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comments/comment2.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7"/>
  </p:notesMasterIdLst>
  <p:sldIdLst>
    <p:sldId id="256" r:id="rId2"/>
    <p:sldId id="380" r:id="rId3"/>
    <p:sldId id="381" r:id="rId4"/>
    <p:sldId id="440" r:id="rId5"/>
    <p:sldId id="399" r:id="rId6"/>
    <p:sldId id="398" r:id="rId7"/>
    <p:sldId id="374" r:id="rId8"/>
    <p:sldId id="400" r:id="rId9"/>
    <p:sldId id="390" r:id="rId10"/>
    <p:sldId id="384" r:id="rId11"/>
    <p:sldId id="373" r:id="rId12"/>
    <p:sldId id="385" r:id="rId13"/>
    <p:sldId id="404" r:id="rId14"/>
    <p:sldId id="386" r:id="rId15"/>
    <p:sldId id="405" r:id="rId16"/>
    <p:sldId id="387" r:id="rId17"/>
    <p:sldId id="406" r:id="rId18"/>
    <p:sldId id="428" r:id="rId19"/>
    <p:sldId id="388" r:id="rId20"/>
    <p:sldId id="401" r:id="rId21"/>
    <p:sldId id="426" r:id="rId22"/>
    <p:sldId id="427" r:id="rId23"/>
    <p:sldId id="389" r:id="rId24"/>
    <p:sldId id="424" r:id="rId25"/>
    <p:sldId id="438" r:id="rId26"/>
    <p:sldId id="434" r:id="rId27"/>
    <p:sldId id="435" r:id="rId28"/>
    <p:sldId id="436" r:id="rId29"/>
    <p:sldId id="439" r:id="rId30"/>
    <p:sldId id="425" r:id="rId31"/>
    <p:sldId id="433" r:id="rId32"/>
    <p:sldId id="432" r:id="rId33"/>
    <p:sldId id="287" r:id="rId34"/>
    <p:sldId id="280" r:id="rId35"/>
    <p:sldId id="282" r:id="rId36"/>
    <p:sldId id="283" r:id="rId37"/>
    <p:sldId id="284" r:id="rId38"/>
    <p:sldId id="285" r:id="rId39"/>
    <p:sldId id="286" r:id="rId40"/>
    <p:sldId id="281" r:id="rId41"/>
    <p:sldId id="429" r:id="rId42"/>
    <p:sldId id="430" r:id="rId43"/>
    <p:sldId id="431" r:id="rId44"/>
    <p:sldId id="391" r:id="rId45"/>
    <p:sldId id="403" r:id="rId46"/>
    <p:sldId id="343" r:id="rId47"/>
    <p:sldId id="344" r:id="rId48"/>
    <p:sldId id="345" r:id="rId49"/>
    <p:sldId id="346" r:id="rId50"/>
    <p:sldId id="347" r:id="rId51"/>
    <p:sldId id="349" r:id="rId52"/>
    <p:sldId id="350" r:id="rId53"/>
    <p:sldId id="351" r:id="rId54"/>
    <p:sldId id="352" r:id="rId55"/>
    <p:sldId id="353" r:id="rId56"/>
    <p:sldId id="354" r:id="rId57"/>
    <p:sldId id="355" r:id="rId58"/>
    <p:sldId id="356" r:id="rId59"/>
    <p:sldId id="357" r:id="rId60"/>
    <p:sldId id="358" r:id="rId61"/>
    <p:sldId id="359" r:id="rId62"/>
    <p:sldId id="360" r:id="rId63"/>
    <p:sldId id="361" r:id="rId64"/>
    <p:sldId id="362" r:id="rId65"/>
    <p:sldId id="363" r:id="rId66"/>
    <p:sldId id="364" r:id="rId67"/>
    <p:sldId id="365" r:id="rId68"/>
    <p:sldId id="366" r:id="rId69"/>
    <p:sldId id="367" r:id="rId70"/>
    <p:sldId id="368" r:id="rId71"/>
    <p:sldId id="369" r:id="rId72"/>
    <p:sldId id="370" r:id="rId73"/>
    <p:sldId id="371" r:id="rId74"/>
    <p:sldId id="296" r:id="rId75"/>
    <p:sldId id="297" r:id="rId76"/>
    <p:sldId id="298" r:id="rId77"/>
    <p:sldId id="299" r:id="rId78"/>
    <p:sldId id="372" r:id="rId79"/>
    <p:sldId id="441" r:id="rId80"/>
    <p:sldId id="392" r:id="rId81"/>
    <p:sldId id="279" r:id="rId82"/>
    <p:sldId id="275" r:id="rId83"/>
    <p:sldId id="289" r:id="rId84"/>
    <p:sldId id="322" r:id="rId85"/>
    <p:sldId id="323" r:id="rId86"/>
    <p:sldId id="325" r:id="rId87"/>
    <p:sldId id="278" r:id="rId88"/>
    <p:sldId id="290" r:id="rId89"/>
    <p:sldId id="300" r:id="rId90"/>
    <p:sldId id="301" r:id="rId91"/>
    <p:sldId id="442" r:id="rId92"/>
    <p:sldId id="393" r:id="rId93"/>
    <p:sldId id="326" r:id="rId94"/>
    <p:sldId id="327" r:id="rId95"/>
    <p:sldId id="302" r:id="rId96"/>
    <p:sldId id="293" r:id="rId97"/>
    <p:sldId id="304" r:id="rId98"/>
    <p:sldId id="305" r:id="rId99"/>
    <p:sldId id="306" r:id="rId100"/>
    <p:sldId id="307" r:id="rId101"/>
    <p:sldId id="308" r:id="rId102"/>
    <p:sldId id="309" r:id="rId103"/>
    <p:sldId id="319" r:id="rId104"/>
    <p:sldId id="394" r:id="rId105"/>
    <p:sldId id="314" r:id="rId106"/>
    <p:sldId id="313" r:id="rId107"/>
    <p:sldId id="317" r:id="rId108"/>
    <p:sldId id="257" r:id="rId109"/>
    <p:sldId id="294" r:id="rId110"/>
    <p:sldId id="310" r:id="rId111"/>
    <p:sldId id="295" r:id="rId112"/>
    <p:sldId id="315" r:id="rId113"/>
    <p:sldId id="316" r:id="rId114"/>
    <p:sldId id="443" r:id="rId115"/>
    <p:sldId id="395" r:id="rId116"/>
    <p:sldId id="333" r:id="rId117"/>
    <p:sldId id="328" r:id="rId118"/>
    <p:sldId id="407" r:id="rId119"/>
    <p:sldId id="408" r:id="rId120"/>
    <p:sldId id="409" r:id="rId121"/>
    <p:sldId id="410" r:id="rId122"/>
    <p:sldId id="411" r:id="rId123"/>
    <p:sldId id="412" r:id="rId124"/>
    <p:sldId id="413" r:id="rId125"/>
    <p:sldId id="414" r:id="rId126"/>
    <p:sldId id="415" r:id="rId127"/>
    <p:sldId id="416" r:id="rId128"/>
    <p:sldId id="348" r:id="rId129"/>
    <p:sldId id="417" r:id="rId130"/>
    <p:sldId id="418" r:id="rId131"/>
    <p:sldId id="419" r:id="rId132"/>
    <p:sldId id="420" r:id="rId133"/>
    <p:sldId id="421" r:id="rId134"/>
    <p:sldId id="422" r:id="rId135"/>
    <p:sldId id="423" r:id="rId136"/>
    <p:sldId id="334" r:id="rId137"/>
    <p:sldId id="331" r:id="rId138"/>
    <p:sldId id="444" r:id="rId139"/>
    <p:sldId id="396" r:id="rId140"/>
    <p:sldId id="335" r:id="rId141"/>
    <p:sldId id="336" r:id="rId142"/>
    <p:sldId id="337" r:id="rId143"/>
    <p:sldId id="338" r:id="rId144"/>
    <p:sldId id="445" r:id="rId145"/>
    <p:sldId id="397" r:id="rId146"/>
    <p:sldId id="376" r:id="rId147"/>
    <p:sldId id="378" r:id="rId148"/>
    <p:sldId id="402" r:id="rId149"/>
    <p:sldId id="379" r:id="rId150"/>
    <p:sldId id="339" r:id="rId151"/>
    <p:sldId id="340" r:id="rId152"/>
    <p:sldId id="341" r:id="rId153"/>
    <p:sldId id="342" r:id="rId154"/>
    <p:sldId id="446" r:id="rId155"/>
    <p:sldId id="447" r:id="rId156"/>
  </p:sldIdLst>
  <p:sldSz cx="12192000" cy="6858000"/>
  <p:notesSz cx="6888163" cy="10021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 Evans" initials="WE" lastIdx="3" clrIdx="0">
    <p:extLst>
      <p:ext uri="{19B8F6BF-5375-455C-9EA6-DF929625EA0E}">
        <p15:presenceInfo xmlns:p15="http://schemas.microsoft.com/office/powerpoint/2012/main" userId="feabf93bc811fd1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8-16T10:44:43.801" idx="2">
    <p:pos x="4536" y="959"/>
    <p:text>Change from italics</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8-16T10:45:24.364" idx="3">
    <p:pos x="5348" y="932"/>
    <p:text>Text too grainy</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86D48A-B610-462C-A159-0909762A6E51}" type="doc">
      <dgm:prSet loTypeId="urn:microsoft.com/office/officeart/2005/8/layout/pyramid3" loCatId="pyramid" qsTypeId="urn:microsoft.com/office/officeart/2005/8/quickstyle/simple1" qsCatId="simple" csTypeId="urn:microsoft.com/office/officeart/2005/8/colors/accent1_2" csCatId="accent1" phldr="1"/>
      <dgm:spPr/>
    </dgm:pt>
    <dgm:pt modelId="{1C9766AC-9B34-41FB-A525-8B2B24C1DF9A}">
      <dgm:prSet phldrT="[Text]"/>
      <dgm:spPr/>
      <dgm:t>
        <a:bodyPr/>
        <a:lstStyle/>
        <a:p>
          <a:r>
            <a:rPr lang="en-ZA" dirty="0"/>
            <a:t>Department</a:t>
          </a:r>
        </a:p>
      </dgm:t>
    </dgm:pt>
    <dgm:pt modelId="{A97F7369-BC78-47AA-81B0-578026A133CB}" type="parTrans" cxnId="{74CC04EA-5ABB-47EC-BF85-EEC199CD7BFD}">
      <dgm:prSet/>
      <dgm:spPr/>
      <dgm:t>
        <a:bodyPr/>
        <a:lstStyle/>
        <a:p>
          <a:endParaRPr lang="en-ZA"/>
        </a:p>
      </dgm:t>
    </dgm:pt>
    <dgm:pt modelId="{8B3D6D41-85F4-484A-ACC3-D651585C7486}" type="sibTrans" cxnId="{74CC04EA-5ABB-47EC-BF85-EEC199CD7BFD}">
      <dgm:prSet/>
      <dgm:spPr/>
      <dgm:t>
        <a:bodyPr/>
        <a:lstStyle/>
        <a:p>
          <a:endParaRPr lang="en-ZA"/>
        </a:p>
      </dgm:t>
    </dgm:pt>
    <dgm:pt modelId="{68E99E6D-9E42-4FA3-8F3C-69A67614FF50}">
      <dgm:prSet phldrT="[Text]"/>
      <dgm:spPr/>
      <dgm:t>
        <a:bodyPr/>
        <a:lstStyle/>
        <a:p>
          <a:r>
            <a:rPr lang="en-ZA" dirty="0"/>
            <a:t>Individual </a:t>
          </a:r>
        </a:p>
        <a:p>
          <a:r>
            <a:rPr lang="en-ZA" dirty="0"/>
            <a:t>/</a:t>
          </a:r>
        </a:p>
        <a:p>
          <a:r>
            <a:rPr lang="en-ZA" dirty="0"/>
            <a:t> Team</a:t>
          </a:r>
        </a:p>
        <a:p>
          <a:endParaRPr lang="en-ZA" dirty="0"/>
        </a:p>
        <a:p>
          <a:endParaRPr lang="en-ZA" dirty="0"/>
        </a:p>
      </dgm:t>
    </dgm:pt>
    <dgm:pt modelId="{0EF6377C-D267-4B00-8F18-90E7438CA5B0}" type="parTrans" cxnId="{C88F1D51-6CE4-4D8D-8F27-9EDC41FAF41A}">
      <dgm:prSet/>
      <dgm:spPr/>
      <dgm:t>
        <a:bodyPr/>
        <a:lstStyle/>
        <a:p>
          <a:endParaRPr lang="en-ZA"/>
        </a:p>
      </dgm:t>
    </dgm:pt>
    <dgm:pt modelId="{6AB08489-2009-4418-80AF-D029117A3D2F}" type="sibTrans" cxnId="{C88F1D51-6CE4-4D8D-8F27-9EDC41FAF41A}">
      <dgm:prSet/>
      <dgm:spPr/>
      <dgm:t>
        <a:bodyPr/>
        <a:lstStyle/>
        <a:p>
          <a:endParaRPr lang="en-ZA"/>
        </a:p>
      </dgm:t>
    </dgm:pt>
    <dgm:pt modelId="{9DEA48BE-556D-4796-9B34-94E9BCF23AA8}">
      <dgm:prSet phldrT="[Text]"/>
      <dgm:spPr/>
      <dgm:t>
        <a:bodyPr/>
        <a:lstStyle/>
        <a:p>
          <a:endParaRPr lang="en-ZA" dirty="0"/>
        </a:p>
      </dgm:t>
    </dgm:pt>
    <dgm:pt modelId="{4F6F2F18-7049-4EA6-8A99-53189114AFD1}" type="sibTrans" cxnId="{A2BA8F94-100F-40C5-B5FE-EEC113655FA2}">
      <dgm:prSet/>
      <dgm:spPr/>
      <dgm:t>
        <a:bodyPr/>
        <a:lstStyle/>
        <a:p>
          <a:endParaRPr lang="en-ZA"/>
        </a:p>
      </dgm:t>
    </dgm:pt>
    <dgm:pt modelId="{6B8595ED-E0EE-48C7-9E4D-33254BB14C04}" type="parTrans" cxnId="{A2BA8F94-100F-40C5-B5FE-EEC113655FA2}">
      <dgm:prSet/>
      <dgm:spPr/>
      <dgm:t>
        <a:bodyPr/>
        <a:lstStyle/>
        <a:p>
          <a:endParaRPr lang="en-ZA"/>
        </a:p>
      </dgm:t>
    </dgm:pt>
    <dgm:pt modelId="{4ECA8C76-68CB-46C7-A7AE-6E04790A65D1}" type="pres">
      <dgm:prSet presAssocID="{CC86D48A-B610-462C-A159-0909762A6E51}" presName="Name0" presStyleCnt="0">
        <dgm:presLayoutVars>
          <dgm:dir/>
          <dgm:animLvl val="lvl"/>
          <dgm:resizeHandles val="exact"/>
        </dgm:presLayoutVars>
      </dgm:prSet>
      <dgm:spPr/>
    </dgm:pt>
    <dgm:pt modelId="{B29B6252-7978-4F08-B6BE-51D8A5C0B83B}" type="pres">
      <dgm:prSet presAssocID="{9DEA48BE-556D-4796-9B34-94E9BCF23AA8}" presName="Name8" presStyleCnt="0"/>
      <dgm:spPr/>
    </dgm:pt>
    <dgm:pt modelId="{BC3C8C18-45B9-4B03-8127-E9D0D81DA711}" type="pres">
      <dgm:prSet presAssocID="{9DEA48BE-556D-4796-9B34-94E9BCF23AA8}" presName="level" presStyleLbl="node1" presStyleIdx="0" presStyleCnt="3" custLinFactNeighborX="-887">
        <dgm:presLayoutVars>
          <dgm:chMax val="1"/>
          <dgm:bulletEnabled val="1"/>
        </dgm:presLayoutVars>
      </dgm:prSet>
      <dgm:spPr/>
    </dgm:pt>
    <dgm:pt modelId="{94EFBCB6-5D1F-4D3E-88AE-F6F9DB65B89C}" type="pres">
      <dgm:prSet presAssocID="{9DEA48BE-556D-4796-9B34-94E9BCF23AA8}" presName="levelTx" presStyleLbl="revTx" presStyleIdx="0" presStyleCnt="0">
        <dgm:presLayoutVars>
          <dgm:chMax val="1"/>
          <dgm:bulletEnabled val="1"/>
        </dgm:presLayoutVars>
      </dgm:prSet>
      <dgm:spPr/>
    </dgm:pt>
    <dgm:pt modelId="{97DB07D0-AA4C-4551-B315-82436A527404}" type="pres">
      <dgm:prSet presAssocID="{1C9766AC-9B34-41FB-A525-8B2B24C1DF9A}" presName="Name8" presStyleCnt="0"/>
      <dgm:spPr/>
    </dgm:pt>
    <dgm:pt modelId="{BBC325F2-D581-4083-8663-84FAC246444E}" type="pres">
      <dgm:prSet presAssocID="{1C9766AC-9B34-41FB-A525-8B2B24C1DF9A}" presName="level" presStyleLbl="node1" presStyleIdx="1" presStyleCnt="3" custScaleX="99969" custScaleY="59053" custLinFactNeighborX="-440" custLinFactNeighborY="137">
        <dgm:presLayoutVars>
          <dgm:chMax val="1"/>
          <dgm:bulletEnabled val="1"/>
        </dgm:presLayoutVars>
      </dgm:prSet>
      <dgm:spPr/>
    </dgm:pt>
    <dgm:pt modelId="{852EE62D-197D-4F50-AC88-099FE76F7F3E}" type="pres">
      <dgm:prSet presAssocID="{1C9766AC-9B34-41FB-A525-8B2B24C1DF9A}" presName="levelTx" presStyleLbl="revTx" presStyleIdx="0" presStyleCnt="0">
        <dgm:presLayoutVars>
          <dgm:chMax val="1"/>
          <dgm:bulletEnabled val="1"/>
        </dgm:presLayoutVars>
      </dgm:prSet>
      <dgm:spPr/>
    </dgm:pt>
    <dgm:pt modelId="{35CCC3F0-B89D-44BD-89E8-4964FDFDE336}" type="pres">
      <dgm:prSet presAssocID="{68E99E6D-9E42-4FA3-8F3C-69A67614FF50}" presName="Name8" presStyleCnt="0"/>
      <dgm:spPr/>
    </dgm:pt>
    <dgm:pt modelId="{39F61559-BB2B-4E80-A9F4-6FE3DF8BED97}" type="pres">
      <dgm:prSet presAssocID="{68E99E6D-9E42-4FA3-8F3C-69A67614FF50}" presName="level" presStyleLbl="node1" presStyleIdx="2" presStyleCnt="3" custScaleY="115144">
        <dgm:presLayoutVars>
          <dgm:chMax val="1"/>
          <dgm:bulletEnabled val="1"/>
        </dgm:presLayoutVars>
      </dgm:prSet>
      <dgm:spPr/>
    </dgm:pt>
    <dgm:pt modelId="{33974BAD-E758-4047-AA4F-9561E3303B4F}" type="pres">
      <dgm:prSet presAssocID="{68E99E6D-9E42-4FA3-8F3C-69A67614FF50}" presName="levelTx" presStyleLbl="revTx" presStyleIdx="0" presStyleCnt="0">
        <dgm:presLayoutVars>
          <dgm:chMax val="1"/>
          <dgm:bulletEnabled val="1"/>
        </dgm:presLayoutVars>
      </dgm:prSet>
      <dgm:spPr/>
    </dgm:pt>
  </dgm:ptLst>
  <dgm:cxnLst>
    <dgm:cxn modelId="{27E2BD2D-40ED-4DFB-B9E6-B9556FB0F822}" type="presOf" srcId="{9DEA48BE-556D-4796-9B34-94E9BCF23AA8}" destId="{BC3C8C18-45B9-4B03-8127-E9D0D81DA711}" srcOrd="0" destOrd="0" presId="urn:microsoft.com/office/officeart/2005/8/layout/pyramid3"/>
    <dgm:cxn modelId="{BD19214D-B8FE-4877-A811-3A863C1BBE2F}" type="presOf" srcId="{1C9766AC-9B34-41FB-A525-8B2B24C1DF9A}" destId="{852EE62D-197D-4F50-AC88-099FE76F7F3E}" srcOrd="1" destOrd="0" presId="urn:microsoft.com/office/officeart/2005/8/layout/pyramid3"/>
    <dgm:cxn modelId="{1228436D-24FA-4AFD-89FA-CC9449DDA59E}" type="presOf" srcId="{9DEA48BE-556D-4796-9B34-94E9BCF23AA8}" destId="{94EFBCB6-5D1F-4D3E-88AE-F6F9DB65B89C}" srcOrd="1" destOrd="0" presId="urn:microsoft.com/office/officeart/2005/8/layout/pyramid3"/>
    <dgm:cxn modelId="{C88F1D51-6CE4-4D8D-8F27-9EDC41FAF41A}" srcId="{CC86D48A-B610-462C-A159-0909762A6E51}" destId="{68E99E6D-9E42-4FA3-8F3C-69A67614FF50}" srcOrd="2" destOrd="0" parTransId="{0EF6377C-D267-4B00-8F18-90E7438CA5B0}" sibTransId="{6AB08489-2009-4418-80AF-D029117A3D2F}"/>
    <dgm:cxn modelId="{08900879-0379-4EEA-898D-0B5F41C72A65}" type="presOf" srcId="{68E99E6D-9E42-4FA3-8F3C-69A67614FF50}" destId="{33974BAD-E758-4047-AA4F-9561E3303B4F}" srcOrd="1" destOrd="0" presId="urn:microsoft.com/office/officeart/2005/8/layout/pyramid3"/>
    <dgm:cxn modelId="{62B5237E-CDD8-439B-AF6C-067B7753CC8F}" type="presOf" srcId="{CC86D48A-B610-462C-A159-0909762A6E51}" destId="{4ECA8C76-68CB-46C7-A7AE-6E04790A65D1}" srcOrd="0" destOrd="0" presId="urn:microsoft.com/office/officeart/2005/8/layout/pyramid3"/>
    <dgm:cxn modelId="{A2BA8F94-100F-40C5-B5FE-EEC113655FA2}" srcId="{CC86D48A-B610-462C-A159-0909762A6E51}" destId="{9DEA48BE-556D-4796-9B34-94E9BCF23AA8}" srcOrd="0" destOrd="0" parTransId="{6B8595ED-E0EE-48C7-9E4D-33254BB14C04}" sibTransId="{4F6F2F18-7049-4EA6-8A99-53189114AFD1}"/>
    <dgm:cxn modelId="{4B4D6698-B704-4789-92A2-56D1AFDEB26F}" type="presOf" srcId="{68E99E6D-9E42-4FA3-8F3C-69A67614FF50}" destId="{39F61559-BB2B-4E80-A9F4-6FE3DF8BED97}" srcOrd="0" destOrd="0" presId="urn:microsoft.com/office/officeart/2005/8/layout/pyramid3"/>
    <dgm:cxn modelId="{2232BABF-CAF3-4740-9029-E21EDEFFFFDB}" type="presOf" srcId="{1C9766AC-9B34-41FB-A525-8B2B24C1DF9A}" destId="{BBC325F2-D581-4083-8663-84FAC246444E}" srcOrd="0" destOrd="0" presId="urn:microsoft.com/office/officeart/2005/8/layout/pyramid3"/>
    <dgm:cxn modelId="{74CC04EA-5ABB-47EC-BF85-EEC199CD7BFD}" srcId="{CC86D48A-B610-462C-A159-0909762A6E51}" destId="{1C9766AC-9B34-41FB-A525-8B2B24C1DF9A}" srcOrd="1" destOrd="0" parTransId="{A97F7369-BC78-47AA-81B0-578026A133CB}" sibTransId="{8B3D6D41-85F4-484A-ACC3-D651585C7486}"/>
    <dgm:cxn modelId="{A93AE080-8318-4824-9339-1657711CE4A7}" type="presParOf" srcId="{4ECA8C76-68CB-46C7-A7AE-6E04790A65D1}" destId="{B29B6252-7978-4F08-B6BE-51D8A5C0B83B}" srcOrd="0" destOrd="0" presId="urn:microsoft.com/office/officeart/2005/8/layout/pyramid3"/>
    <dgm:cxn modelId="{8FD17B94-9C83-45C7-A407-EAF779DB582F}" type="presParOf" srcId="{B29B6252-7978-4F08-B6BE-51D8A5C0B83B}" destId="{BC3C8C18-45B9-4B03-8127-E9D0D81DA711}" srcOrd="0" destOrd="0" presId="urn:microsoft.com/office/officeart/2005/8/layout/pyramid3"/>
    <dgm:cxn modelId="{7F234697-9DF7-4212-B132-583FA59C6662}" type="presParOf" srcId="{B29B6252-7978-4F08-B6BE-51D8A5C0B83B}" destId="{94EFBCB6-5D1F-4D3E-88AE-F6F9DB65B89C}" srcOrd="1" destOrd="0" presId="urn:microsoft.com/office/officeart/2005/8/layout/pyramid3"/>
    <dgm:cxn modelId="{BCF5F37A-A307-4AE0-BA88-3FB2562203B0}" type="presParOf" srcId="{4ECA8C76-68CB-46C7-A7AE-6E04790A65D1}" destId="{97DB07D0-AA4C-4551-B315-82436A527404}" srcOrd="1" destOrd="0" presId="urn:microsoft.com/office/officeart/2005/8/layout/pyramid3"/>
    <dgm:cxn modelId="{831EAEFA-9F80-4EDB-B347-143A1D7F4FF8}" type="presParOf" srcId="{97DB07D0-AA4C-4551-B315-82436A527404}" destId="{BBC325F2-D581-4083-8663-84FAC246444E}" srcOrd="0" destOrd="0" presId="urn:microsoft.com/office/officeart/2005/8/layout/pyramid3"/>
    <dgm:cxn modelId="{E80D1FE3-D69C-4F9B-967D-00CD7CA6E4FF}" type="presParOf" srcId="{97DB07D0-AA4C-4551-B315-82436A527404}" destId="{852EE62D-197D-4F50-AC88-099FE76F7F3E}" srcOrd="1" destOrd="0" presId="urn:microsoft.com/office/officeart/2005/8/layout/pyramid3"/>
    <dgm:cxn modelId="{FFCDB1E4-F516-4922-8B36-5F66E7A1B40C}" type="presParOf" srcId="{4ECA8C76-68CB-46C7-A7AE-6E04790A65D1}" destId="{35CCC3F0-B89D-44BD-89E8-4964FDFDE336}" srcOrd="2" destOrd="0" presId="urn:microsoft.com/office/officeart/2005/8/layout/pyramid3"/>
    <dgm:cxn modelId="{5E073FC9-BD6D-4FE4-9828-29AB789DF0A7}" type="presParOf" srcId="{35CCC3F0-B89D-44BD-89E8-4964FDFDE336}" destId="{39F61559-BB2B-4E80-A9F4-6FE3DF8BED97}" srcOrd="0" destOrd="0" presId="urn:microsoft.com/office/officeart/2005/8/layout/pyramid3"/>
    <dgm:cxn modelId="{56C5D850-2A28-4022-968B-E8A55E44A36F}" type="presParOf" srcId="{35CCC3F0-B89D-44BD-89E8-4964FDFDE336}" destId="{33974BAD-E758-4047-AA4F-9561E3303B4F}"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482604A-C56D-44EF-9EE3-F02C743D72CA}" type="doc">
      <dgm:prSet loTypeId="urn:microsoft.com/office/officeart/2005/8/layout/chevron1" loCatId="process" qsTypeId="urn:microsoft.com/office/officeart/2005/8/quickstyle/simple1" qsCatId="simple" csTypeId="urn:microsoft.com/office/officeart/2005/8/colors/accent1_2" csCatId="accent1" phldr="1"/>
      <dgm:spPr/>
    </dgm:pt>
    <dgm:pt modelId="{531BA7A0-D4BE-4BAA-95B2-0CDF59FB0854}">
      <dgm:prSet phldrT="[Text]"/>
      <dgm:spPr>
        <a:solidFill>
          <a:srgbClr val="FF0000"/>
        </a:solidFill>
      </dgm:spPr>
      <dgm:t>
        <a:bodyPr/>
        <a:lstStyle/>
        <a:p>
          <a:r>
            <a:rPr lang="en-ZA" b="1" dirty="0">
              <a:solidFill>
                <a:schemeClr val="tx1"/>
              </a:solidFill>
            </a:rPr>
            <a:t>Plan</a:t>
          </a:r>
        </a:p>
      </dgm:t>
    </dgm:pt>
    <dgm:pt modelId="{E30B0CEE-9AF8-4542-9222-EC3782DF56B5}" type="parTrans" cxnId="{2CC434AD-911A-4C32-B686-7A7457D22A47}">
      <dgm:prSet/>
      <dgm:spPr/>
      <dgm:t>
        <a:bodyPr/>
        <a:lstStyle/>
        <a:p>
          <a:endParaRPr lang="en-ZA"/>
        </a:p>
      </dgm:t>
    </dgm:pt>
    <dgm:pt modelId="{0A75D83C-09CF-44B1-A7C3-4E4AC8B3F018}" type="sibTrans" cxnId="{2CC434AD-911A-4C32-B686-7A7457D22A47}">
      <dgm:prSet/>
      <dgm:spPr/>
      <dgm:t>
        <a:bodyPr/>
        <a:lstStyle/>
        <a:p>
          <a:endParaRPr lang="en-ZA"/>
        </a:p>
      </dgm:t>
    </dgm:pt>
    <dgm:pt modelId="{72D983EC-36E9-48CA-B7E2-0FD644967E17}">
      <dgm:prSet phldrT="[Text]"/>
      <dgm:spPr>
        <a:solidFill>
          <a:srgbClr val="FFC000"/>
        </a:solidFill>
      </dgm:spPr>
      <dgm:t>
        <a:bodyPr/>
        <a:lstStyle/>
        <a:p>
          <a:r>
            <a:rPr lang="en-ZA" b="1" dirty="0">
              <a:solidFill>
                <a:schemeClr val="tx1"/>
              </a:solidFill>
            </a:rPr>
            <a:t>Design</a:t>
          </a:r>
        </a:p>
      </dgm:t>
    </dgm:pt>
    <dgm:pt modelId="{4C97AB48-2B20-4B0B-82AA-33368F732A48}" type="parTrans" cxnId="{A50E9586-9314-4CDD-9667-3939E14F350E}">
      <dgm:prSet/>
      <dgm:spPr/>
      <dgm:t>
        <a:bodyPr/>
        <a:lstStyle/>
        <a:p>
          <a:endParaRPr lang="en-ZA"/>
        </a:p>
      </dgm:t>
    </dgm:pt>
    <dgm:pt modelId="{93EB6029-9186-4834-8A85-24E483F82B9E}" type="sibTrans" cxnId="{A50E9586-9314-4CDD-9667-3939E14F350E}">
      <dgm:prSet/>
      <dgm:spPr/>
      <dgm:t>
        <a:bodyPr/>
        <a:lstStyle/>
        <a:p>
          <a:endParaRPr lang="en-ZA"/>
        </a:p>
      </dgm:t>
    </dgm:pt>
    <dgm:pt modelId="{DE567929-12F8-4FA2-8953-B7F42E3D7556}">
      <dgm:prSet phldrT="[Text]"/>
      <dgm:spPr>
        <a:solidFill>
          <a:srgbClr val="92D050"/>
        </a:solidFill>
      </dgm:spPr>
      <dgm:t>
        <a:bodyPr/>
        <a:lstStyle/>
        <a:p>
          <a:r>
            <a:rPr lang="en-ZA" b="1" dirty="0">
              <a:solidFill>
                <a:schemeClr val="tx1"/>
              </a:solidFill>
            </a:rPr>
            <a:t>Build</a:t>
          </a:r>
        </a:p>
      </dgm:t>
    </dgm:pt>
    <dgm:pt modelId="{814B65D8-BAA2-44D9-AC27-0497CEABA750}" type="parTrans" cxnId="{0773CD6D-0095-473D-A71A-694ABC7EEDB3}">
      <dgm:prSet/>
      <dgm:spPr/>
      <dgm:t>
        <a:bodyPr/>
        <a:lstStyle/>
        <a:p>
          <a:endParaRPr lang="en-ZA"/>
        </a:p>
      </dgm:t>
    </dgm:pt>
    <dgm:pt modelId="{3625A316-F8C8-4E33-8C2F-F334EA366F57}" type="sibTrans" cxnId="{0773CD6D-0095-473D-A71A-694ABC7EEDB3}">
      <dgm:prSet/>
      <dgm:spPr/>
      <dgm:t>
        <a:bodyPr/>
        <a:lstStyle/>
        <a:p>
          <a:endParaRPr lang="en-ZA"/>
        </a:p>
      </dgm:t>
    </dgm:pt>
    <dgm:pt modelId="{7E694A27-699C-4A4A-8ABE-DA4D16DB4374}">
      <dgm:prSet phldrT="[Text]"/>
      <dgm:spPr>
        <a:solidFill>
          <a:srgbClr val="00B0F0"/>
        </a:solidFill>
      </dgm:spPr>
      <dgm:t>
        <a:bodyPr/>
        <a:lstStyle/>
        <a:p>
          <a:r>
            <a:rPr lang="en-ZA" b="1" dirty="0">
              <a:solidFill>
                <a:schemeClr val="tx1"/>
              </a:solidFill>
            </a:rPr>
            <a:t>Run</a:t>
          </a:r>
        </a:p>
      </dgm:t>
    </dgm:pt>
    <dgm:pt modelId="{17EF1D25-E673-45E1-BC8B-6DB2D14BCF77}" type="parTrans" cxnId="{7D3F71D9-40F4-4B82-BF54-D07873D10B5A}">
      <dgm:prSet/>
      <dgm:spPr/>
      <dgm:t>
        <a:bodyPr/>
        <a:lstStyle/>
        <a:p>
          <a:endParaRPr lang="en-ZA"/>
        </a:p>
      </dgm:t>
    </dgm:pt>
    <dgm:pt modelId="{A93916B1-9DB7-4537-AF94-F06B6FCF91EA}" type="sibTrans" cxnId="{7D3F71D9-40F4-4B82-BF54-D07873D10B5A}">
      <dgm:prSet/>
      <dgm:spPr/>
      <dgm:t>
        <a:bodyPr/>
        <a:lstStyle/>
        <a:p>
          <a:endParaRPr lang="en-ZA"/>
        </a:p>
      </dgm:t>
    </dgm:pt>
    <dgm:pt modelId="{B05010D0-B192-44AF-A781-1289DF4EEE60}" type="pres">
      <dgm:prSet presAssocID="{F482604A-C56D-44EF-9EE3-F02C743D72CA}" presName="Name0" presStyleCnt="0">
        <dgm:presLayoutVars>
          <dgm:dir/>
          <dgm:animLvl val="lvl"/>
          <dgm:resizeHandles val="exact"/>
        </dgm:presLayoutVars>
      </dgm:prSet>
      <dgm:spPr/>
    </dgm:pt>
    <dgm:pt modelId="{54F46E55-311A-40DC-BA16-AFAA9AF29894}" type="pres">
      <dgm:prSet presAssocID="{531BA7A0-D4BE-4BAA-95B2-0CDF59FB0854}" presName="parTxOnly" presStyleLbl="node1" presStyleIdx="0" presStyleCnt="4">
        <dgm:presLayoutVars>
          <dgm:chMax val="0"/>
          <dgm:chPref val="0"/>
          <dgm:bulletEnabled val="1"/>
        </dgm:presLayoutVars>
      </dgm:prSet>
      <dgm:spPr/>
    </dgm:pt>
    <dgm:pt modelId="{84AFDF73-EC6C-4B09-BAE2-25B73711AB1D}" type="pres">
      <dgm:prSet presAssocID="{0A75D83C-09CF-44B1-A7C3-4E4AC8B3F018}" presName="parTxOnlySpace" presStyleCnt="0"/>
      <dgm:spPr/>
    </dgm:pt>
    <dgm:pt modelId="{2F6C21B2-D0C3-4FCB-94C8-50B6B77C104D}" type="pres">
      <dgm:prSet presAssocID="{72D983EC-36E9-48CA-B7E2-0FD644967E17}" presName="parTxOnly" presStyleLbl="node1" presStyleIdx="1" presStyleCnt="4">
        <dgm:presLayoutVars>
          <dgm:chMax val="0"/>
          <dgm:chPref val="0"/>
          <dgm:bulletEnabled val="1"/>
        </dgm:presLayoutVars>
      </dgm:prSet>
      <dgm:spPr/>
    </dgm:pt>
    <dgm:pt modelId="{E84B6990-7607-4BA3-8DEE-B51EBCE89CE2}" type="pres">
      <dgm:prSet presAssocID="{93EB6029-9186-4834-8A85-24E483F82B9E}" presName="parTxOnlySpace" presStyleCnt="0"/>
      <dgm:spPr/>
    </dgm:pt>
    <dgm:pt modelId="{B5A0B763-512E-453E-B86B-5830770AD059}" type="pres">
      <dgm:prSet presAssocID="{DE567929-12F8-4FA2-8953-B7F42E3D7556}" presName="parTxOnly" presStyleLbl="node1" presStyleIdx="2" presStyleCnt="4">
        <dgm:presLayoutVars>
          <dgm:chMax val="0"/>
          <dgm:chPref val="0"/>
          <dgm:bulletEnabled val="1"/>
        </dgm:presLayoutVars>
      </dgm:prSet>
      <dgm:spPr/>
    </dgm:pt>
    <dgm:pt modelId="{6852B581-FA3E-45A4-9C04-2F981BEB8216}" type="pres">
      <dgm:prSet presAssocID="{3625A316-F8C8-4E33-8C2F-F334EA366F57}" presName="parTxOnlySpace" presStyleCnt="0"/>
      <dgm:spPr/>
    </dgm:pt>
    <dgm:pt modelId="{42743386-AE7B-4059-B7D5-1763543C703C}" type="pres">
      <dgm:prSet presAssocID="{7E694A27-699C-4A4A-8ABE-DA4D16DB4374}" presName="parTxOnly" presStyleLbl="node1" presStyleIdx="3" presStyleCnt="4" custLinFactNeighborY="25000">
        <dgm:presLayoutVars>
          <dgm:chMax val="0"/>
          <dgm:chPref val="0"/>
          <dgm:bulletEnabled val="1"/>
        </dgm:presLayoutVars>
      </dgm:prSet>
      <dgm:spPr/>
    </dgm:pt>
  </dgm:ptLst>
  <dgm:cxnLst>
    <dgm:cxn modelId="{CD313100-7891-47E0-AF27-48ED15C0CACF}" type="presOf" srcId="{531BA7A0-D4BE-4BAA-95B2-0CDF59FB0854}" destId="{54F46E55-311A-40DC-BA16-AFAA9AF29894}" srcOrd="0" destOrd="0" presId="urn:microsoft.com/office/officeart/2005/8/layout/chevron1"/>
    <dgm:cxn modelId="{CFAB6117-3D8B-4308-83FE-F11DD2895BC2}" type="presOf" srcId="{F482604A-C56D-44EF-9EE3-F02C743D72CA}" destId="{B05010D0-B192-44AF-A781-1289DF4EEE60}" srcOrd="0" destOrd="0" presId="urn:microsoft.com/office/officeart/2005/8/layout/chevron1"/>
    <dgm:cxn modelId="{0773CD6D-0095-473D-A71A-694ABC7EEDB3}" srcId="{F482604A-C56D-44EF-9EE3-F02C743D72CA}" destId="{DE567929-12F8-4FA2-8953-B7F42E3D7556}" srcOrd="2" destOrd="0" parTransId="{814B65D8-BAA2-44D9-AC27-0497CEABA750}" sibTransId="{3625A316-F8C8-4E33-8C2F-F334EA366F57}"/>
    <dgm:cxn modelId="{9F8B237E-DA02-4941-A65B-E0F115B15961}" type="presOf" srcId="{7E694A27-699C-4A4A-8ABE-DA4D16DB4374}" destId="{42743386-AE7B-4059-B7D5-1763543C703C}" srcOrd="0" destOrd="0" presId="urn:microsoft.com/office/officeart/2005/8/layout/chevron1"/>
    <dgm:cxn modelId="{2B834E84-B400-4B3C-B03A-3677A90907AA}" type="presOf" srcId="{72D983EC-36E9-48CA-B7E2-0FD644967E17}" destId="{2F6C21B2-D0C3-4FCB-94C8-50B6B77C104D}" srcOrd="0" destOrd="0" presId="urn:microsoft.com/office/officeart/2005/8/layout/chevron1"/>
    <dgm:cxn modelId="{A50E9586-9314-4CDD-9667-3939E14F350E}" srcId="{F482604A-C56D-44EF-9EE3-F02C743D72CA}" destId="{72D983EC-36E9-48CA-B7E2-0FD644967E17}" srcOrd="1" destOrd="0" parTransId="{4C97AB48-2B20-4B0B-82AA-33368F732A48}" sibTransId="{93EB6029-9186-4834-8A85-24E483F82B9E}"/>
    <dgm:cxn modelId="{B6B5C4A2-CE2F-4523-AAF1-46DB19BF5D36}" type="presOf" srcId="{DE567929-12F8-4FA2-8953-B7F42E3D7556}" destId="{B5A0B763-512E-453E-B86B-5830770AD059}" srcOrd="0" destOrd="0" presId="urn:microsoft.com/office/officeart/2005/8/layout/chevron1"/>
    <dgm:cxn modelId="{2CC434AD-911A-4C32-B686-7A7457D22A47}" srcId="{F482604A-C56D-44EF-9EE3-F02C743D72CA}" destId="{531BA7A0-D4BE-4BAA-95B2-0CDF59FB0854}" srcOrd="0" destOrd="0" parTransId="{E30B0CEE-9AF8-4542-9222-EC3782DF56B5}" sibTransId="{0A75D83C-09CF-44B1-A7C3-4E4AC8B3F018}"/>
    <dgm:cxn modelId="{7D3F71D9-40F4-4B82-BF54-D07873D10B5A}" srcId="{F482604A-C56D-44EF-9EE3-F02C743D72CA}" destId="{7E694A27-699C-4A4A-8ABE-DA4D16DB4374}" srcOrd="3" destOrd="0" parTransId="{17EF1D25-E673-45E1-BC8B-6DB2D14BCF77}" sibTransId="{A93916B1-9DB7-4537-AF94-F06B6FCF91EA}"/>
    <dgm:cxn modelId="{ABB66500-5F6F-4AE5-B057-A83438D6CCE2}" type="presParOf" srcId="{B05010D0-B192-44AF-A781-1289DF4EEE60}" destId="{54F46E55-311A-40DC-BA16-AFAA9AF29894}" srcOrd="0" destOrd="0" presId="urn:microsoft.com/office/officeart/2005/8/layout/chevron1"/>
    <dgm:cxn modelId="{A7D73BCB-3375-4863-B0D5-94084BA644B5}" type="presParOf" srcId="{B05010D0-B192-44AF-A781-1289DF4EEE60}" destId="{84AFDF73-EC6C-4B09-BAE2-25B73711AB1D}" srcOrd="1" destOrd="0" presId="urn:microsoft.com/office/officeart/2005/8/layout/chevron1"/>
    <dgm:cxn modelId="{248CF8E9-6769-4375-AB93-DC2530F491C7}" type="presParOf" srcId="{B05010D0-B192-44AF-A781-1289DF4EEE60}" destId="{2F6C21B2-D0C3-4FCB-94C8-50B6B77C104D}" srcOrd="2" destOrd="0" presId="urn:microsoft.com/office/officeart/2005/8/layout/chevron1"/>
    <dgm:cxn modelId="{AD863D52-B22D-4540-94FA-79CB8655FBAE}" type="presParOf" srcId="{B05010D0-B192-44AF-A781-1289DF4EEE60}" destId="{E84B6990-7607-4BA3-8DEE-B51EBCE89CE2}" srcOrd="3" destOrd="0" presId="urn:microsoft.com/office/officeart/2005/8/layout/chevron1"/>
    <dgm:cxn modelId="{771D250F-460D-423C-BE6D-F6071388FABE}" type="presParOf" srcId="{B05010D0-B192-44AF-A781-1289DF4EEE60}" destId="{B5A0B763-512E-453E-B86B-5830770AD059}" srcOrd="4" destOrd="0" presId="urn:microsoft.com/office/officeart/2005/8/layout/chevron1"/>
    <dgm:cxn modelId="{D523408D-00FB-4BBB-8FDE-F2E1F8C52891}" type="presParOf" srcId="{B05010D0-B192-44AF-A781-1289DF4EEE60}" destId="{6852B581-FA3E-45A4-9C04-2F981BEB8216}" srcOrd="5" destOrd="0" presId="urn:microsoft.com/office/officeart/2005/8/layout/chevron1"/>
    <dgm:cxn modelId="{77832E71-DCC6-42CA-A221-22966EC96FDA}" type="presParOf" srcId="{B05010D0-B192-44AF-A781-1289DF4EEE60}" destId="{42743386-AE7B-4059-B7D5-1763543C703C}" srcOrd="6" destOrd="0" presId="urn:microsoft.com/office/officeart/2005/8/layout/chevron1"/>
  </dgm:cxnLst>
  <dgm:bg/>
  <dgm:whole/>
  <dgm:extLst>
    <a:ext uri="http://schemas.microsoft.com/office/drawing/2008/diagram">
      <dsp:dataModelExt xmlns:dsp="http://schemas.microsoft.com/office/drawing/2008/diagram" relId="rId5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86D48A-B610-462C-A159-0909762A6E51}" type="doc">
      <dgm:prSet loTypeId="urn:microsoft.com/office/officeart/2005/8/layout/pyramid3" loCatId="pyramid" qsTypeId="urn:microsoft.com/office/officeart/2005/8/quickstyle/simple1" qsCatId="simple" csTypeId="urn:microsoft.com/office/officeart/2005/8/colors/accent1_2" csCatId="accent1" phldr="1"/>
      <dgm:spPr/>
    </dgm:pt>
    <dgm:pt modelId="{9DEA48BE-556D-4796-9B34-94E9BCF23AA8}">
      <dgm:prSet phldrT="[Text]" custT="1"/>
      <dgm:spPr/>
      <dgm:t>
        <a:bodyPr/>
        <a:lstStyle/>
        <a:p>
          <a:r>
            <a:rPr lang="en-ZA" sz="2000" dirty="0"/>
            <a:t>Organisational</a:t>
          </a:r>
        </a:p>
      </dgm:t>
    </dgm:pt>
    <dgm:pt modelId="{6B8595ED-E0EE-48C7-9E4D-33254BB14C04}" type="parTrans" cxnId="{A2BA8F94-100F-40C5-B5FE-EEC113655FA2}">
      <dgm:prSet/>
      <dgm:spPr/>
      <dgm:t>
        <a:bodyPr/>
        <a:lstStyle/>
        <a:p>
          <a:endParaRPr lang="en-ZA"/>
        </a:p>
      </dgm:t>
    </dgm:pt>
    <dgm:pt modelId="{4F6F2F18-7049-4EA6-8A99-53189114AFD1}" type="sibTrans" cxnId="{A2BA8F94-100F-40C5-B5FE-EEC113655FA2}">
      <dgm:prSet/>
      <dgm:spPr/>
      <dgm:t>
        <a:bodyPr/>
        <a:lstStyle/>
        <a:p>
          <a:endParaRPr lang="en-ZA"/>
        </a:p>
      </dgm:t>
    </dgm:pt>
    <dgm:pt modelId="{1C9766AC-9B34-41FB-A525-8B2B24C1DF9A}">
      <dgm:prSet phldrT="[Text]" custT="1"/>
      <dgm:spPr/>
      <dgm:t>
        <a:bodyPr/>
        <a:lstStyle/>
        <a:p>
          <a:r>
            <a:rPr lang="en-ZA" sz="2000" dirty="0"/>
            <a:t>Divisional</a:t>
          </a:r>
        </a:p>
        <a:p>
          <a:endParaRPr lang="en-ZA" sz="2000" dirty="0"/>
        </a:p>
      </dgm:t>
    </dgm:pt>
    <dgm:pt modelId="{A97F7369-BC78-47AA-81B0-578026A133CB}" type="parTrans" cxnId="{74CC04EA-5ABB-47EC-BF85-EEC199CD7BFD}">
      <dgm:prSet/>
      <dgm:spPr/>
      <dgm:t>
        <a:bodyPr/>
        <a:lstStyle/>
        <a:p>
          <a:endParaRPr lang="en-ZA"/>
        </a:p>
      </dgm:t>
    </dgm:pt>
    <dgm:pt modelId="{8B3D6D41-85F4-484A-ACC3-D651585C7486}" type="sibTrans" cxnId="{74CC04EA-5ABB-47EC-BF85-EEC199CD7BFD}">
      <dgm:prSet/>
      <dgm:spPr/>
      <dgm:t>
        <a:bodyPr/>
        <a:lstStyle/>
        <a:p>
          <a:endParaRPr lang="en-ZA"/>
        </a:p>
      </dgm:t>
    </dgm:pt>
    <dgm:pt modelId="{4ECA8C76-68CB-46C7-A7AE-6E04790A65D1}" type="pres">
      <dgm:prSet presAssocID="{CC86D48A-B610-462C-A159-0909762A6E51}" presName="Name0" presStyleCnt="0">
        <dgm:presLayoutVars>
          <dgm:dir/>
          <dgm:animLvl val="lvl"/>
          <dgm:resizeHandles val="exact"/>
        </dgm:presLayoutVars>
      </dgm:prSet>
      <dgm:spPr/>
    </dgm:pt>
    <dgm:pt modelId="{B29B6252-7978-4F08-B6BE-51D8A5C0B83B}" type="pres">
      <dgm:prSet presAssocID="{9DEA48BE-556D-4796-9B34-94E9BCF23AA8}" presName="Name8" presStyleCnt="0"/>
      <dgm:spPr/>
    </dgm:pt>
    <dgm:pt modelId="{BC3C8C18-45B9-4B03-8127-E9D0D81DA711}" type="pres">
      <dgm:prSet presAssocID="{9DEA48BE-556D-4796-9B34-94E9BCF23AA8}" presName="level" presStyleLbl="node1" presStyleIdx="0" presStyleCnt="2" custScaleY="25843" custLinFactNeighborX="2295" custLinFactNeighborY="-31343">
        <dgm:presLayoutVars>
          <dgm:chMax val="1"/>
          <dgm:bulletEnabled val="1"/>
        </dgm:presLayoutVars>
      </dgm:prSet>
      <dgm:spPr/>
    </dgm:pt>
    <dgm:pt modelId="{94EFBCB6-5D1F-4D3E-88AE-F6F9DB65B89C}" type="pres">
      <dgm:prSet presAssocID="{9DEA48BE-556D-4796-9B34-94E9BCF23AA8}" presName="levelTx" presStyleLbl="revTx" presStyleIdx="0" presStyleCnt="0">
        <dgm:presLayoutVars>
          <dgm:chMax val="1"/>
          <dgm:bulletEnabled val="1"/>
        </dgm:presLayoutVars>
      </dgm:prSet>
      <dgm:spPr/>
    </dgm:pt>
    <dgm:pt modelId="{97DB07D0-AA4C-4551-B315-82436A527404}" type="pres">
      <dgm:prSet presAssocID="{1C9766AC-9B34-41FB-A525-8B2B24C1DF9A}" presName="Name8" presStyleCnt="0"/>
      <dgm:spPr/>
    </dgm:pt>
    <dgm:pt modelId="{BBC325F2-D581-4083-8663-84FAC246444E}" type="pres">
      <dgm:prSet presAssocID="{1C9766AC-9B34-41FB-A525-8B2B24C1DF9A}" presName="level" presStyleLbl="node1" presStyleIdx="1" presStyleCnt="2" custScaleX="173391" custScaleY="19527" custLinFactNeighborX="-444" custLinFactNeighborY="-43092">
        <dgm:presLayoutVars>
          <dgm:chMax val="1"/>
          <dgm:bulletEnabled val="1"/>
        </dgm:presLayoutVars>
      </dgm:prSet>
      <dgm:spPr/>
    </dgm:pt>
    <dgm:pt modelId="{852EE62D-197D-4F50-AC88-099FE76F7F3E}" type="pres">
      <dgm:prSet presAssocID="{1C9766AC-9B34-41FB-A525-8B2B24C1DF9A}" presName="levelTx" presStyleLbl="revTx" presStyleIdx="0" presStyleCnt="0">
        <dgm:presLayoutVars>
          <dgm:chMax val="1"/>
          <dgm:bulletEnabled val="1"/>
        </dgm:presLayoutVars>
      </dgm:prSet>
      <dgm:spPr/>
    </dgm:pt>
  </dgm:ptLst>
  <dgm:cxnLst>
    <dgm:cxn modelId="{DEC8BA42-A213-4453-AB96-7B0A6793200B}" type="presOf" srcId="{9DEA48BE-556D-4796-9B34-94E9BCF23AA8}" destId="{BC3C8C18-45B9-4B03-8127-E9D0D81DA711}" srcOrd="0" destOrd="0" presId="urn:microsoft.com/office/officeart/2005/8/layout/pyramid3"/>
    <dgm:cxn modelId="{940BC653-5873-4985-9C8D-80B09D74DB25}" type="presOf" srcId="{9DEA48BE-556D-4796-9B34-94E9BCF23AA8}" destId="{94EFBCB6-5D1F-4D3E-88AE-F6F9DB65B89C}" srcOrd="1" destOrd="0" presId="urn:microsoft.com/office/officeart/2005/8/layout/pyramid3"/>
    <dgm:cxn modelId="{A2BA8F94-100F-40C5-B5FE-EEC113655FA2}" srcId="{CC86D48A-B610-462C-A159-0909762A6E51}" destId="{9DEA48BE-556D-4796-9B34-94E9BCF23AA8}" srcOrd="0" destOrd="0" parTransId="{6B8595ED-E0EE-48C7-9E4D-33254BB14C04}" sibTransId="{4F6F2F18-7049-4EA6-8A99-53189114AFD1}"/>
    <dgm:cxn modelId="{62DAC1A4-2C87-4EAE-A954-AA80918D808A}" type="presOf" srcId="{CC86D48A-B610-462C-A159-0909762A6E51}" destId="{4ECA8C76-68CB-46C7-A7AE-6E04790A65D1}" srcOrd="0" destOrd="0" presId="urn:microsoft.com/office/officeart/2005/8/layout/pyramid3"/>
    <dgm:cxn modelId="{39EBFCBA-11F2-4F71-83B0-6692D490D7DC}" type="presOf" srcId="{1C9766AC-9B34-41FB-A525-8B2B24C1DF9A}" destId="{BBC325F2-D581-4083-8663-84FAC246444E}" srcOrd="0" destOrd="0" presId="urn:microsoft.com/office/officeart/2005/8/layout/pyramid3"/>
    <dgm:cxn modelId="{B9D825D5-44F2-4035-A9F4-B24CF97231B3}" type="presOf" srcId="{1C9766AC-9B34-41FB-A525-8B2B24C1DF9A}" destId="{852EE62D-197D-4F50-AC88-099FE76F7F3E}" srcOrd="1" destOrd="0" presId="urn:microsoft.com/office/officeart/2005/8/layout/pyramid3"/>
    <dgm:cxn modelId="{74CC04EA-5ABB-47EC-BF85-EEC199CD7BFD}" srcId="{CC86D48A-B610-462C-A159-0909762A6E51}" destId="{1C9766AC-9B34-41FB-A525-8B2B24C1DF9A}" srcOrd="1" destOrd="0" parTransId="{A97F7369-BC78-47AA-81B0-578026A133CB}" sibTransId="{8B3D6D41-85F4-484A-ACC3-D651585C7486}"/>
    <dgm:cxn modelId="{4AA005A7-CBA5-4A45-B814-330E3885F64A}" type="presParOf" srcId="{4ECA8C76-68CB-46C7-A7AE-6E04790A65D1}" destId="{B29B6252-7978-4F08-B6BE-51D8A5C0B83B}" srcOrd="0" destOrd="0" presId="urn:microsoft.com/office/officeart/2005/8/layout/pyramid3"/>
    <dgm:cxn modelId="{738C2871-FCD6-4C56-AF4D-265C1AE1E725}" type="presParOf" srcId="{B29B6252-7978-4F08-B6BE-51D8A5C0B83B}" destId="{BC3C8C18-45B9-4B03-8127-E9D0D81DA711}" srcOrd="0" destOrd="0" presId="urn:microsoft.com/office/officeart/2005/8/layout/pyramid3"/>
    <dgm:cxn modelId="{F5D77214-4259-4B05-B154-F2F34AEC58D2}" type="presParOf" srcId="{B29B6252-7978-4F08-B6BE-51D8A5C0B83B}" destId="{94EFBCB6-5D1F-4D3E-88AE-F6F9DB65B89C}" srcOrd="1" destOrd="0" presId="urn:microsoft.com/office/officeart/2005/8/layout/pyramid3"/>
    <dgm:cxn modelId="{8FC2D1DF-C5ED-49AA-B125-EBAB068D9E6B}" type="presParOf" srcId="{4ECA8C76-68CB-46C7-A7AE-6E04790A65D1}" destId="{97DB07D0-AA4C-4551-B315-82436A527404}" srcOrd="1" destOrd="0" presId="urn:microsoft.com/office/officeart/2005/8/layout/pyramid3"/>
    <dgm:cxn modelId="{34398502-CDA1-4000-88D0-3B0104448871}" type="presParOf" srcId="{97DB07D0-AA4C-4551-B315-82436A527404}" destId="{BBC325F2-D581-4083-8663-84FAC246444E}" srcOrd="0" destOrd="0" presId="urn:microsoft.com/office/officeart/2005/8/layout/pyramid3"/>
    <dgm:cxn modelId="{6293198B-CD95-45AF-8D61-C5AE9D044E39}" type="presParOf" srcId="{97DB07D0-AA4C-4551-B315-82436A527404}" destId="{852EE62D-197D-4F50-AC88-099FE76F7F3E}" srcOrd="1" destOrd="0" presId="urn:microsoft.com/office/officeart/2005/8/layout/pyramid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3745EE-ABE7-4742-958A-E46B24FF6967}"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ZA"/>
        </a:p>
      </dgm:t>
    </dgm:pt>
    <dgm:pt modelId="{CB9AD82A-A88D-4D41-92DD-71662E12047C}">
      <dgm:prSet phldrT="[Text]" custT="1"/>
      <dgm:spPr>
        <a:solidFill>
          <a:srgbClr val="FF0000"/>
        </a:solidFill>
      </dgm:spPr>
      <dgm:t>
        <a:bodyPr/>
        <a:lstStyle/>
        <a:p>
          <a:r>
            <a:rPr lang="en-ZA" sz="1400" b="1" dirty="0">
              <a:solidFill>
                <a:schemeClr val="tx1"/>
              </a:solidFill>
            </a:rPr>
            <a:t>Think</a:t>
          </a:r>
        </a:p>
      </dgm:t>
    </dgm:pt>
    <dgm:pt modelId="{41B442D4-424A-4D91-8F48-2A37CBDA6035}" type="parTrans" cxnId="{D888A30D-403B-4EF6-8D52-A14A751E2F1F}">
      <dgm:prSet/>
      <dgm:spPr/>
      <dgm:t>
        <a:bodyPr/>
        <a:lstStyle/>
        <a:p>
          <a:endParaRPr lang="en-ZA"/>
        </a:p>
      </dgm:t>
    </dgm:pt>
    <dgm:pt modelId="{946F8113-16F9-4F86-B1BC-81462DC434F3}" type="sibTrans" cxnId="{D888A30D-403B-4EF6-8D52-A14A751E2F1F}">
      <dgm:prSet/>
      <dgm:spPr/>
      <dgm:t>
        <a:bodyPr/>
        <a:lstStyle/>
        <a:p>
          <a:endParaRPr lang="en-ZA"/>
        </a:p>
      </dgm:t>
    </dgm:pt>
    <dgm:pt modelId="{CCA0A447-5CFB-4326-9C53-2E4044E083C9}">
      <dgm:prSet phldrT="[Text]" custT="1"/>
      <dgm:spPr>
        <a:solidFill>
          <a:srgbClr val="FF0000"/>
        </a:solidFill>
      </dgm:spPr>
      <dgm:t>
        <a:bodyPr/>
        <a:lstStyle/>
        <a:p>
          <a:r>
            <a:rPr lang="en-ZA" sz="1400" b="1" dirty="0">
              <a:solidFill>
                <a:schemeClr val="tx1"/>
              </a:solidFill>
            </a:rPr>
            <a:t>Strategise</a:t>
          </a:r>
        </a:p>
      </dgm:t>
    </dgm:pt>
    <dgm:pt modelId="{271FC9C7-69DF-4EBB-8E3E-CFB9F356173E}" type="parTrans" cxnId="{2968BDBD-640A-4C07-9F67-C6ABD44A1202}">
      <dgm:prSet/>
      <dgm:spPr/>
      <dgm:t>
        <a:bodyPr/>
        <a:lstStyle/>
        <a:p>
          <a:endParaRPr lang="en-ZA"/>
        </a:p>
      </dgm:t>
    </dgm:pt>
    <dgm:pt modelId="{E81ABC8E-0EF8-4A75-BB24-2434C24954F2}" type="sibTrans" cxnId="{2968BDBD-640A-4C07-9F67-C6ABD44A1202}">
      <dgm:prSet/>
      <dgm:spPr/>
      <dgm:t>
        <a:bodyPr/>
        <a:lstStyle/>
        <a:p>
          <a:endParaRPr lang="en-ZA"/>
        </a:p>
      </dgm:t>
    </dgm:pt>
    <dgm:pt modelId="{08835F2D-AFCD-46C7-B469-7AF54EE31F77}">
      <dgm:prSet phldrT="[Text]" custT="1"/>
      <dgm:spPr>
        <a:solidFill>
          <a:srgbClr val="FF0000"/>
        </a:solidFill>
      </dgm:spPr>
      <dgm:t>
        <a:bodyPr/>
        <a:lstStyle/>
        <a:p>
          <a:r>
            <a:rPr lang="en-ZA" sz="1400" b="1" dirty="0">
              <a:solidFill>
                <a:schemeClr val="tx1"/>
              </a:solidFill>
            </a:rPr>
            <a:t>Tactical Plan</a:t>
          </a:r>
        </a:p>
      </dgm:t>
    </dgm:pt>
    <dgm:pt modelId="{CE846AA4-D21F-4CF4-B94B-E447206A8F46}" type="parTrans" cxnId="{432C13E2-860A-4FC1-A536-542B0503540F}">
      <dgm:prSet/>
      <dgm:spPr/>
      <dgm:t>
        <a:bodyPr/>
        <a:lstStyle/>
        <a:p>
          <a:endParaRPr lang="en-ZA"/>
        </a:p>
      </dgm:t>
    </dgm:pt>
    <dgm:pt modelId="{DA4B5AD6-3E48-4E9C-BCFE-0833DEBF7937}" type="sibTrans" cxnId="{432C13E2-860A-4FC1-A536-542B0503540F}">
      <dgm:prSet/>
      <dgm:spPr/>
      <dgm:t>
        <a:bodyPr/>
        <a:lstStyle/>
        <a:p>
          <a:endParaRPr lang="en-ZA"/>
        </a:p>
      </dgm:t>
    </dgm:pt>
    <dgm:pt modelId="{9C57C333-290D-4BEF-976E-432876043551}">
      <dgm:prSet phldrT="[Text]" custT="1"/>
      <dgm:spPr>
        <a:solidFill>
          <a:srgbClr val="FF0000"/>
        </a:solidFill>
      </dgm:spPr>
      <dgm:t>
        <a:bodyPr/>
        <a:lstStyle/>
        <a:p>
          <a:r>
            <a:rPr lang="en-ZA" sz="1400" b="1" dirty="0">
              <a:solidFill>
                <a:schemeClr val="tx1"/>
              </a:solidFill>
            </a:rPr>
            <a:t>Research</a:t>
          </a:r>
        </a:p>
      </dgm:t>
    </dgm:pt>
    <dgm:pt modelId="{FC928799-AAD8-4E1A-AB1E-A4B4362E1069}" type="parTrans" cxnId="{BDBDB1EB-7E89-4F23-A2A0-DBAE157E6E6F}">
      <dgm:prSet/>
      <dgm:spPr/>
      <dgm:t>
        <a:bodyPr/>
        <a:lstStyle/>
        <a:p>
          <a:endParaRPr lang="en-ZA"/>
        </a:p>
      </dgm:t>
    </dgm:pt>
    <dgm:pt modelId="{70754EBF-D28C-4ADA-8E85-50C6BFFC2452}" type="sibTrans" cxnId="{BDBDB1EB-7E89-4F23-A2A0-DBAE157E6E6F}">
      <dgm:prSet/>
      <dgm:spPr/>
      <dgm:t>
        <a:bodyPr/>
        <a:lstStyle/>
        <a:p>
          <a:endParaRPr lang="en-ZA"/>
        </a:p>
      </dgm:t>
    </dgm:pt>
    <dgm:pt modelId="{B596EFD7-1F62-4261-8AF6-74EC4FACE20F}" type="pres">
      <dgm:prSet presAssocID="{D93745EE-ABE7-4742-958A-E46B24FF6967}" presName="cycle" presStyleCnt="0">
        <dgm:presLayoutVars>
          <dgm:dir/>
          <dgm:resizeHandles val="exact"/>
        </dgm:presLayoutVars>
      </dgm:prSet>
      <dgm:spPr/>
    </dgm:pt>
    <dgm:pt modelId="{523C1028-58FB-42CF-B824-29FAE08A1B95}" type="pres">
      <dgm:prSet presAssocID="{CB9AD82A-A88D-4D41-92DD-71662E12047C}" presName="node" presStyleLbl="node1" presStyleIdx="0" presStyleCnt="4" custScaleX="193773" custScaleY="87546" custRadScaleRad="73244" custRadScaleInc="-56321">
        <dgm:presLayoutVars>
          <dgm:bulletEnabled val="1"/>
        </dgm:presLayoutVars>
      </dgm:prSet>
      <dgm:spPr/>
    </dgm:pt>
    <dgm:pt modelId="{10B7B1BA-2092-4E55-B643-BCF4484B115D}" type="pres">
      <dgm:prSet presAssocID="{946F8113-16F9-4F86-B1BC-81462DC434F3}" presName="sibTrans" presStyleLbl="sibTrans2D1" presStyleIdx="0" presStyleCnt="4"/>
      <dgm:spPr/>
    </dgm:pt>
    <dgm:pt modelId="{BAD8B0A5-2166-4210-8477-3B597914C4AE}" type="pres">
      <dgm:prSet presAssocID="{946F8113-16F9-4F86-B1BC-81462DC434F3}" presName="connectorText" presStyleLbl="sibTrans2D1" presStyleIdx="0" presStyleCnt="4"/>
      <dgm:spPr/>
    </dgm:pt>
    <dgm:pt modelId="{254675E6-DA6D-45B1-A049-DDBA2ADDF78E}" type="pres">
      <dgm:prSet presAssocID="{9C57C333-290D-4BEF-976E-432876043551}" presName="node" presStyleLbl="node1" presStyleIdx="1" presStyleCnt="4" custScaleX="193773" custScaleY="87546" custRadScaleRad="190006" custRadScaleInc="-9539">
        <dgm:presLayoutVars>
          <dgm:bulletEnabled val="1"/>
        </dgm:presLayoutVars>
      </dgm:prSet>
      <dgm:spPr/>
    </dgm:pt>
    <dgm:pt modelId="{4A6E92AA-D190-4E7E-87D5-7A51544D01A1}" type="pres">
      <dgm:prSet presAssocID="{70754EBF-D28C-4ADA-8E85-50C6BFFC2452}" presName="sibTrans" presStyleLbl="sibTrans2D1" presStyleIdx="1" presStyleCnt="4"/>
      <dgm:spPr/>
    </dgm:pt>
    <dgm:pt modelId="{77B85528-2D5A-4D6C-BBA9-1356B471FA46}" type="pres">
      <dgm:prSet presAssocID="{70754EBF-D28C-4ADA-8E85-50C6BFFC2452}" presName="connectorText" presStyleLbl="sibTrans2D1" presStyleIdx="1" presStyleCnt="4"/>
      <dgm:spPr/>
    </dgm:pt>
    <dgm:pt modelId="{177E37D6-C342-4D85-8C3A-0F34E640D456}" type="pres">
      <dgm:prSet presAssocID="{CCA0A447-5CFB-4326-9C53-2E4044E083C9}" presName="node" presStyleLbl="node1" presStyleIdx="2" presStyleCnt="4" custScaleX="218593" custScaleY="87546" custRadScaleRad="68413" custRadScaleInc="56594">
        <dgm:presLayoutVars>
          <dgm:bulletEnabled val="1"/>
        </dgm:presLayoutVars>
      </dgm:prSet>
      <dgm:spPr/>
    </dgm:pt>
    <dgm:pt modelId="{57E8EBCB-C941-4242-8CBE-C363A7A479DB}" type="pres">
      <dgm:prSet presAssocID="{E81ABC8E-0EF8-4A75-BB24-2434C24954F2}" presName="sibTrans" presStyleLbl="sibTrans2D1" presStyleIdx="2" presStyleCnt="4"/>
      <dgm:spPr/>
    </dgm:pt>
    <dgm:pt modelId="{E31660C8-CC1E-4A47-A811-A4CF11A4C4F7}" type="pres">
      <dgm:prSet presAssocID="{E81ABC8E-0EF8-4A75-BB24-2434C24954F2}" presName="connectorText" presStyleLbl="sibTrans2D1" presStyleIdx="2" presStyleCnt="4"/>
      <dgm:spPr/>
    </dgm:pt>
    <dgm:pt modelId="{71F41C8C-C187-46E6-9A99-F2B98241248C}" type="pres">
      <dgm:prSet presAssocID="{08835F2D-AFCD-46C7-B469-7AF54EE31F77}" presName="node" presStyleLbl="node1" presStyleIdx="3" presStyleCnt="4" custScaleX="193773" custScaleY="87546" custRadScaleRad="282641" custRadScaleInc="5307">
        <dgm:presLayoutVars>
          <dgm:bulletEnabled val="1"/>
        </dgm:presLayoutVars>
      </dgm:prSet>
      <dgm:spPr/>
    </dgm:pt>
    <dgm:pt modelId="{048B7ED1-6BBC-4E4C-93F1-150217737DFC}" type="pres">
      <dgm:prSet presAssocID="{DA4B5AD6-3E48-4E9C-BCFE-0833DEBF7937}" presName="sibTrans" presStyleLbl="sibTrans2D1" presStyleIdx="3" presStyleCnt="4"/>
      <dgm:spPr/>
    </dgm:pt>
    <dgm:pt modelId="{78D9A4EE-2DE3-438B-AFB4-CD25DBD1FE29}" type="pres">
      <dgm:prSet presAssocID="{DA4B5AD6-3E48-4E9C-BCFE-0833DEBF7937}" presName="connectorText" presStyleLbl="sibTrans2D1" presStyleIdx="3" presStyleCnt="4"/>
      <dgm:spPr/>
    </dgm:pt>
  </dgm:ptLst>
  <dgm:cxnLst>
    <dgm:cxn modelId="{D888A30D-403B-4EF6-8D52-A14A751E2F1F}" srcId="{D93745EE-ABE7-4742-958A-E46B24FF6967}" destId="{CB9AD82A-A88D-4D41-92DD-71662E12047C}" srcOrd="0" destOrd="0" parTransId="{41B442D4-424A-4D91-8F48-2A37CBDA6035}" sibTransId="{946F8113-16F9-4F86-B1BC-81462DC434F3}"/>
    <dgm:cxn modelId="{0938E50D-B9EA-4E2C-9F98-94CD144ABA8A}" type="presOf" srcId="{E81ABC8E-0EF8-4A75-BB24-2434C24954F2}" destId="{E31660C8-CC1E-4A47-A811-A4CF11A4C4F7}" srcOrd="1" destOrd="0" presId="urn:microsoft.com/office/officeart/2005/8/layout/cycle2"/>
    <dgm:cxn modelId="{4674F936-4E51-4583-AF75-E94EBE286393}" type="presOf" srcId="{946F8113-16F9-4F86-B1BC-81462DC434F3}" destId="{10B7B1BA-2092-4E55-B643-BCF4484B115D}" srcOrd="0" destOrd="0" presId="urn:microsoft.com/office/officeart/2005/8/layout/cycle2"/>
    <dgm:cxn modelId="{F0935741-7AA6-46CF-8709-FC306A29B0D4}" type="presOf" srcId="{9C57C333-290D-4BEF-976E-432876043551}" destId="{254675E6-DA6D-45B1-A049-DDBA2ADDF78E}" srcOrd="0" destOrd="0" presId="urn:microsoft.com/office/officeart/2005/8/layout/cycle2"/>
    <dgm:cxn modelId="{A0703B63-CFA5-4965-9D26-9578DB0A266F}" type="presOf" srcId="{DA4B5AD6-3E48-4E9C-BCFE-0833DEBF7937}" destId="{78D9A4EE-2DE3-438B-AFB4-CD25DBD1FE29}" srcOrd="1" destOrd="0" presId="urn:microsoft.com/office/officeart/2005/8/layout/cycle2"/>
    <dgm:cxn modelId="{E795EC66-66A0-42BF-982D-59EC91649BD6}" type="presOf" srcId="{D93745EE-ABE7-4742-958A-E46B24FF6967}" destId="{B596EFD7-1F62-4261-8AF6-74EC4FACE20F}" srcOrd="0" destOrd="0" presId="urn:microsoft.com/office/officeart/2005/8/layout/cycle2"/>
    <dgm:cxn modelId="{A8FCFA4D-E234-43C9-B20C-8075F331BD69}" type="presOf" srcId="{946F8113-16F9-4F86-B1BC-81462DC434F3}" destId="{BAD8B0A5-2166-4210-8477-3B597914C4AE}" srcOrd="1" destOrd="0" presId="urn:microsoft.com/office/officeart/2005/8/layout/cycle2"/>
    <dgm:cxn modelId="{9CF8C589-7457-4C79-859F-8850121B6416}" type="presOf" srcId="{CCA0A447-5CFB-4326-9C53-2E4044E083C9}" destId="{177E37D6-C342-4D85-8C3A-0F34E640D456}" srcOrd="0" destOrd="0" presId="urn:microsoft.com/office/officeart/2005/8/layout/cycle2"/>
    <dgm:cxn modelId="{1788F38A-6369-4C7E-A9A0-3E8190C6A625}" type="presOf" srcId="{CB9AD82A-A88D-4D41-92DD-71662E12047C}" destId="{523C1028-58FB-42CF-B824-29FAE08A1B95}" srcOrd="0" destOrd="0" presId="urn:microsoft.com/office/officeart/2005/8/layout/cycle2"/>
    <dgm:cxn modelId="{6057A898-07DC-4254-9193-ED90807E7C87}" type="presOf" srcId="{E81ABC8E-0EF8-4A75-BB24-2434C24954F2}" destId="{57E8EBCB-C941-4242-8CBE-C363A7A479DB}" srcOrd="0" destOrd="0" presId="urn:microsoft.com/office/officeart/2005/8/layout/cycle2"/>
    <dgm:cxn modelId="{2968BDBD-640A-4C07-9F67-C6ABD44A1202}" srcId="{D93745EE-ABE7-4742-958A-E46B24FF6967}" destId="{CCA0A447-5CFB-4326-9C53-2E4044E083C9}" srcOrd="2" destOrd="0" parTransId="{271FC9C7-69DF-4EBB-8E3E-CFB9F356173E}" sibTransId="{E81ABC8E-0EF8-4A75-BB24-2434C24954F2}"/>
    <dgm:cxn modelId="{432C13E2-860A-4FC1-A536-542B0503540F}" srcId="{D93745EE-ABE7-4742-958A-E46B24FF6967}" destId="{08835F2D-AFCD-46C7-B469-7AF54EE31F77}" srcOrd="3" destOrd="0" parTransId="{CE846AA4-D21F-4CF4-B94B-E447206A8F46}" sibTransId="{DA4B5AD6-3E48-4E9C-BCFE-0833DEBF7937}"/>
    <dgm:cxn modelId="{6E846CEB-E40F-494B-8AC1-72F6D7CAA055}" type="presOf" srcId="{70754EBF-D28C-4ADA-8E85-50C6BFFC2452}" destId="{77B85528-2D5A-4D6C-BBA9-1356B471FA46}" srcOrd="1" destOrd="0" presId="urn:microsoft.com/office/officeart/2005/8/layout/cycle2"/>
    <dgm:cxn modelId="{BDBDB1EB-7E89-4F23-A2A0-DBAE157E6E6F}" srcId="{D93745EE-ABE7-4742-958A-E46B24FF6967}" destId="{9C57C333-290D-4BEF-976E-432876043551}" srcOrd="1" destOrd="0" parTransId="{FC928799-AAD8-4E1A-AB1E-A4B4362E1069}" sibTransId="{70754EBF-D28C-4ADA-8E85-50C6BFFC2452}"/>
    <dgm:cxn modelId="{337C98EC-0868-41C1-8BA1-8DDF22E75CF5}" type="presOf" srcId="{DA4B5AD6-3E48-4E9C-BCFE-0833DEBF7937}" destId="{048B7ED1-6BBC-4E4C-93F1-150217737DFC}" srcOrd="0" destOrd="0" presId="urn:microsoft.com/office/officeart/2005/8/layout/cycle2"/>
    <dgm:cxn modelId="{A82A58FD-6FEE-4BDB-B9DC-A5334F42B373}" type="presOf" srcId="{70754EBF-D28C-4ADA-8E85-50C6BFFC2452}" destId="{4A6E92AA-D190-4E7E-87D5-7A51544D01A1}" srcOrd="0" destOrd="0" presId="urn:microsoft.com/office/officeart/2005/8/layout/cycle2"/>
    <dgm:cxn modelId="{EDC003FF-732E-4308-A904-2F9AB278A8A1}" type="presOf" srcId="{08835F2D-AFCD-46C7-B469-7AF54EE31F77}" destId="{71F41C8C-C187-46E6-9A99-F2B98241248C}" srcOrd="0" destOrd="0" presId="urn:microsoft.com/office/officeart/2005/8/layout/cycle2"/>
    <dgm:cxn modelId="{18110B6B-9640-4D92-9DA9-59916BA720CB}" type="presParOf" srcId="{B596EFD7-1F62-4261-8AF6-74EC4FACE20F}" destId="{523C1028-58FB-42CF-B824-29FAE08A1B95}" srcOrd="0" destOrd="0" presId="urn:microsoft.com/office/officeart/2005/8/layout/cycle2"/>
    <dgm:cxn modelId="{A80D40B3-0D49-4D50-A741-6A55F749BD82}" type="presParOf" srcId="{B596EFD7-1F62-4261-8AF6-74EC4FACE20F}" destId="{10B7B1BA-2092-4E55-B643-BCF4484B115D}" srcOrd="1" destOrd="0" presId="urn:microsoft.com/office/officeart/2005/8/layout/cycle2"/>
    <dgm:cxn modelId="{CE89333A-F8F6-4D59-A249-973A8F42CD68}" type="presParOf" srcId="{10B7B1BA-2092-4E55-B643-BCF4484B115D}" destId="{BAD8B0A5-2166-4210-8477-3B597914C4AE}" srcOrd="0" destOrd="0" presId="urn:microsoft.com/office/officeart/2005/8/layout/cycle2"/>
    <dgm:cxn modelId="{3FAC1A04-621B-40D5-A0CA-379483A2486C}" type="presParOf" srcId="{B596EFD7-1F62-4261-8AF6-74EC4FACE20F}" destId="{254675E6-DA6D-45B1-A049-DDBA2ADDF78E}" srcOrd="2" destOrd="0" presId="urn:microsoft.com/office/officeart/2005/8/layout/cycle2"/>
    <dgm:cxn modelId="{2DB6DFB8-02FC-4E67-8DC6-630922A53C9A}" type="presParOf" srcId="{B596EFD7-1F62-4261-8AF6-74EC4FACE20F}" destId="{4A6E92AA-D190-4E7E-87D5-7A51544D01A1}" srcOrd="3" destOrd="0" presId="urn:microsoft.com/office/officeart/2005/8/layout/cycle2"/>
    <dgm:cxn modelId="{7CC60B0E-A739-464D-A78A-2E9BB11A0D26}" type="presParOf" srcId="{4A6E92AA-D190-4E7E-87D5-7A51544D01A1}" destId="{77B85528-2D5A-4D6C-BBA9-1356B471FA46}" srcOrd="0" destOrd="0" presId="urn:microsoft.com/office/officeart/2005/8/layout/cycle2"/>
    <dgm:cxn modelId="{03E98D35-2FAF-404B-890F-965CA2C94EBF}" type="presParOf" srcId="{B596EFD7-1F62-4261-8AF6-74EC4FACE20F}" destId="{177E37D6-C342-4D85-8C3A-0F34E640D456}" srcOrd="4" destOrd="0" presId="urn:microsoft.com/office/officeart/2005/8/layout/cycle2"/>
    <dgm:cxn modelId="{5AE2797B-D191-4240-BD3E-C2B5A615A5A2}" type="presParOf" srcId="{B596EFD7-1F62-4261-8AF6-74EC4FACE20F}" destId="{57E8EBCB-C941-4242-8CBE-C363A7A479DB}" srcOrd="5" destOrd="0" presId="urn:microsoft.com/office/officeart/2005/8/layout/cycle2"/>
    <dgm:cxn modelId="{ADA7637E-1926-486B-AAB9-48A6E1AFBC80}" type="presParOf" srcId="{57E8EBCB-C941-4242-8CBE-C363A7A479DB}" destId="{E31660C8-CC1E-4A47-A811-A4CF11A4C4F7}" srcOrd="0" destOrd="0" presId="urn:microsoft.com/office/officeart/2005/8/layout/cycle2"/>
    <dgm:cxn modelId="{758450A3-E2C8-4EF2-AB83-42BFAA326A99}" type="presParOf" srcId="{B596EFD7-1F62-4261-8AF6-74EC4FACE20F}" destId="{71F41C8C-C187-46E6-9A99-F2B98241248C}" srcOrd="6" destOrd="0" presId="urn:microsoft.com/office/officeart/2005/8/layout/cycle2"/>
    <dgm:cxn modelId="{1D71D827-83CA-4E40-8D2C-415C5A494A6C}" type="presParOf" srcId="{B596EFD7-1F62-4261-8AF6-74EC4FACE20F}" destId="{048B7ED1-6BBC-4E4C-93F1-150217737DFC}" srcOrd="7" destOrd="0" presId="urn:microsoft.com/office/officeart/2005/8/layout/cycle2"/>
    <dgm:cxn modelId="{263DB642-40AD-4AFE-AC32-E4B941913047}" type="presParOf" srcId="{048B7ED1-6BBC-4E4C-93F1-150217737DFC}" destId="{78D9A4EE-2DE3-438B-AFB4-CD25DBD1FE29}" srcOrd="0" destOrd="0" presId="urn:microsoft.com/office/officeart/2005/8/layout/cycle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3745EE-ABE7-4742-958A-E46B24FF6967}"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ZA"/>
        </a:p>
      </dgm:t>
    </dgm:pt>
    <dgm:pt modelId="{CB9AD82A-A88D-4D41-92DD-71662E12047C}">
      <dgm:prSet phldrT="[Text]"/>
      <dgm:spPr>
        <a:solidFill>
          <a:srgbClr val="FFC000"/>
        </a:solidFill>
      </dgm:spPr>
      <dgm:t>
        <a:bodyPr/>
        <a:lstStyle/>
        <a:p>
          <a:r>
            <a:rPr lang="en-ZA" b="1" dirty="0">
              <a:solidFill>
                <a:schemeClr val="tx1"/>
              </a:solidFill>
            </a:rPr>
            <a:t>Think</a:t>
          </a:r>
        </a:p>
      </dgm:t>
    </dgm:pt>
    <dgm:pt modelId="{41B442D4-424A-4D91-8F48-2A37CBDA6035}" type="parTrans" cxnId="{D888A30D-403B-4EF6-8D52-A14A751E2F1F}">
      <dgm:prSet/>
      <dgm:spPr/>
      <dgm:t>
        <a:bodyPr/>
        <a:lstStyle/>
        <a:p>
          <a:endParaRPr lang="en-ZA"/>
        </a:p>
      </dgm:t>
    </dgm:pt>
    <dgm:pt modelId="{946F8113-16F9-4F86-B1BC-81462DC434F3}" type="sibTrans" cxnId="{D888A30D-403B-4EF6-8D52-A14A751E2F1F}">
      <dgm:prSet/>
      <dgm:spPr/>
      <dgm:t>
        <a:bodyPr/>
        <a:lstStyle/>
        <a:p>
          <a:endParaRPr lang="en-ZA"/>
        </a:p>
      </dgm:t>
    </dgm:pt>
    <dgm:pt modelId="{08835F2D-AFCD-46C7-B469-7AF54EE31F77}">
      <dgm:prSet phldrT="[Text]"/>
      <dgm:spPr>
        <a:solidFill>
          <a:srgbClr val="FFC000"/>
        </a:solidFill>
      </dgm:spPr>
      <dgm:t>
        <a:bodyPr/>
        <a:lstStyle/>
        <a:p>
          <a:r>
            <a:rPr lang="en-ZA" b="1" dirty="0">
              <a:solidFill>
                <a:schemeClr val="tx1"/>
              </a:solidFill>
            </a:rPr>
            <a:t>Design</a:t>
          </a:r>
        </a:p>
      </dgm:t>
    </dgm:pt>
    <dgm:pt modelId="{DA4B5AD6-3E48-4E9C-BCFE-0833DEBF7937}" type="sibTrans" cxnId="{432C13E2-860A-4FC1-A536-542B0503540F}">
      <dgm:prSet/>
      <dgm:spPr/>
      <dgm:t>
        <a:bodyPr/>
        <a:lstStyle/>
        <a:p>
          <a:endParaRPr lang="en-ZA"/>
        </a:p>
      </dgm:t>
    </dgm:pt>
    <dgm:pt modelId="{CE846AA4-D21F-4CF4-B94B-E447206A8F46}" type="parTrans" cxnId="{432C13E2-860A-4FC1-A536-542B0503540F}">
      <dgm:prSet/>
      <dgm:spPr/>
      <dgm:t>
        <a:bodyPr/>
        <a:lstStyle/>
        <a:p>
          <a:endParaRPr lang="en-ZA"/>
        </a:p>
      </dgm:t>
    </dgm:pt>
    <dgm:pt modelId="{CCA0A447-5CFB-4326-9C53-2E4044E083C9}">
      <dgm:prSet phldrT="[Text]"/>
      <dgm:spPr>
        <a:solidFill>
          <a:srgbClr val="FFC000"/>
        </a:solidFill>
      </dgm:spPr>
      <dgm:t>
        <a:bodyPr/>
        <a:lstStyle/>
        <a:p>
          <a:r>
            <a:rPr lang="en-ZA" b="1" dirty="0">
              <a:solidFill>
                <a:schemeClr val="tx1"/>
              </a:solidFill>
            </a:rPr>
            <a:t>Analyse</a:t>
          </a:r>
        </a:p>
      </dgm:t>
    </dgm:pt>
    <dgm:pt modelId="{E81ABC8E-0EF8-4A75-BB24-2434C24954F2}" type="sibTrans" cxnId="{2968BDBD-640A-4C07-9F67-C6ABD44A1202}">
      <dgm:prSet/>
      <dgm:spPr/>
      <dgm:t>
        <a:bodyPr/>
        <a:lstStyle/>
        <a:p>
          <a:endParaRPr lang="en-ZA"/>
        </a:p>
      </dgm:t>
    </dgm:pt>
    <dgm:pt modelId="{271FC9C7-69DF-4EBB-8E3E-CFB9F356173E}" type="parTrans" cxnId="{2968BDBD-640A-4C07-9F67-C6ABD44A1202}">
      <dgm:prSet/>
      <dgm:spPr/>
      <dgm:t>
        <a:bodyPr/>
        <a:lstStyle/>
        <a:p>
          <a:endParaRPr lang="en-ZA"/>
        </a:p>
      </dgm:t>
    </dgm:pt>
    <dgm:pt modelId="{9C57C333-290D-4BEF-976E-432876043551}">
      <dgm:prSet phldrT="[Text]"/>
      <dgm:spPr>
        <a:solidFill>
          <a:srgbClr val="FFC000"/>
        </a:solidFill>
      </dgm:spPr>
      <dgm:t>
        <a:bodyPr/>
        <a:lstStyle/>
        <a:p>
          <a:r>
            <a:rPr lang="en-ZA" b="1" dirty="0">
              <a:solidFill>
                <a:schemeClr val="tx1"/>
              </a:solidFill>
            </a:rPr>
            <a:t>Prove</a:t>
          </a:r>
        </a:p>
      </dgm:t>
    </dgm:pt>
    <dgm:pt modelId="{70754EBF-D28C-4ADA-8E85-50C6BFFC2452}" type="sibTrans" cxnId="{BDBDB1EB-7E89-4F23-A2A0-DBAE157E6E6F}">
      <dgm:prSet/>
      <dgm:spPr/>
      <dgm:t>
        <a:bodyPr/>
        <a:lstStyle/>
        <a:p>
          <a:endParaRPr lang="en-ZA"/>
        </a:p>
      </dgm:t>
    </dgm:pt>
    <dgm:pt modelId="{FC928799-AAD8-4E1A-AB1E-A4B4362E1069}" type="parTrans" cxnId="{BDBDB1EB-7E89-4F23-A2A0-DBAE157E6E6F}">
      <dgm:prSet/>
      <dgm:spPr/>
      <dgm:t>
        <a:bodyPr/>
        <a:lstStyle/>
        <a:p>
          <a:endParaRPr lang="en-ZA"/>
        </a:p>
      </dgm:t>
    </dgm:pt>
    <dgm:pt modelId="{B596EFD7-1F62-4261-8AF6-74EC4FACE20F}" type="pres">
      <dgm:prSet presAssocID="{D93745EE-ABE7-4742-958A-E46B24FF6967}" presName="cycle" presStyleCnt="0">
        <dgm:presLayoutVars>
          <dgm:dir/>
          <dgm:resizeHandles val="exact"/>
        </dgm:presLayoutVars>
      </dgm:prSet>
      <dgm:spPr/>
    </dgm:pt>
    <dgm:pt modelId="{523C1028-58FB-42CF-B824-29FAE08A1B95}" type="pres">
      <dgm:prSet presAssocID="{CB9AD82A-A88D-4D41-92DD-71662E12047C}" presName="node" presStyleLbl="node1" presStyleIdx="0" presStyleCnt="4" custScaleX="193773" custScaleY="87546" custRadScaleRad="76496" custRadScaleInc="-50259">
        <dgm:presLayoutVars>
          <dgm:bulletEnabled val="1"/>
        </dgm:presLayoutVars>
      </dgm:prSet>
      <dgm:spPr/>
    </dgm:pt>
    <dgm:pt modelId="{10B7B1BA-2092-4E55-B643-BCF4484B115D}" type="pres">
      <dgm:prSet presAssocID="{946F8113-16F9-4F86-B1BC-81462DC434F3}" presName="sibTrans" presStyleLbl="sibTrans2D1" presStyleIdx="0" presStyleCnt="4"/>
      <dgm:spPr/>
    </dgm:pt>
    <dgm:pt modelId="{BAD8B0A5-2166-4210-8477-3B597914C4AE}" type="pres">
      <dgm:prSet presAssocID="{946F8113-16F9-4F86-B1BC-81462DC434F3}" presName="connectorText" presStyleLbl="sibTrans2D1" presStyleIdx="0" presStyleCnt="4"/>
      <dgm:spPr/>
    </dgm:pt>
    <dgm:pt modelId="{254675E6-DA6D-45B1-A049-DDBA2ADDF78E}" type="pres">
      <dgm:prSet presAssocID="{9C57C333-290D-4BEF-976E-432876043551}" presName="node" presStyleLbl="node1" presStyleIdx="1" presStyleCnt="4" custScaleX="193773" custScaleY="87546" custRadScaleRad="232844" custRadScaleInc="-7782">
        <dgm:presLayoutVars>
          <dgm:bulletEnabled val="1"/>
        </dgm:presLayoutVars>
      </dgm:prSet>
      <dgm:spPr/>
    </dgm:pt>
    <dgm:pt modelId="{4A6E92AA-D190-4E7E-87D5-7A51544D01A1}" type="pres">
      <dgm:prSet presAssocID="{70754EBF-D28C-4ADA-8E85-50C6BFFC2452}" presName="sibTrans" presStyleLbl="sibTrans2D1" presStyleIdx="1" presStyleCnt="4"/>
      <dgm:spPr/>
    </dgm:pt>
    <dgm:pt modelId="{77B85528-2D5A-4D6C-BBA9-1356B471FA46}" type="pres">
      <dgm:prSet presAssocID="{70754EBF-D28C-4ADA-8E85-50C6BFFC2452}" presName="connectorText" presStyleLbl="sibTrans2D1" presStyleIdx="1" presStyleCnt="4"/>
      <dgm:spPr/>
    </dgm:pt>
    <dgm:pt modelId="{177E37D6-C342-4D85-8C3A-0F34E640D456}" type="pres">
      <dgm:prSet presAssocID="{CCA0A447-5CFB-4326-9C53-2E4044E083C9}" presName="node" presStyleLbl="node1" presStyleIdx="2" presStyleCnt="4" custScaleX="193773" custScaleY="87546" custRadScaleRad="68413" custRadScaleInc="56594">
        <dgm:presLayoutVars>
          <dgm:bulletEnabled val="1"/>
        </dgm:presLayoutVars>
      </dgm:prSet>
      <dgm:spPr/>
    </dgm:pt>
    <dgm:pt modelId="{57E8EBCB-C941-4242-8CBE-C363A7A479DB}" type="pres">
      <dgm:prSet presAssocID="{E81ABC8E-0EF8-4A75-BB24-2434C24954F2}" presName="sibTrans" presStyleLbl="sibTrans2D1" presStyleIdx="2" presStyleCnt="4"/>
      <dgm:spPr/>
    </dgm:pt>
    <dgm:pt modelId="{E31660C8-CC1E-4A47-A811-A4CF11A4C4F7}" type="pres">
      <dgm:prSet presAssocID="{E81ABC8E-0EF8-4A75-BB24-2434C24954F2}" presName="connectorText" presStyleLbl="sibTrans2D1" presStyleIdx="2" presStyleCnt="4"/>
      <dgm:spPr/>
    </dgm:pt>
    <dgm:pt modelId="{71F41C8C-C187-46E6-9A99-F2B98241248C}" type="pres">
      <dgm:prSet presAssocID="{08835F2D-AFCD-46C7-B469-7AF54EE31F77}" presName="node" presStyleLbl="node1" presStyleIdx="3" presStyleCnt="4" custScaleX="193773" custScaleY="87546" custRadScaleRad="282641" custRadScaleInc="5307">
        <dgm:presLayoutVars>
          <dgm:bulletEnabled val="1"/>
        </dgm:presLayoutVars>
      </dgm:prSet>
      <dgm:spPr/>
    </dgm:pt>
    <dgm:pt modelId="{048B7ED1-6BBC-4E4C-93F1-150217737DFC}" type="pres">
      <dgm:prSet presAssocID="{DA4B5AD6-3E48-4E9C-BCFE-0833DEBF7937}" presName="sibTrans" presStyleLbl="sibTrans2D1" presStyleIdx="3" presStyleCnt="4"/>
      <dgm:spPr/>
    </dgm:pt>
    <dgm:pt modelId="{78D9A4EE-2DE3-438B-AFB4-CD25DBD1FE29}" type="pres">
      <dgm:prSet presAssocID="{DA4B5AD6-3E48-4E9C-BCFE-0833DEBF7937}" presName="connectorText" presStyleLbl="sibTrans2D1" presStyleIdx="3" presStyleCnt="4"/>
      <dgm:spPr/>
    </dgm:pt>
  </dgm:ptLst>
  <dgm:cxnLst>
    <dgm:cxn modelId="{D888A30D-403B-4EF6-8D52-A14A751E2F1F}" srcId="{D93745EE-ABE7-4742-958A-E46B24FF6967}" destId="{CB9AD82A-A88D-4D41-92DD-71662E12047C}" srcOrd="0" destOrd="0" parTransId="{41B442D4-424A-4D91-8F48-2A37CBDA6035}" sibTransId="{946F8113-16F9-4F86-B1BC-81462DC434F3}"/>
    <dgm:cxn modelId="{31ED0A2A-A8D4-4314-9358-B2280644D9D1}" type="presOf" srcId="{08835F2D-AFCD-46C7-B469-7AF54EE31F77}" destId="{71F41C8C-C187-46E6-9A99-F2B98241248C}" srcOrd="0" destOrd="0" presId="urn:microsoft.com/office/officeart/2005/8/layout/cycle2"/>
    <dgm:cxn modelId="{180C142C-E287-4711-83FC-BDB15E25A1CF}" type="presOf" srcId="{CCA0A447-5CFB-4326-9C53-2E4044E083C9}" destId="{177E37D6-C342-4D85-8C3A-0F34E640D456}" srcOrd="0" destOrd="0" presId="urn:microsoft.com/office/officeart/2005/8/layout/cycle2"/>
    <dgm:cxn modelId="{B6316C30-6191-40A2-B219-975B30D62813}" type="presOf" srcId="{D93745EE-ABE7-4742-958A-E46B24FF6967}" destId="{B596EFD7-1F62-4261-8AF6-74EC4FACE20F}" srcOrd="0" destOrd="0" presId="urn:microsoft.com/office/officeart/2005/8/layout/cycle2"/>
    <dgm:cxn modelId="{EFACDE34-7014-4777-8F36-DB8C918A83EA}" type="presOf" srcId="{9C57C333-290D-4BEF-976E-432876043551}" destId="{254675E6-DA6D-45B1-A049-DDBA2ADDF78E}" srcOrd="0" destOrd="0" presId="urn:microsoft.com/office/officeart/2005/8/layout/cycle2"/>
    <dgm:cxn modelId="{60ACB95F-5D80-4DD1-8109-ADED4877521D}" type="presOf" srcId="{CB9AD82A-A88D-4D41-92DD-71662E12047C}" destId="{523C1028-58FB-42CF-B824-29FAE08A1B95}" srcOrd="0" destOrd="0" presId="urn:microsoft.com/office/officeart/2005/8/layout/cycle2"/>
    <dgm:cxn modelId="{EA6AE842-E45B-41FD-9CF4-8BB8AE75081F}" type="presOf" srcId="{DA4B5AD6-3E48-4E9C-BCFE-0833DEBF7937}" destId="{78D9A4EE-2DE3-438B-AFB4-CD25DBD1FE29}" srcOrd="1" destOrd="0" presId="urn:microsoft.com/office/officeart/2005/8/layout/cycle2"/>
    <dgm:cxn modelId="{5BC7656B-517A-4030-AFFA-3148E69B2A50}" type="presOf" srcId="{70754EBF-D28C-4ADA-8E85-50C6BFFC2452}" destId="{4A6E92AA-D190-4E7E-87D5-7A51544D01A1}" srcOrd="0" destOrd="0" presId="urn:microsoft.com/office/officeart/2005/8/layout/cycle2"/>
    <dgm:cxn modelId="{602B968C-797D-475C-BA94-C45A36367745}" type="presOf" srcId="{DA4B5AD6-3E48-4E9C-BCFE-0833DEBF7937}" destId="{048B7ED1-6BBC-4E4C-93F1-150217737DFC}" srcOrd="0" destOrd="0" presId="urn:microsoft.com/office/officeart/2005/8/layout/cycle2"/>
    <dgm:cxn modelId="{529C409F-1DBF-40B3-A5FD-A8E16907F21D}" type="presOf" srcId="{946F8113-16F9-4F86-B1BC-81462DC434F3}" destId="{10B7B1BA-2092-4E55-B643-BCF4484B115D}" srcOrd="0" destOrd="0" presId="urn:microsoft.com/office/officeart/2005/8/layout/cycle2"/>
    <dgm:cxn modelId="{D704FB9F-35C9-4DE0-AC6E-B9E47FAF354F}" type="presOf" srcId="{946F8113-16F9-4F86-B1BC-81462DC434F3}" destId="{BAD8B0A5-2166-4210-8477-3B597914C4AE}" srcOrd="1" destOrd="0" presId="urn:microsoft.com/office/officeart/2005/8/layout/cycle2"/>
    <dgm:cxn modelId="{C1DBCCA8-0DB9-4E59-9238-0D7077AB5B9A}" type="presOf" srcId="{E81ABC8E-0EF8-4A75-BB24-2434C24954F2}" destId="{57E8EBCB-C941-4242-8CBE-C363A7A479DB}" srcOrd="0" destOrd="0" presId="urn:microsoft.com/office/officeart/2005/8/layout/cycle2"/>
    <dgm:cxn modelId="{02D75BB9-1368-408E-BD83-30FE506F9BC7}" type="presOf" srcId="{70754EBF-D28C-4ADA-8E85-50C6BFFC2452}" destId="{77B85528-2D5A-4D6C-BBA9-1356B471FA46}" srcOrd="1" destOrd="0" presId="urn:microsoft.com/office/officeart/2005/8/layout/cycle2"/>
    <dgm:cxn modelId="{2968BDBD-640A-4C07-9F67-C6ABD44A1202}" srcId="{D93745EE-ABE7-4742-958A-E46B24FF6967}" destId="{CCA0A447-5CFB-4326-9C53-2E4044E083C9}" srcOrd="2" destOrd="0" parTransId="{271FC9C7-69DF-4EBB-8E3E-CFB9F356173E}" sibTransId="{E81ABC8E-0EF8-4A75-BB24-2434C24954F2}"/>
    <dgm:cxn modelId="{DFDC5AD8-64DB-44B9-99DD-08D272B9F35B}" type="presOf" srcId="{E81ABC8E-0EF8-4A75-BB24-2434C24954F2}" destId="{E31660C8-CC1E-4A47-A811-A4CF11A4C4F7}" srcOrd="1" destOrd="0" presId="urn:microsoft.com/office/officeart/2005/8/layout/cycle2"/>
    <dgm:cxn modelId="{432C13E2-860A-4FC1-A536-542B0503540F}" srcId="{D93745EE-ABE7-4742-958A-E46B24FF6967}" destId="{08835F2D-AFCD-46C7-B469-7AF54EE31F77}" srcOrd="3" destOrd="0" parTransId="{CE846AA4-D21F-4CF4-B94B-E447206A8F46}" sibTransId="{DA4B5AD6-3E48-4E9C-BCFE-0833DEBF7937}"/>
    <dgm:cxn modelId="{BDBDB1EB-7E89-4F23-A2A0-DBAE157E6E6F}" srcId="{D93745EE-ABE7-4742-958A-E46B24FF6967}" destId="{9C57C333-290D-4BEF-976E-432876043551}" srcOrd="1" destOrd="0" parTransId="{FC928799-AAD8-4E1A-AB1E-A4B4362E1069}" sibTransId="{70754EBF-D28C-4ADA-8E85-50C6BFFC2452}"/>
    <dgm:cxn modelId="{B2E7F9B7-7603-4218-8F6B-4A48F1982A95}" type="presParOf" srcId="{B596EFD7-1F62-4261-8AF6-74EC4FACE20F}" destId="{523C1028-58FB-42CF-B824-29FAE08A1B95}" srcOrd="0" destOrd="0" presId="urn:microsoft.com/office/officeart/2005/8/layout/cycle2"/>
    <dgm:cxn modelId="{20F7B302-EF2B-4C4F-8B8C-62548A75C81C}" type="presParOf" srcId="{B596EFD7-1F62-4261-8AF6-74EC4FACE20F}" destId="{10B7B1BA-2092-4E55-B643-BCF4484B115D}" srcOrd="1" destOrd="0" presId="urn:microsoft.com/office/officeart/2005/8/layout/cycle2"/>
    <dgm:cxn modelId="{23FDE133-AC75-4124-8EA5-18BF031505A4}" type="presParOf" srcId="{10B7B1BA-2092-4E55-B643-BCF4484B115D}" destId="{BAD8B0A5-2166-4210-8477-3B597914C4AE}" srcOrd="0" destOrd="0" presId="urn:microsoft.com/office/officeart/2005/8/layout/cycle2"/>
    <dgm:cxn modelId="{41869AC5-FA25-425F-8732-EE25AE85E063}" type="presParOf" srcId="{B596EFD7-1F62-4261-8AF6-74EC4FACE20F}" destId="{254675E6-DA6D-45B1-A049-DDBA2ADDF78E}" srcOrd="2" destOrd="0" presId="urn:microsoft.com/office/officeart/2005/8/layout/cycle2"/>
    <dgm:cxn modelId="{9105DF85-FD36-4720-AE32-D209230F9FCA}" type="presParOf" srcId="{B596EFD7-1F62-4261-8AF6-74EC4FACE20F}" destId="{4A6E92AA-D190-4E7E-87D5-7A51544D01A1}" srcOrd="3" destOrd="0" presId="urn:microsoft.com/office/officeart/2005/8/layout/cycle2"/>
    <dgm:cxn modelId="{6C1CDB80-26CC-456C-97DB-3A29E7ACD3F0}" type="presParOf" srcId="{4A6E92AA-D190-4E7E-87D5-7A51544D01A1}" destId="{77B85528-2D5A-4D6C-BBA9-1356B471FA46}" srcOrd="0" destOrd="0" presId="urn:microsoft.com/office/officeart/2005/8/layout/cycle2"/>
    <dgm:cxn modelId="{98CB04A9-ECC4-4DC4-B6D3-17F9CF15D0C3}" type="presParOf" srcId="{B596EFD7-1F62-4261-8AF6-74EC4FACE20F}" destId="{177E37D6-C342-4D85-8C3A-0F34E640D456}" srcOrd="4" destOrd="0" presId="urn:microsoft.com/office/officeart/2005/8/layout/cycle2"/>
    <dgm:cxn modelId="{9490A140-CAF4-4DA6-8224-1BF95EBFAF40}" type="presParOf" srcId="{B596EFD7-1F62-4261-8AF6-74EC4FACE20F}" destId="{57E8EBCB-C941-4242-8CBE-C363A7A479DB}" srcOrd="5" destOrd="0" presId="urn:microsoft.com/office/officeart/2005/8/layout/cycle2"/>
    <dgm:cxn modelId="{DB4A9302-2758-4FF5-93A6-6B64B5E4A8D1}" type="presParOf" srcId="{57E8EBCB-C941-4242-8CBE-C363A7A479DB}" destId="{E31660C8-CC1E-4A47-A811-A4CF11A4C4F7}" srcOrd="0" destOrd="0" presId="urn:microsoft.com/office/officeart/2005/8/layout/cycle2"/>
    <dgm:cxn modelId="{5440BD3E-F6F3-408D-870F-5C5EA14F938D}" type="presParOf" srcId="{B596EFD7-1F62-4261-8AF6-74EC4FACE20F}" destId="{71F41C8C-C187-46E6-9A99-F2B98241248C}" srcOrd="6" destOrd="0" presId="urn:microsoft.com/office/officeart/2005/8/layout/cycle2"/>
    <dgm:cxn modelId="{C4A8901D-1620-42F1-83FE-D5CC01DA8E6B}" type="presParOf" srcId="{B596EFD7-1F62-4261-8AF6-74EC4FACE20F}" destId="{048B7ED1-6BBC-4E4C-93F1-150217737DFC}" srcOrd="7" destOrd="0" presId="urn:microsoft.com/office/officeart/2005/8/layout/cycle2"/>
    <dgm:cxn modelId="{42DD0E9D-9B15-4A99-B1B1-ECD3FDF378A5}" type="presParOf" srcId="{048B7ED1-6BBC-4E4C-93F1-150217737DFC}" destId="{78D9A4EE-2DE3-438B-AFB4-CD25DBD1FE29}" srcOrd="0" destOrd="0" presId="urn:microsoft.com/office/officeart/2005/8/layout/cycle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93745EE-ABE7-4742-958A-E46B24FF6967}"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ZA"/>
        </a:p>
      </dgm:t>
    </dgm:pt>
    <dgm:pt modelId="{CB9AD82A-A88D-4D41-92DD-71662E12047C}">
      <dgm:prSet phldrT="[Text]" custT="1"/>
      <dgm:spPr>
        <a:solidFill>
          <a:srgbClr val="92D050"/>
        </a:solidFill>
      </dgm:spPr>
      <dgm:t>
        <a:bodyPr/>
        <a:lstStyle/>
        <a:p>
          <a:r>
            <a:rPr lang="en-ZA" sz="1400" b="1" dirty="0">
              <a:solidFill>
                <a:schemeClr val="tx1"/>
              </a:solidFill>
            </a:rPr>
            <a:t>Think</a:t>
          </a:r>
        </a:p>
      </dgm:t>
    </dgm:pt>
    <dgm:pt modelId="{41B442D4-424A-4D91-8F48-2A37CBDA6035}" type="parTrans" cxnId="{D888A30D-403B-4EF6-8D52-A14A751E2F1F}">
      <dgm:prSet/>
      <dgm:spPr/>
      <dgm:t>
        <a:bodyPr/>
        <a:lstStyle/>
        <a:p>
          <a:endParaRPr lang="en-ZA"/>
        </a:p>
      </dgm:t>
    </dgm:pt>
    <dgm:pt modelId="{946F8113-16F9-4F86-B1BC-81462DC434F3}" type="sibTrans" cxnId="{D888A30D-403B-4EF6-8D52-A14A751E2F1F}">
      <dgm:prSet/>
      <dgm:spPr/>
      <dgm:t>
        <a:bodyPr/>
        <a:lstStyle/>
        <a:p>
          <a:endParaRPr lang="en-ZA"/>
        </a:p>
      </dgm:t>
    </dgm:pt>
    <dgm:pt modelId="{CCA0A447-5CFB-4326-9C53-2E4044E083C9}">
      <dgm:prSet phldrT="[Text]" custT="1"/>
      <dgm:spPr>
        <a:solidFill>
          <a:srgbClr val="92D050"/>
        </a:solidFill>
      </dgm:spPr>
      <dgm:t>
        <a:bodyPr/>
        <a:lstStyle/>
        <a:p>
          <a:r>
            <a:rPr lang="en-ZA" sz="1400" b="1" dirty="0">
              <a:solidFill>
                <a:schemeClr val="tx1"/>
              </a:solidFill>
            </a:rPr>
            <a:t>Analyse</a:t>
          </a:r>
        </a:p>
      </dgm:t>
    </dgm:pt>
    <dgm:pt modelId="{271FC9C7-69DF-4EBB-8E3E-CFB9F356173E}" type="parTrans" cxnId="{2968BDBD-640A-4C07-9F67-C6ABD44A1202}">
      <dgm:prSet/>
      <dgm:spPr/>
      <dgm:t>
        <a:bodyPr/>
        <a:lstStyle/>
        <a:p>
          <a:endParaRPr lang="en-ZA"/>
        </a:p>
      </dgm:t>
    </dgm:pt>
    <dgm:pt modelId="{E81ABC8E-0EF8-4A75-BB24-2434C24954F2}" type="sibTrans" cxnId="{2968BDBD-640A-4C07-9F67-C6ABD44A1202}">
      <dgm:prSet/>
      <dgm:spPr/>
      <dgm:t>
        <a:bodyPr/>
        <a:lstStyle/>
        <a:p>
          <a:endParaRPr lang="en-ZA"/>
        </a:p>
      </dgm:t>
    </dgm:pt>
    <dgm:pt modelId="{08835F2D-AFCD-46C7-B469-7AF54EE31F77}">
      <dgm:prSet phldrT="[Text]" custT="1"/>
      <dgm:spPr>
        <a:solidFill>
          <a:srgbClr val="92D050"/>
        </a:solidFill>
      </dgm:spPr>
      <dgm:t>
        <a:bodyPr/>
        <a:lstStyle/>
        <a:p>
          <a:r>
            <a:rPr lang="en-ZA" sz="1400" b="1" dirty="0">
              <a:solidFill>
                <a:schemeClr val="tx1"/>
              </a:solidFill>
            </a:rPr>
            <a:t>Build</a:t>
          </a:r>
        </a:p>
      </dgm:t>
    </dgm:pt>
    <dgm:pt modelId="{CE846AA4-D21F-4CF4-B94B-E447206A8F46}" type="parTrans" cxnId="{432C13E2-860A-4FC1-A536-542B0503540F}">
      <dgm:prSet/>
      <dgm:spPr/>
      <dgm:t>
        <a:bodyPr/>
        <a:lstStyle/>
        <a:p>
          <a:endParaRPr lang="en-ZA"/>
        </a:p>
      </dgm:t>
    </dgm:pt>
    <dgm:pt modelId="{DA4B5AD6-3E48-4E9C-BCFE-0833DEBF7937}" type="sibTrans" cxnId="{432C13E2-860A-4FC1-A536-542B0503540F}">
      <dgm:prSet/>
      <dgm:spPr/>
      <dgm:t>
        <a:bodyPr/>
        <a:lstStyle/>
        <a:p>
          <a:endParaRPr lang="en-ZA"/>
        </a:p>
      </dgm:t>
    </dgm:pt>
    <dgm:pt modelId="{9C57C333-290D-4BEF-976E-432876043551}">
      <dgm:prSet phldrT="[Text]" custT="1"/>
      <dgm:spPr>
        <a:solidFill>
          <a:srgbClr val="92D050"/>
        </a:solidFill>
      </dgm:spPr>
      <dgm:t>
        <a:bodyPr/>
        <a:lstStyle/>
        <a:p>
          <a:r>
            <a:rPr lang="en-ZA" sz="1400" b="1" dirty="0">
              <a:solidFill>
                <a:schemeClr val="tx1"/>
              </a:solidFill>
            </a:rPr>
            <a:t>Test</a:t>
          </a:r>
        </a:p>
      </dgm:t>
    </dgm:pt>
    <dgm:pt modelId="{FC928799-AAD8-4E1A-AB1E-A4B4362E1069}" type="parTrans" cxnId="{BDBDB1EB-7E89-4F23-A2A0-DBAE157E6E6F}">
      <dgm:prSet/>
      <dgm:spPr/>
      <dgm:t>
        <a:bodyPr/>
        <a:lstStyle/>
        <a:p>
          <a:endParaRPr lang="en-ZA"/>
        </a:p>
      </dgm:t>
    </dgm:pt>
    <dgm:pt modelId="{70754EBF-D28C-4ADA-8E85-50C6BFFC2452}" type="sibTrans" cxnId="{BDBDB1EB-7E89-4F23-A2A0-DBAE157E6E6F}">
      <dgm:prSet/>
      <dgm:spPr/>
      <dgm:t>
        <a:bodyPr/>
        <a:lstStyle/>
        <a:p>
          <a:endParaRPr lang="en-ZA"/>
        </a:p>
      </dgm:t>
    </dgm:pt>
    <dgm:pt modelId="{B596EFD7-1F62-4261-8AF6-74EC4FACE20F}" type="pres">
      <dgm:prSet presAssocID="{D93745EE-ABE7-4742-958A-E46B24FF6967}" presName="cycle" presStyleCnt="0">
        <dgm:presLayoutVars>
          <dgm:dir/>
          <dgm:resizeHandles val="exact"/>
        </dgm:presLayoutVars>
      </dgm:prSet>
      <dgm:spPr/>
    </dgm:pt>
    <dgm:pt modelId="{523C1028-58FB-42CF-B824-29FAE08A1B95}" type="pres">
      <dgm:prSet presAssocID="{CB9AD82A-A88D-4D41-92DD-71662E12047C}" presName="node" presStyleLbl="node1" presStyleIdx="0" presStyleCnt="4" custScaleX="193773" custScaleY="87546" custRadScaleRad="76496" custRadScaleInc="-50259">
        <dgm:presLayoutVars>
          <dgm:bulletEnabled val="1"/>
        </dgm:presLayoutVars>
      </dgm:prSet>
      <dgm:spPr/>
    </dgm:pt>
    <dgm:pt modelId="{10B7B1BA-2092-4E55-B643-BCF4484B115D}" type="pres">
      <dgm:prSet presAssocID="{946F8113-16F9-4F86-B1BC-81462DC434F3}" presName="sibTrans" presStyleLbl="sibTrans2D1" presStyleIdx="0" presStyleCnt="4"/>
      <dgm:spPr/>
    </dgm:pt>
    <dgm:pt modelId="{BAD8B0A5-2166-4210-8477-3B597914C4AE}" type="pres">
      <dgm:prSet presAssocID="{946F8113-16F9-4F86-B1BC-81462DC434F3}" presName="connectorText" presStyleLbl="sibTrans2D1" presStyleIdx="0" presStyleCnt="4"/>
      <dgm:spPr/>
    </dgm:pt>
    <dgm:pt modelId="{254675E6-DA6D-45B1-A049-DDBA2ADDF78E}" type="pres">
      <dgm:prSet presAssocID="{9C57C333-290D-4BEF-976E-432876043551}" presName="node" presStyleLbl="node1" presStyleIdx="1" presStyleCnt="4" custScaleX="193773" custScaleY="87546" custRadScaleRad="190006" custRadScaleInc="-9539">
        <dgm:presLayoutVars>
          <dgm:bulletEnabled val="1"/>
        </dgm:presLayoutVars>
      </dgm:prSet>
      <dgm:spPr/>
    </dgm:pt>
    <dgm:pt modelId="{4A6E92AA-D190-4E7E-87D5-7A51544D01A1}" type="pres">
      <dgm:prSet presAssocID="{70754EBF-D28C-4ADA-8E85-50C6BFFC2452}" presName="sibTrans" presStyleLbl="sibTrans2D1" presStyleIdx="1" presStyleCnt="4"/>
      <dgm:spPr/>
    </dgm:pt>
    <dgm:pt modelId="{77B85528-2D5A-4D6C-BBA9-1356B471FA46}" type="pres">
      <dgm:prSet presAssocID="{70754EBF-D28C-4ADA-8E85-50C6BFFC2452}" presName="connectorText" presStyleLbl="sibTrans2D1" presStyleIdx="1" presStyleCnt="4"/>
      <dgm:spPr/>
    </dgm:pt>
    <dgm:pt modelId="{177E37D6-C342-4D85-8C3A-0F34E640D456}" type="pres">
      <dgm:prSet presAssocID="{CCA0A447-5CFB-4326-9C53-2E4044E083C9}" presName="node" presStyleLbl="node1" presStyleIdx="2" presStyleCnt="4" custScaleX="193773" custScaleY="87546" custRadScaleRad="68413" custRadScaleInc="56594">
        <dgm:presLayoutVars>
          <dgm:bulletEnabled val="1"/>
        </dgm:presLayoutVars>
      </dgm:prSet>
      <dgm:spPr/>
    </dgm:pt>
    <dgm:pt modelId="{57E8EBCB-C941-4242-8CBE-C363A7A479DB}" type="pres">
      <dgm:prSet presAssocID="{E81ABC8E-0EF8-4A75-BB24-2434C24954F2}" presName="sibTrans" presStyleLbl="sibTrans2D1" presStyleIdx="2" presStyleCnt="4"/>
      <dgm:spPr/>
    </dgm:pt>
    <dgm:pt modelId="{E31660C8-CC1E-4A47-A811-A4CF11A4C4F7}" type="pres">
      <dgm:prSet presAssocID="{E81ABC8E-0EF8-4A75-BB24-2434C24954F2}" presName="connectorText" presStyleLbl="sibTrans2D1" presStyleIdx="2" presStyleCnt="4"/>
      <dgm:spPr/>
    </dgm:pt>
    <dgm:pt modelId="{71F41C8C-C187-46E6-9A99-F2B98241248C}" type="pres">
      <dgm:prSet presAssocID="{08835F2D-AFCD-46C7-B469-7AF54EE31F77}" presName="node" presStyleLbl="node1" presStyleIdx="3" presStyleCnt="4" custScaleX="193773" custScaleY="87546" custRadScaleRad="282641" custRadScaleInc="5307">
        <dgm:presLayoutVars>
          <dgm:bulletEnabled val="1"/>
        </dgm:presLayoutVars>
      </dgm:prSet>
      <dgm:spPr/>
    </dgm:pt>
    <dgm:pt modelId="{048B7ED1-6BBC-4E4C-93F1-150217737DFC}" type="pres">
      <dgm:prSet presAssocID="{DA4B5AD6-3E48-4E9C-BCFE-0833DEBF7937}" presName="sibTrans" presStyleLbl="sibTrans2D1" presStyleIdx="3" presStyleCnt="4"/>
      <dgm:spPr/>
    </dgm:pt>
    <dgm:pt modelId="{78D9A4EE-2DE3-438B-AFB4-CD25DBD1FE29}" type="pres">
      <dgm:prSet presAssocID="{DA4B5AD6-3E48-4E9C-BCFE-0833DEBF7937}" presName="connectorText" presStyleLbl="sibTrans2D1" presStyleIdx="3" presStyleCnt="4"/>
      <dgm:spPr/>
    </dgm:pt>
  </dgm:ptLst>
  <dgm:cxnLst>
    <dgm:cxn modelId="{D888A30D-403B-4EF6-8D52-A14A751E2F1F}" srcId="{D93745EE-ABE7-4742-958A-E46B24FF6967}" destId="{CB9AD82A-A88D-4D41-92DD-71662E12047C}" srcOrd="0" destOrd="0" parTransId="{41B442D4-424A-4D91-8F48-2A37CBDA6035}" sibTransId="{946F8113-16F9-4F86-B1BC-81462DC434F3}"/>
    <dgm:cxn modelId="{C849F73B-8BB0-4540-9A5D-ED7183CA5B6F}" type="presOf" srcId="{CCA0A447-5CFB-4326-9C53-2E4044E083C9}" destId="{177E37D6-C342-4D85-8C3A-0F34E640D456}" srcOrd="0" destOrd="0" presId="urn:microsoft.com/office/officeart/2005/8/layout/cycle2"/>
    <dgm:cxn modelId="{31F42064-97E4-4BA4-876D-306A9AB34114}" type="presOf" srcId="{70754EBF-D28C-4ADA-8E85-50C6BFFC2452}" destId="{77B85528-2D5A-4D6C-BBA9-1356B471FA46}" srcOrd="1" destOrd="0" presId="urn:microsoft.com/office/officeart/2005/8/layout/cycle2"/>
    <dgm:cxn modelId="{18967070-487F-497B-84EF-C396F8CEA8C5}" type="presOf" srcId="{CB9AD82A-A88D-4D41-92DD-71662E12047C}" destId="{523C1028-58FB-42CF-B824-29FAE08A1B95}" srcOrd="0" destOrd="0" presId="urn:microsoft.com/office/officeart/2005/8/layout/cycle2"/>
    <dgm:cxn modelId="{1C322C74-DA4D-443F-88B5-FC442D77CE48}" type="presOf" srcId="{E81ABC8E-0EF8-4A75-BB24-2434C24954F2}" destId="{57E8EBCB-C941-4242-8CBE-C363A7A479DB}" srcOrd="0" destOrd="0" presId="urn:microsoft.com/office/officeart/2005/8/layout/cycle2"/>
    <dgm:cxn modelId="{63D88B59-4C71-494D-B41A-2C93FBFAD211}" type="presOf" srcId="{946F8113-16F9-4F86-B1BC-81462DC434F3}" destId="{10B7B1BA-2092-4E55-B643-BCF4484B115D}" srcOrd="0" destOrd="0" presId="urn:microsoft.com/office/officeart/2005/8/layout/cycle2"/>
    <dgm:cxn modelId="{08AD317E-8B87-4D6D-8479-C2D616DB41AC}" type="presOf" srcId="{946F8113-16F9-4F86-B1BC-81462DC434F3}" destId="{BAD8B0A5-2166-4210-8477-3B597914C4AE}" srcOrd="1" destOrd="0" presId="urn:microsoft.com/office/officeart/2005/8/layout/cycle2"/>
    <dgm:cxn modelId="{5F79D38F-8652-4D76-9A75-231447E17484}" type="presOf" srcId="{08835F2D-AFCD-46C7-B469-7AF54EE31F77}" destId="{71F41C8C-C187-46E6-9A99-F2B98241248C}" srcOrd="0" destOrd="0" presId="urn:microsoft.com/office/officeart/2005/8/layout/cycle2"/>
    <dgm:cxn modelId="{CA78DD91-BBD5-4AAE-95AB-131FF5F0D707}" type="presOf" srcId="{DA4B5AD6-3E48-4E9C-BCFE-0833DEBF7937}" destId="{048B7ED1-6BBC-4E4C-93F1-150217737DFC}" srcOrd="0" destOrd="0" presId="urn:microsoft.com/office/officeart/2005/8/layout/cycle2"/>
    <dgm:cxn modelId="{AF205CB2-9E92-469D-A043-AE0D0EAC6699}" type="presOf" srcId="{9C57C333-290D-4BEF-976E-432876043551}" destId="{254675E6-DA6D-45B1-A049-DDBA2ADDF78E}" srcOrd="0" destOrd="0" presId="urn:microsoft.com/office/officeart/2005/8/layout/cycle2"/>
    <dgm:cxn modelId="{2968BDBD-640A-4C07-9F67-C6ABD44A1202}" srcId="{D93745EE-ABE7-4742-958A-E46B24FF6967}" destId="{CCA0A447-5CFB-4326-9C53-2E4044E083C9}" srcOrd="2" destOrd="0" parTransId="{271FC9C7-69DF-4EBB-8E3E-CFB9F356173E}" sibTransId="{E81ABC8E-0EF8-4A75-BB24-2434C24954F2}"/>
    <dgm:cxn modelId="{6A9262C2-5307-4692-B558-BB4E7CFF72AE}" type="presOf" srcId="{70754EBF-D28C-4ADA-8E85-50C6BFFC2452}" destId="{4A6E92AA-D190-4E7E-87D5-7A51544D01A1}" srcOrd="0" destOrd="0" presId="urn:microsoft.com/office/officeart/2005/8/layout/cycle2"/>
    <dgm:cxn modelId="{D6E7E9C9-D4C2-43EB-9C1B-228B012E5EB4}" type="presOf" srcId="{DA4B5AD6-3E48-4E9C-BCFE-0833DEBF7937}" destId="{78D9A4EE-2DE3-438B-AFB4-CD25DBD1FE29}" srcOrd="1" destOrd="0" presId="urn:microsoft.com/office/officeart/2005/8/layout/cycle2"/>
    <dgm:cxn modelId="{432C13E2-860A-4FC1-A536-542B0503540F}" srcId="{D93745EE-ABE7-4742-958A-E46B24FF6967}" destId="{08835F2D-AFCD-46C7-B469-7AF54EE31F77}" srcOrd="3" destOrd="0" parTransId="{CE846AA4-D21F-4CF4-B94B-E447206A8F46}" sibTransId="{DA4B5AD6-3E48-4E9C-BCFE-0833DEBF7937}"/>
    <dgm:cxn modelId="{E4D808E9-0C3D-4294-87C6-0E5904CBA248}" type="presOf" srcId="{E81ABC8E-0EF8-4A75-BB24-2434C24954F2}" destId="{E31660C8-CC1E-4A47-A811-A4CF11A4C4F7}" srcOrd="1" destOrd="0" presId="urn:microsoft.com/office/officeart/2005/8/layout/cycle2"/>
    <dgm:cxn modelId="{BDBDB1EB-7E89-4F23-A2A0-DBAE157E6E6F}" srcId="{D93745EE-ABE7-4742-958A-E46B24FF6967}" destId="{9C57C333-290D-4BEF-976E-432876043551}" srcOrd="1" destOrd="0" parTransId="{FC928799-AAD8-4E1A-AB1E-A4B4362E1069}" sibTransId="{70754EBF-D28C-4ADA-8E85-50C6BFFC2452}"/>
    <dgm:cxn modelId="{493D09F7-DB22-48DD-AAEB-FB75B3431B97}" type="presOf" srcId="{D93745EE-ABE7-4742-958A-E46B24FF6967}" destId="{B596EFD7-1F62-4261-8AF6-74EC4FACE20F}" srcOrd="0" destOrd="0" presId="urn:microsoft.com/office/officeart/2005/8/layout/cycle2"/>
    <dgm:cxn modelId="{90FE6940-35AF-4704-BB03-546EC614192A}" type="presParOf" srcId="{B596EFD7-1F62-4261-8AF6-74EC4FACE20F}" destId="{523C1028-58FB-42CF-B824-29FAE08A1B95}" srcOrd="0" destOrd="0" presId="urn:microsoft.com/office/officeart/2005/8/layout/cycle2"/>
    <dgm:cxn modelId="{8439E797-1A0F-49B4-841D-231745AB9F6C}" type="presParOf" srcId="{B596EFD7-1F62-4261-8AF6-74EC4FACE20F}" destId="{10B7B1BA-2092-4E55-B643-BCF4484B115D}" srcOrd="1" destOrd="0" presId="urn:microsoft.com/office/officeart/2005/8/layout/cycle2"/>
    <dgm:cxn modelId="{221F38EB-D3A0-4751-A408-C7833B827011}" type="presParOf" srcId="{10B7B1BA-2092-4E55-B643-BCF4484B115D}" destId="{BAD8B0A5-2166-4210-8477-3B597914C4AE}" srcOrd="0" destOrd="0" presId="urn:microsoft.com/office/officeart/2005/8/layout/cycle2"/>
    <dgm:cxn modelId="{79D49747-7F6C-44DB-ACA4-FC0F51F9A2B3}" type="presParOf" srcId="{B596EFD7-1F62-4261-8AF6-74EC4FACE20F}" destId="{254675E6-DA6D-45B1-A049-DDBA2ADDF78E}" srcOrd="2" destOrd="0" presId="urn:microsoft.com/office/officeart/2005/8/layout/cycle2"/>
    <dgm:cxn modelId="{AA8BC3C4-29C0-495D-BE7F-6E5863E2668F}" type="presParOf" srcId="{B596EFD7-1F62-4261-8AF6-74EC4FACE20F}" destId="{4A6E92AA-D190-4E7E-87D5-7A51544D01A1}" srcOrd="3" destOrd="0" presId="urn:microsoft.com/office/officeart/2005/8/layout/cycle2"/>
    <dgm:cxn modelId="{B57F01E9-723B-4211-BAC2-E4A3D970DA95}" type="presParOf" srcId="{4A6E92AA-D190-4E7E-87D5-7A51544D01A1}" destId="{77B85528-2D5A-4D6C-BBA9-1356B471FA46}" srcOrd="0" destOrd="0" presId="urn:microsoft.com/office/officeart/2005/8/layout/cycle2"/>
    <dgm:cxn modelId="{F4396875-2BF9-4FBD-A5A1-DCE5D7802AC3}" type="presParOf" srcId="{B596EFD7-1F62-4261-8AF6-74EC4FACE20F}" destId="{177E37D6-C342-4D85-8C3A-0F34E640D456}" srcOrd="4" destOrd="0" presId="urn:microsoft.com/office/officeart/2005/8/layout/cycle2"/>
    <dgm:cxn modelId="{978E884D-ED50-4400-A60F-AC8C2796E56F}" type="presParOf" srcId="{B596EFD7-1F62-4261-8AF6-74EC4FACE20F}" destId="{57E8EBCB-C941-4242-8CBE-C363A7A479DB}" srcOrd="5" destOrd="0" presId="urn:microsoft.com/office/officeart/2005/8/layout/cycle2"/>
    <dgm:cxn modelId="{F170D239-AFF6-41C8-84A8-649D5E6F84A3}" type="presParOf" srcId="{57E8EBCB-C941-4242-8CBE-C363A7A479DB}" destId="{E31660C8-CC1E-4A47-A811-A4CF11A4C4F7}" srcOrd="0" destOrd="0" presId="urn:microsoft.com/office/officeart/2005/8/layout/cycle2"/>
    <dgm:cxn modelId="{2099AAC7-4F5A-4D73-BBE8-777E4CECBB85}" type="presParOf" srcId="{B596EFD7-1F62-4261-8AF6-74EC4FACE20F}" destId="{71F41C8C-C187-46E6-9A99-F2B98241248C}" srcOrd="6" destOrd="0" presId="urn:microsoft.com/office/officeart/2005/8/layout/cycle2"/>
    <dgm:cxn modelId="{FE98B077-4494-4849-A31C-D6E8AF322896}" type="presParOf" srcId="{B596EFD7-1F62-4261-8AF6-74EC4FACE20F}" destId="{048B7ED1-6BBC-4E4C-93F1-150217737DFC}" srcOrd="7" destOrd="0" presId="urn:microsoft.com/office/officeart/2005/8/layout/cycle2"/>
    <dgm:cxn modelId="{5363CA4A-B75A-48C5-934F-05A48F920D1F}" type="presParOf" srcId="{048B7ED1-6BBC-4E4C-93F1-150217737DFC}" destId="{78D9A4EE-2DE3-438B-AFB4-CD25DBD1FE29}" srcOrd="0" destOrd="0" presId="urn:microsoft.com/office/officeart/2005/8/layout/cycle2"/>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93745EE-ABE7-4742-958A-E46B24FF6967}"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ZA"/>
        </a:p>
      </dgm:t>
    </dgm:pt>
    <dgm:pt modelId="{CB9AD82A-A88D-4D41-92DD-71662E12047C}">
      <dgm:prSet phldrT="[Text]"/>
      <dgm:spPr/>
      <dgm:t>
        <a:bodyPr/>
        <a:lstStyle/>
        <a:p>
          <a:r>
            <a:rPr lang="en-ZA" b="1" dirty="0">
              <a:solidFill>
                <a:schemeClr val="tx1"/>
              </a:solidFill>
            </a:rPr>
            <a:t>Think</a:t>
          </a:r>
        </a:p>
      </dgm:t>
    </dgm:pt>
    <dgm:pt modelId="{41B442D4-424A-4D91-8F48-2A37CBDA6035}" type="parTrans" cxnId="{D888A30D-403B-4EF6-8D52-A14A751E2F1F}">
      <dgm:prSet/>
      <dgm:spPr/>
      <dgm:t>
        <a:bodyPr/>
        <a:lstStyle/>
        <a:p>
          <a:endParaRPr lang="en-ZA"/>
        </a:p>
      </dgm:t>
    </dgm:pt>
    <dgm:pt modelId="{946F8113-16F9-4F86-B1BC-81462DC434F3}" type="sibTrans" cxnId="{D888A30D-403B-4EF6-8D52-A14A751E2F1F}">
      <dgm:prSet/>
      <dgm:spPr/>
      <dgm:t>
        <a:bodyPr/>
        <a:lstStyle/>
        <a:p>
          <a:endParaRPr lang="en-ZA"/>
        </a:p>
      </dgm:t>
    </dgm:pt>
    <dgm:pt modelId="{08835F2D-AFCD-46C7-B469-7AF54EE31F77}">
      <dgm:prSet phldrT="[Text]"/>
      <dgm:spPr/>
      <dgm:t>
        <a:bodyPr/>
        <a:lstStyle/>
        <a:p>
          <a:r>
            <a:rPr lang="en-ZA" b="1" dirty="0">
              <a:solidFill>
                <a:schemeClr val="tx1"/>
              </a:solidFill>
            </a:rPr>
            <a:t>Plan</a:t>
          </a:r>
        </a:p>
      </dgm:t>
    </dgm:pt>
    <dgm:pt modelId="{DA4B5AD6-3E48-4E9C-BCFE-0833DEBF7937}" type="sibTrans" cxnId="{432C13E2-860A-4FC1-A536-542B0503540F}">
      <dgm:prSet/>
      <dgm:spPr/>
      <dgm:t>
        <a:bodyPr/>
        <a:lstStyle/>
        <a:p>
          <a:endParaRPr lang="en-ZA"/>
        </a:p>
      </dgm:t>
    </dgm:pt>
    <dgm:pt modelId="{CE846AA4-D21F-4CF4-B94B-E447206A8F46}" type="parTrans" cxnId="{432C13E2-860A-4FC1-A536-542B0503540F}">
      <dgm:prSet/>
      <dgm:spPr/>
      <dgm:t>
        <a:bodyPr/>
        <a:lstStyle/>
        <a:p>
          <a:endParaRPr lang="en-ZA"/>
        </a:p>
      </dgm:t>
    </dgm:pt>
    <dgm:pt modelId="{CCA0A447-5CFB-4326-9C53-2E4044E083C9}">
      <dgm:prSet phldrT="[Text]"/>
      <dgm:spPr/>
      <dgm:t>
        <a:bodyPr/>
        <a:lstStyle/>
        <a:p>
          <a:r>
            <a:rPr lang="en-ZA" b="1" dirty="0">
              <a:solidFill>
                <a:schemeClr val="tx1"/>
              </a:solidFill>
            </a:rPr>
            <a:t>Analyse</a:t>
          </a:r>
        </a:p>
      </dgm:t>
    </dgm:pt>
    <dgm:pt modelId="{E81ABC8E-0EF8-4A75-BB24-2434C24954F2}" type="sibTrans" cxnId="{2968BDBD-640A-4C07-9F67-C6ABD44A1202}">
      <dgm:prSet/>
      <dgm:spPr/>
      <dgm:t>
        <a:bodyPr/>
        <a:lstStyle/>
        <a:p>
          <a:endParaRPr lang="en-ZA"/>
        </a:p>
      </dgm:t>
    </dgm:pt>
    <dgm:pt modelId="{271FC9C7-69DF-4EBB-8E3E-CFB9F356173E}" type="parTrans" cxnId="{2968BDBD-640A-4C07-9F67-C6ABD44A1202}">
      <dgm:prSet/>
      <dgm:spPr/>
      <dgm:t>
        <a:bodyPr/>
        <a:lstStyle/>
        <a:p>
          <a:endParaRPr lang="en-ZA"/>
        </a:p>
      </dgm:t>
    </dgm:pt>
    <dgm:pt modelId="{9C57C333-290D-4BEF-976E-432876043551}">
      <dgm:prSet phldrT="[Text]"/>
      <dgm:spPr/>
      <dgm:t>
        <a:bodyPr/>
        <a:lstStyle/>
        <a:p>
          <a:r>
            <a:rPr lang="en-ZA" b="1" dirty="0">
              <a:solidFill>
                <a:schemeClr val="tx1"/>
              </a:solidFill>
            </a:rPr>
            <a:t>Run</a:t>
          </a:r>
        </a:p>
      </dgm:t>
    </dgm:pt>
    <dgm:pt modelId="{70754EBF-D28C-4ADA-8E85-50C6BFFC2452}" type="sibTrans" cxnId="{BDBDB1EB-7E89-4F23-A2A0-DBAE157E6E6F}">
      <dgm:prSet/>
      <dgm:spPr/>
      <dgm:t>
        <a:bodyPr/>
        <a:lstStyle/>
        <a:p>
          <a:endParaRPr lang="en-ZA"/>
        </a:p>
      </dgm:t>
    </dgm:pt>
    <dgm:pt modelId="{FC928799-AAD8-4E1A-AB1E-A4B4362E1069}" type="parTrans" cxnId="{BDBDB1EB-7E89-4F23-A2A0-DBAE157E6E6F}">
      <dgm:prSet/>
      <dgm:spPr/>
      <dgm:t>
        <a:bodyPr/>
        <a:lstStyle/>
        <a:p>
          <a:endParaRPr lang="en-ZA"/>
        </a:p>
      </dgm:t>
    </dgm:pt>
    <dgm:pt modelId="{B596EFD7-1F62-4261-8AF6-74EC4FACE20F}" type="pres">
      <dgm:prSet presAssocID="{D93745EE-ABE7-4742-958A-E46B24FF6967}" presName="cycle" presStyleCnt="0">
        <dgm:presLayoutVars>
          <dgm:dir/>
          <dgm:resizeHandles val="exact"/>
        </dgm:presLayoutVars>
      </dgm:prSet>
      <dgm:spPr/>
    </dgm:pt>
    <dgm:pt modelId="{523C1028-58FB-42CF-B824-29FAE08A1B95}" type="pres">
      <dgm:prSet presAssocID="{CB9AD82A-A88D-4D41-92DD-71662E12047C}" presName="node" presStyleLbl="node1" presStyleIdx="0" presStyleCnt="4" custScaleX="193773" custScaleY="87546" custRadScaleRad="76496" custRadScaleInc="-50259">
        <dgm:presLayoutVars>
          <dgm:bulletEnabled val="1"/>
        </dgm:presLayoutVars>
      </dgm:prSet>
      <dgm:spPr/>
    </dgm:pt>
    <dgm:pt modelId="{10B7B1BA-2092-4E55-B643-BCF4484B115D}" type="pres">
      <dgm:prSet presAssocID="{946F8113-16F9-4F86-B1BC-81462DC434F3}" presName="sibTrans" presStyleLbl="sibTrans2D1" presStyleIdx="0" presStyleCnt="4"/>
      <dgm:spPr/>
    </dgm:pt>
    <dgm:pt modelId="{BAD8B0A5-2166-4210-8477-3B597914C4AE}" type="pres">
      <dgm:prSet presAssocID="{946F8113-16F9-4F86-B1BC-81462DC434F3}" presName="connectorText" presStyleLbl="sibTrans2D1" presStyleIdx="0" presStyleCnt="4"/>
      <dgm:spPr/>
    </dgm:pt>
    <dgm:pt modelId="{254675E6-DA6D-45B1-A049-DDBA2ADDF78E}" type="pres">
      <dgm:prSet presAssocID="{9C57C333-290D-4BEF-976E-432876043551}" presName="node" presStyleLbl="node1" presStyleIdx="1" presStyleCnt="4" custScaleX="193773" custScaleY="87546" custRadScaleRad="232844" custRadScaleInc="-7782">
        <dgm:presLayoutVars>
          <dgm:bulletEnabled val="1"/>
        </dgm:presLayoutVars>
      </dgm:prSet>
      <dgm:spPr/>
    </dgm:pt>
    <dgm:pt modelId="{4A6E92AA-D190-4E7E-87D5-7A51544D01A1}" type="pres">
      <dgm:prSet presAssocID="{70754EBF-D28C-4ADA-8E85-50C6BFFC2452}" presName="sibTrans" presStyleLbl="sibTrans2D1" presStyleIdx="1" presStyleCnt="4"/>
      <dgm:spPr/>
    </dgm:pt>
    <dgm:pt modelId="{77B85528-2D5A-4D6C-BBA9-1356B471FA46}" type="pres">
      <dgm:prSet presAssocID="{70754EBF-D28C-4ADA-8E85-50C6BFFC2452}" presName="connectorText" presStyleLbl="sibTrans2D1" presStyleIdx="1" presStyleCnt="4"/>
      <dgm:spPr/>
    </dgm:pt>
    <dgm:pt modelId="{177E37D6-C342-4D85-8C3A-0F34E640D456}" type="pres">
      <dgm:prSet presAssocID="{CCA0A447-5CFB-4326-9C53-2E4044E083C9}" presName="node" presStyleLbl="node1" presStyleIdx="2" presStyleCnt="4" custScaleX="193773" custScaleY="87546" custRadScaleRad="68413" custRadScaleInc="56594">
        <dgm:presLayoutVars>
          <dgm:bulletEnabled val="1"/>
        </dgm:presLayoutVars>
      </dgm:prSet>
      <dgm:spPr/>
    </dgm:pt>
    <dgm:pt modelId="{57E8EBCB-C941-4242-8CBE-C363A7A479DB}" type="pres">
      <dgm:prSet presAssocID="{E81ABC8E-0EF8-4A75-BB24-2434C24954F2}" presName="sibTrans" presStyleLbl="sibTrans2D1" presStyleIdx="2" presStyleCnt="4"/>
      <dgm:spPr/>
    </dgm:pt>
    <dgm:pt modelId="{E31660C8-CC1E-4A47-A811-A4CF11A4C4F7}" type="pres">
      <dgm:prSet presAssocID="{E81ABC8E-0EF8-4A75-BB24-2434C24954F2}" presName="connectorText" presStyleLbl="sibTrans2D1" presStyleIdx="2" presStyleCnt="4"/>
      <dgm:spPr/>
    </dgm:pt>
    <dgm:pt modelId="{71F41C8C-C187-46E6-9A99-F2B98241248C}" type="pres">
      <dgm:prSet presAssocID="{08835F2D-AFCD-46C7-B469-7AF54EE31F77}" presName="node" presStyleLbl="node1" presStyleIdx="3" presStyleCnt="4" custScaleX="193773" custScaleY="87546" custRadScaleRad="282641" custRadScaleInc="5307">
        <dgm:presLayoutVars>
          <dgm:bulletEnabled val="1"/>
        </dgm:presLayoutVars>
      </dgm:prSet>
      <dgm:spPr/>
    </dgm:pt>
    <dgm:pt modelId="{048B7ED1-6BBC-4E4C-93F1-150217737DFC}" type="pres">
      <dgm:prSet presAssocID="{DA4B5AD6-3E48-4E9C-BCFE-0833DEBF7937}" presName="sibTrans" presStyleLbl="sibTrans2D1" presStyleIdx="3" presStyleCnt="4"/>
      <dgm:spPr/>
    </dgm:pt>
    <dgm:pt modelId="{78D9A4EE-2DE3-438B-AFB4-CD25DBD1FE29}" type="pres">
      <dgm:prSet presAssocID="{DA4B5AD6-3E48-4E9C-BCFE-0833DEBF7937}" presName="connectorText" presStyleLbl="sibTrans2D1" presStyleIdx="3" presStyleCnt="4"/>
      <dgm:spPr/>
    </dgm:pt>
  </dgm:ptLst>
  <dgm:cxnLst>
    <dgm:cxn modelId="{D888A30D-403B-4EF6-8D52-A14A751E2F1F}" srcId="{D93745EE-ABE7-4742-958A-E46B24FF6967}" destId="{CB9AD82A-A88D-4D41-92DD-71662E12047C}" srcOrd="0" destOrd="0" parTransId="{41B442D4-424A-4D91-8F48-2A37CBDA6035}" sibTransId="{946F8113-16F9-4F86-B1BC-81462DC434F3}"/>
    <dgm:cxn modelId="{A5A89912-B2D5-41BB-8BCC-EE591B83E7FF}" type="presOf" srcId="{DA4B5AD6-3E48-4E9C-BCFE-0833DEBF7937}" destId="{78D9A4EE-2DE3-438B-AFB4-CD25DBD1FE29}" srcOrd="1" destOrd="0" presId="urn:microsoft.com/office/officeart/2005/8/layout/cycle2"/>
    <dgm:cxn modelId="{6C475D3B-2E21-4F35-82FF-0971DEACCED5}" type="presOf" srcId="{D93745EE-ABE7-4742-958A-E46B24FF6967}" destId="{B596EFD7-1F62-4261-8AF6-74EC4FACE20F}" srcOrd="0" destOrd="0" presId="urn:microsoft.com/office/officeart/2005/8/layout/cycle2"/>
    <dgm:cxn modelId="{DEAAD73C-1DB6-4D36-914F-B0895CDD4EBC}" type="presOf" srcId="{E81ABC8E-0EF8-4A75-BB24-2434C24954F2}" destId="{E31660C8-CC1E-4A47-A811-A4CF11A4C4F7}" srcOrd="1" destOrd="0" presId="urn:microsoft.com/office/officeart/2005/8/layout/cycle2"/>
    <dgm:cxn modelId="{16B3D73E-057F-465E-8F27-848B9B4D7ED3}" type="presOf" srcId="{DA4B5AD6-3E48-4E9C-BCFE-0833DEBF7937}" destId="{048B7ED1-6BBC-4E4C-93F1-150217737DFC}" srcOrd="0" destOrd="0" presId="urn:microsoft.com/office/officeart/2005/8/layout/cycle2"/>
    <dgm:cxn modelId="{7BC6495B-DAF7-4992-A1F4-7002061BC139}" type="presOf" srcId="{70754EBF-D28C-4ADA-8E85-50C6BFFC2452}" destId="{4A6E92AA-D190-4E7E-87D5-7A51544D01A1}" srcOrd="0" destOrd="0" presId="urn:microsoft.com/office/officeart/2005/8/layout/cycle2"/>
    <dgm:cxn modelId="{8C77E342-BA55-4D16-A9DF-1275E6A04FD3}" type="presOf" srcId="{9C57C333-290D-4BEF-976E-432876043551}" destId="{254675E6-DA6D-45B1-A049-DDBA2ADDF78E}" srcOrd="0" destOrd="0" presId="urn:microsoft.com/office/officeart/2005/8/layout/cycle2"/>
    <dgm:cxn modelId="{BB10F068-1A58-4C17-8EDD-A962FD02C122}" type="presOf" srcId="{08835F2D-AFCD-46C7-B469-7AF54EE31F77}" destId="{71F41C8C-C187-46E6-9A99-F2B98241248C}" srcOrd="0" destOrd="0" presId="urn:microsoft.com/office/officeart/2005/8/layout/cycle2"/>
    <dgm:cxn modelId="{54F4B34A-E1EA-4642-9EF8-C7C2C73A13B8}" type="presOf" srcId="{946F8113-16F9-4F86-B1BC-81462DC434F3}" destId="{BAD8B0A5-2166-4210-8477-3B597914C4AE}" srcOrd="1" destOrd="0" presId="urn:microsoft.com/office/officeart/2005/8/layout/cycle2"/>
    <dgm:cxn modelId="{51D23255-96C4-4AE1-81C8-5992D34C8499}" type="presOf" srcId="{E81ABC8E-0EF8-4A75-BB24-2434C24954F2}" destId="{57E8EBCB-C941-4242-8CBE-C363A7A479DB}" srcOrd="0" destOrd="0" presId="urn:microsoft.com/office/officeart/2005/8/layout/cycle2"/>
    <dgm:cxn modelId="{36D1EA85-F334-4C61-8941-81FD1D5609EF}" type="presOf" srcId="{CCA0A447-5CFB-4326-9C53-2E4044E083C9}" destId="{177E37D6-C342-4D85-8C3A-0F34E640D456}" srcOrd="0" destOrd="0" presId="urn:microsoft.com/office/officeart/2005/8/layout/cycle2"/>
    <dgm:cxn modelId="{1D9C3199-3E0B-4A38-A2E0-584739F0E671}" type="presOf" srcId="{70754EBF-D28C-4ADA-8E85-50C6BFFC2452}" destId="{77B85528-2D5A-4D6C-BBA9-1356B471FA46}" srcOrd="1" destOrd="0" presId="urn:microsoft.com/office/officeart/2005/8/layout/cycle2"/>
    <dgm:cxn modelId="{D28745B7-C91B-48DB-885B-5A67C92C88CA}" type="presOf" srcId="{946F8113-16F9-4F86-B1BC-81462DC434F3}" destId="{10B7B1BA-2092-4E55-B643-BCF4484B115D}" srcOrd="0" destOrd="0" presId="urn:microsoft.com/office/officeart/2005/8/layout/cycle2"/>
    <dgm:cxn modelId="{2968BDBD-640A-4C07-9F67-C6ABD44A1202}" srcId="{D93745EE-ABE7-4742-958A-E46B24FF6967}" destId="{CCA0A447-5CFB-4326-9C53-2E4044E083C9}" srcOrd="2" destOrd="0" parTransId="{271FC9C7-69DF-4EBB-8E3E-CFB9F356173E}" sibTransId="{E81ABC8E-0EF8-4A75-BB24-2434C24954F2}"/>
    <dgm:cxn modelId="{432C13E2-860A-4FC1-A536-542B0503540F}" srcId="{D93745EE-ABE7-4742-958A-E46B24FF6967}" destId="{08835F2D-AFCD-46C7-B469-7AF54EE31F77}" srcOrd="3" destOrd="0" parTransId="{CE846AA4-D21F-4CF4-B94B-E447206A8F46}" sibTransId="{DA4B5AD6-3E48-4E9C-BCFE-0833DEBF7937}"/>
    <dgm:cxn modelId="{BDBDB1EB-7E89-4F23-A2A0-DBAE157E6E6F}" srcId="{D93745EE-ABE7-4742-958A-E46B24FF6967}" destId="{9C57C333-290D-4BEF-976E-432876043551}" srcOrd="1" destOrd="0" parTransId="{FC928799-AAD8-4E1A-AB1E-A4B4362E1069}" sibTransId="{70754EBF-D28C-4ADA-8E85-50C6BFFC2452}"/>
    <dgm:cxn modelId="{F48FCDF9-86BE-4D21-8743-AF173DFD5A56}" type="presOf" srcId="{CB9AD82A-A88D-4D41-92DD-71662E12047C}" destId="{523C1028-58FB-42CF-B824-29FAE08A1B95}" srcOrd="0" destOrd="0" presId="urn:microsoft.com/office/officeart/2005/8/layout/cycle2"/>
    <dgm:cxn modelId="{D8389D08-BC1D-45C3-B0C3-FB209A5E93E3}" type="presParOf" srcId="{B596EFD7-1F62-4261-8AF6-74EC4FACE20F}" destId="{523C1028-58FB-42CF-B824-29FAE08A1B95}" srcOrd="0" destOrd="0" presId="urn:microsoft.com/office/officeart/2005/8/layout/cycle2"/>
    <dgm:cxn modelId="{EDFFC41B-997D-4397-BC45-4C695DC68C4E}" type="presParOf" srcId="{B596EFD7-1F62-4261-8AF6-74EC4FACE20F}" destId="{10B7B1BA-2092-4E55-B643-BCF4484B115D}" srcOrd="1" destOrd="0" presId="urn:microsoft.com/office/officeart/2005/8/layout/cycle2"/>
    <dgm:cxn modelId="{690A50CA-8151-493D-985B-163DAA22A967}" type="presParOf" srcId="{10B7B1BA-2092-4E55-B643-BCF4484B115D}" destId="{BAD8B0A5-2166-4210-8477-3B597914C4AE}" srcOrd="0" destOrd="0" presId="urn:microsoft.com/office/officeart/2005/8/layout/cycle2"/>
    <dgm:cxn modelId="{120DFB22-D0B0-41CB-AA57-048072E74CDC}" type="presParOf" srcId="{B596EFD7-1F62-4261-8AF6-74EC4FACE20F}" destId="{254675E6-DA6D-45B1-A049-DDBA2ADDF78E}" srcOrd="2" destOrd="0" presId="urn:microsoft.com/office/officeart/2005/8/layout/cycle2"/>
    <dgm:cxn modelId="{0EEFD49E-4C8C-4253-859C-697EC7C505AB}" type="presParOf" srcId="{B596EFD7-1F62-4261-8AF6-74EC4FACE20F}" destId="{4A6E92AA-D190-4E7E-87D5-7A51544D01A1}" srcOrd="3" destOrd="0" presId="urn:microsoft.com/office/officeart/2005/8/layout/cycle2"/>
    <dgm:cxn modelId="{C821DC20-6D1C-4FEF-8779-926F8DD9733B}" type="presParOf" srcId="{4A6E92AA-D190-4E7E-87D5-7A51544D01A1}" destId="{77B85528-2D5A-4D6C-BBA9-1356B471FA46}" srcOrd="0" destOrd="0" presId="urn:microsoft.com/office/officeart/2005/8/layout/cycle2"/>
    <dgm:cxn modelId="{EA740976-3804-49DC-846B-BFC2C26E0945}" type="presParOf" srcId="{B596EFD7-1F62-4261-8AF6-74EC4FACE20F}" destId="{177E37D6-C342-4D85-8C3A-0F34E640D456}" srcOrd="4" destOrd="0" presId="urn:microsoft.com/office/officeart/2005/8/layout/cycle2"/>
    <dgm:cxn modelId="{A341C81E-A466-4746-AA98-47539E5BC964}" type="presParOf" srcId="{B596EFD7-1F62-4261-8AF6-74EC4FACE20F}" destId="{57E8EBCB-C941-4242-8CBE-C363A7A479DB}" srcOrd="5" destOrd="0" presId="urn:microsoft.com/office/officeart/2005/8/layout/cycle2"/>
    <dgm:cxn modelId="{412EB7F1-7CB4-4F04-B042-62B12EAF043A}" type="presParOf" srcId="{57E8EBCB-C941-4242-8CBE-C363A7A479DB}" destId="{E31660C8-CC1E-4A47-A811-A4CF11A4C4F7}" srcOrd="0" destOrd="0" presId="urn:microsoft.com/office/officeart/2005/8/layout/cycle2"/>
    <dgm:cxn modelId="{00A8DABC-3E69-4484-80DC-190E7880F77E}" type="presParOf" srcId="{B596EFD7-1F62-4261-8AF6-74EC4FACE20F}" destId="{71F41C8C-C187-46E6-9A99-F2B98241248C}" srcOrd="6" destOrd="0" presId="urn:microsoft.com/office/officeart/2005/8/layout/cycle2"/>
    <dgm:cxn modelId="{7398E26D-E72F-4DFA-BE13-EF4293523753}" type="presParOf" srcId="{B596EFD7-1F62-4261-8AF6-74EC4FACE20F}" destId="{048B7ED1-6BBC-4E4C-93F1-150217737DFC}" srcOrd="7" destOrd="0" presId="urn:microsoft.com/office/officeart/2005/8/layout/cycle2"/>
    <dgm:cxn modelId="{535A4D9B-4C27-4833-AE38-56716800E668}" type="presParOf" srcId="{048B7ED1-6BBC-4E4C-93F1-150217737DFC}" destId="{78D9A4EE-2DE3-438B-AFB4-CD25DBD1FE29}" srcOrd="0" destOrd="0" presId="urn:microsoft.com/office/officeart/2005/8/layout/cycle2"/>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482604A-C56D-44EF-9EE3-F02C743D72CA}" type="doc">
      <dgm:prSet loTypeId="urn:microsoft.com/office/officeart/2005/8/layout/chevron1" loCatId="process" qsTypeId="urn:microsoft.com/office/officeart/2005/8/quickstyle/simple1" qsCatId="simple" csTypeId="urn:microsoft.com/office/officeart/2005/8/colors/accent1_2" csCatId="accent1" phldr="1"/>
      <dgm:spPr/>
    </dgm:pt>
    <dgm:pt modelId="{531BA7A0-D4BE-4BAA-95B2-0CDF59FB0854}">
      <dgm:prSet phldrT="[Text]"/>
      <dgm:spPr>
        <a:solidFill>
          <a:srgbClr val="FF0000"/>
        </a:solidFill>
      </dgm:spPr>
      <dgm:t>
        <a:bodyPr/>
        <a:lstStyle/>
        <a:p>
          <a:r>
            <a:rPr lang="en-ZA" b="1" dirty="0">
              <a:solidFill>
                <a:schemeClr val="tx1"/>
              </a:solidFill>
            </a:rPr>
            <a:t>Plan</a:t>
          </a:r>
        </a:p>
      </dgm:t>
    </dgm:pt>
    <dgm:pt modelId="{E30B0CEE-9AF8-4542-9222-EC3782DF56B5}" type="parTrans" cxnId="{2CC434AD-911A-4C32-B686-7A7457D22A47}">
      <dgm:prSet/>
      <dgm:spPr/>
      <dgm:t>
        <a:bodyPr/>
        <a:lstStyle/>
        <a:p>
          <a:endParaRPr lang="en-ZA"/>
        </a:p>
      </dgm:t>
    </dgm:pt>
    <dgm:pt modelId="{0A75D83C-09CF-44B1-A7C3-4E4AC8B3F018}" type="sibTrans" cxnId="{2CC434AD-911A-4C32-B686-7A7457D22A47}">
      <dgm:prSet/>
      <dgm:spPr/>
      <dgm:t>
        <a:bodyPr/>
        <a:lstStyle/>
        <a:p>
          <a:endParaRPr lang="en-ZA"/>
        </a:p>
      </dgm:t>
    </dgm:pt>
    <dgm:pt modelId="{72D983EC-36E9-48CA-B7E2-0FD644967E17}">
      <dgm:prSet phldrT="[Text]"/>
      <dgm:spPr>
        <a:solidFill>
          <a:srgbClr val="FFC000"/>
        </a:solidFill>
      </dgm:spPr>
      <dgm:t>
        <a:bodyPr/>
        <a:lstStyle/>
        <a:p>
          <a:r>
            <a:rPr lang="en-ZA" b="1" dirty="0">
              <a:solidFill>
                <a:schemeClr val="tx1"/>
              </a:solidFill>
            </a:rPr>
            <a:t>Design</a:t>
          </a:r>
        </a:p>
      </dgm:t>
    </dgm:pt>
    <dgm:pt modelId="{4C97AB48-2B20-4B0B-82AA-33368F732A48}" type="parTrans" cxnId="{A50E9586-9314-4CDD-9667-3939E14F350E}">
      <dgm:prSet/>
      <dgm:spPr/>
      <dgm:t>
        <a:bodyPr/>
        <a:lstStyle/>
        <a:p>
          <a:endParaRPr lang="en-ZA"/>
        </a:p>
      </dgm:t>
    </dgm:pt>
    <dgm:pt modelId="{93EB6029-9186-4834-8A85-24E483F82B9E}" type="sibTrans" cxnId="{A50E9586-9314-4CDD-9667-3939E14F350E}">
      <dgm:prSet/>
      <dgm:spPr/>
      <dgm:t>
        <a:bodyPr/>
        <a:lstStyle/>
        <a:p>
          <a:endParaRPr lang="en-ZA"/>
        </a:p>
      </dgm:t>
    </dgm:pt>
    <dgm:pt modelId="{DE567929-12F8-4FA2-8953-B7F42E3D7556}">
      <dgm:prSet phldrT="[Text]"/>
      <dgm:spPr>
        <a:solidFill>
          <a:srgbClr val="92D050"/>
        </a:solidFill>
      </dgm:spPr>
      <dgm:t>
        <a:bodyPr/>
        <a:lstStyle/>
        <a:p>
          <a:r>
            <a:rPr lang="en-ZA" b="1" dirty="0">
              <a:solidFill>
                <a:schemeClr val="tx1"/>
              </a:solidFill>
            </a:rPr>
            <a:t>Build</a:t>
          </a:r>
        </a:p>
      </dgm:t>
    </dgm:pt>
    <dgm:pt modelId="{814B65D8-BAA2-44D9-AC27-0497CEABA750}" type="parTrans" cxnId="{0773CD6D-0095-473D-A71A-694ABC7EEDB3}">
      <dgm:prSet/>
      <dgm:spPr/>
      <dgm:t>
        <a:bodyPr/>
        <a:lstStyle/>
        <a:p>
          <a:endParaRPr lang="en-ZA"/>
        </a:p>
      </dgm:t>
    </dgm:pt>
    <dgm:pt modelId="{3625A316-F8C8-4E33-8C2F-F334EA366F57}" type="sibTrans" cxnId="{0773CD6D-0095-473D-A71A-694ABC7EEDB3}">
      <dgm:prSet/>
      <dgm:spPr/>
      <dgm:t>
        <a:bodyPr/>
        <a:lstStyle/>
        <a:p>
          <a:endParaRPr lang="en-ZA"/>
        </a:p>
      </dgm:t>
    </dgm:pt>
    <dgm:pt modelId="{7E694A27-699C-4A4A-8ABE-DA4D16DB4374}">
      <dgm:prSet phldrT="[Text]"/>
      <dgm:spPr>
        <a:solidFill>
          <a:srgbClr val="00B0F0"/>
        </a:solidFill>
      </dgm:spPr>
      <dgm:t>
        <a:bodyPr/>
        <a:lstStyle/>
        <a:p>
          <a:r>
            <a:rPr lang="en-ZA" b="1" dirty="0">
              <a:solidFill>
                <a:schemeClr val="tx1"/>
              </a:solidFill>
            </a:rPr>
            <a:t>Run</a:t>
          </a:r>
        </a:p>
      </dgm:t>
    </dgm:pt>
    <dgm:pt modelId="{17EF1D25-E673-45E1-BC8B-6DB2D14BCF77}" type="parTrans" cxnId="{7D3F71D9-40F4-4B82-BF54-D07873D10B5A}">
      <dgm:prSet/>
      <dgm:spPr/>
      <dgm:t>
        <a:bodyPr/>
        <a:lstStyle/>
        <a:p>
          <a:endParaRPr lang="en-ZA"/>
        </a:p>
      </dgm:t>
    </dgm:pt>
    <dgm:pt modelId="{A93916B1-9DB7-4537-AF94-F06B6FCF91EA}" type="sibTrans" cxnId="{7D3F71D9-40F4-4B82-BF54-D07873D10B5A}">
      <dgm:prSet/>
      <dgm:spPr/>
      <dgm:t>
        <a:bodyPr/>
        <a:lstStyle/>
        <a:p>
          <a:endParaRPr lang="en-ZA"/>
        </a:p>
      </dgm:t>
    </dgm:pt>
    <dgm:pt modelId="{B05010D0-B192-44AF-A781-1289DF4EEE60}" type="pres">
      <dgm:prSet presAssocID="{F482604A-C56D-44EF-9EE3-F02C743D72CA}" presName="Name0" presStyleCnt="0">
        <dgm:presLayoutVars>
          <dgm:dir/>
          <dgm:animLvl val="lvl"/>
          <dgm:resizeHandles val="exact"/>
        </dgm:presLayoutVars>
      </dgm:prSet>
      <dgm:spPr/>
    </dgm:pt>
    <dgm:pt modelId="{54F46E55-311A-40DC-BA16-AFAA9AF29894}" type="pres">
      <dgm:prSet presAssocID="{531BA7A0-D4BE-4BAA-95B2-0CDF59FB0854}" presName="parTxOnly" presStyleLbl="node1" presStyleIdx="0" presStyleCnt="4">
        <dgm:presLayoutVars>
          <dgm:chMax val="0"/>
          <dgm:chPref val="0"/>
          <dgm:bulletEnabled val="1"/>
        </dgm:presLayoutVars>
      </dgm:prSet>
      <dgm:spPr/>
    </dgm:pt>
    <dgm:pt modelId="{84AFDF73-EC6C-4B09-BAE2-25B73711AB1D}" type="pres">
      <dgm:prSet presAssocID="{0A75D83C-09CF-44B1-A7C3-4E4AC8B3F018}" presName="parTxOnlySpace" presStyleCnt="0"/>
      <dgm:spPr/>
    </dgm:pt>
    <dgm:pt modelId="{2F6C21B2-D0C3-4FCB-94C8-50B6B77C104D}" type="pres">
      <dgm:prSet presAssocID="{72D983EC-36E9-48CA-B7E2-0FD644967E17}" presName="parTxOnly" presStyleLbl="node1" presStyleIdx="1" presStyleCnt="4">
        <dgm:presLayoutVars>
          <dgm:chMax val="0"/>
          <dgm:chPref val="0"/>
          <dgm:bulletEnabled val="1"/>
        </dgm:presLayoutVars>
      </dgm:prSet>
      <dgm:spPr/>
    </dgm:pt>
    <dgm:pt modelId="{E84B6990-7607-4BA3-8DEE-B51EBCE89CE2}" type="pres">
      <dgm:prSet presAssocID="{93EB6029-9186-4834-8A85-24E483F82B9E}" presName="parTxOnlySpace" presStyleCnt="0"/>
      <dgm:spPr/>
    </dgm:pt>
    <dgm:pt modelId="{B5A0B763-512E-453E-B86B-5830770AD059}" type="pres">
      <dgm:prSet presAssocID="{DE567929-12F8-4FA2-8953-B7F42E3D7556}" presName="parTxOnly" presStyleLbl="node1" presStyleIdx="2" presStyleCnt="4">
        <dgm:presLayoutVars>
          <dgm:chMax val="0"/>
          <dgm:chPref val="0"/>
          <dgm:bulletEnabled val="1"/>
        </dgm:presLayoutVars>
      </dgm:prSet>
      <dgm:spPr/>
    </dgm:pt>
    <dgm:pt modelId="{6852B581-FA3E-45A4-9C04-2F981BEB8216}" type="pres">
      <dgm:prSet presAssocID="{3625A316-F8C8-4E33-8C2F-F334EA366F57}" presName="parTxOnlySpace" presStyleCnt="0"/>
      <dgm:spPr/>
    </dgm:pt>
    <dgm:pt modelId="{42743386-AE7B-4059-B7D5-1763543C703C}" type="pres">
      <dgm:prSet presAssocID="{7E694A27-699C-4A4A-8ABE-DA4D16DB4374}" presName="parTxOnly" presStyleLbl="node1" presStyleIdx="3" presStyleCnt="4" custLinFactNeighborY="-25000">
        <dgm:presLayoutVars>
          <dgm:chMax val="0"/>
          <dgm:chPref val="0"/>
          <dgm:bulletEnabled val="1"/>
        </dgm:presLayoutVars>
      </dgm:prSet>
      <dgm:spPr/>
    </dgm:pt>
  </dgm:ptLst>
  <dgm:cxnLst>
    <dgm:cxn modelId="{0773CD6D-0095-473D-A71A-694ABC7EEDB3}" srcId="{F482604A-C56D-44EF-9EE3-F02C743D72CA}" destId="{DE567929-12F8-4FA2-8953-B7F42E3D7556}" srcOrd="2" destOrd="0" parTransId="{814B65D8-BAA2-44D9-AC27-0497CEABA750}" sibTransId="{3625A316-F8C8-4E33-8C2F-F334EA366F57}"/>
    <dgm:cxn modelId="{EB3C2272-E69B-4F82-A77C-6F3C80DB09BD}" type="presOf" srcId="{531BA7A0-D4BE-4BAA-95B2-0CDF59FB0854}" destId="{54F46E55-311A-40DC-BA16-AFAA9AF29894}" srcOrd="0" destOrd="0" presId="urn:microsoft.com/office/officeart/2005/8/layout/chevron1"/>
    <dgm:cxn modelId="{F2B3C981-BD9B-485B-BDAC-983855AE7066}" type="presOf" srcId="{7E694A27-699C-4A4A-8ABE-DA4D16DB4374}" destId="{42743386-AE7B-4059-B7D5-1763543C703C}" srcOrd="0" destOrd="0" presId="urn:microsoft.com/office/officeart/2005/8/layout/chevron1"/>
    <dgm:cxn modelId="{A50E9586-9314-4CDD-9667-3939E14F350E}" srcId="{F482604A-C56D-44EF-9EE3-F02C743D72CA}" destId="{72D983EC-36E9-48CA-B7E2-0FD644967E17}" srcOrd="1" destOrd="0" parTransId="{4C97AB48-2B20-4B0B-82AA-33368F732A48}" sibTransId="{93EB6029-9186-4834-8A85-24E483F82B9E}"/>
    <dgm:cxn modelId="{2CC434AD-911A-4C32-B686-7A7457D22A47}" srcId="{F482604A-C56D-44EF-9EE3-F02C743D72CA}" destId="{531BA7A0-D4BE-4BAA-95B2-0CDF59FB0854}" srcOrd="0" destOrd="0" parTransId="{E30B0CEE-9AF8-4542-9222-EC3782DF56B5}" sibTransId="{0A75D83C-09CF-44B1-A7C3-4E4AC8B3F018}"/>
    <dgm:cxn modelId="{12B93BB2-6154-4052-B8B8-26D91C550AB1}" type="presOf" srcId="{F482604A-C56D-44EF-9EE3-F02C743D72CA}" destId="{B05010D0-B192-44AF-A781-1289DF4EEE60}" srcOrd="0" destOrd="0" presId="urn:microsoft.com/office/officeart/2005/8/layout/chevron1"/>
    <dgm:cxn modelId="{8F8F8CC7-68ED-400C-A3C4-B94242023A3D}" type="presOf" srcId="{DE567929-12F8-4FA2-8953-B7F42E3D7556}" destId="{B5A0B763-512E-453E-B86B-5830770AD059}" srcOrd="0" destOrd="0" presId="urn:microsoft.com/office/officeart/2005/8/layout/chevron1"/>
    <dgm:cxn modelId="{7D3F71D9-40F4-4B82-BF54-D07873D10B5A}" srcId="{F482604A-C56D-44EF-9EE3-F02C743D72CA}" destId="{7E694A27-699C-4A4A-8ABE-DA4D16DB4374}" srcOrd="3" destOrd="0" parTransId="{17EF1D25-E673-45E1-BC8B-6DB2D14BCF77}" sibTransId="{A93916B1-9DB7-4537-AF94-F06B6FCF91EA}"/>
    <dgm:cxn modelId="{9DDDAAFF-7965-4795-9C31-E6CD21EDE67A}" type="presOf" srcId="{72D983EC-36E9-48CA-B7E2-0FD644967E17}" destId="{2F6C21B2-D0C3-4FCB-94C8-50B6B77C104D}" srcOrd="0" destOrd="0" presId="urn:microsoft.com/office/officeart/2005/8/layout/chevron1"/>
    <dgm:cxn modelId="{6CE85C70-C6A0-4731-BDD5-AD02159EDD35}" type="presParOf" srcId="{B05010D0-B192-44AF-A781-1289DF4EEE60}" destId="{54F46E55-311A-40DC-BA16-AFAA9AF29894}" srcOrd="0" destOrd="0" presId="urn:microsoft.com/office/officeart/2005/8/layout/chevron1"/>
    <dgm:cxn modelId="{BEAB1D87-E5D0-4913-8A57-09ECEB62358E}" type="presParOf" srcId="{B05010D0-B192-44AF-A781-1289DF4EEE60}" destId="{84AFDF73-EC6C-4B09-BAE2-25B73711AB1D}" srcOrd="1" destOrd="0" presId="urn:microsoft.com/office/officeart/2005/8/layout/chevron1"/>
    <dgm:cxn modelId="{A7E5ADA7-DDA1-49C3-BC1B-7D2AD9A16A9D}" type="presParOf" srcId="{B05010D0-B192-44AF-A781-1289DF4EEE60}" destId="{2F6C21B2-D0C3-4FCB-94C8-50B6B77C104D}" srcOrd="2" destOrd="0" presId="urn:microsoft.com/office/officeart/2005/8/layout/chevron1"/>
    <dgm:cxn modelId="{861EE316-17C5-4AA5-8D97-F4FD81171EC3}" type="presParOf" srcId="{B05010D0-B192-44AF-A781-1289DF4EEE60}" destId="{E84B6990-7607-4BA3-8DEE-B51EBCE89CE2}" srcOrd="3" destOrd="0" presId="urn:microsoft.com/office/officeart/2005/8/layout/chevron1"/>
    <dgm:cxn modelId="{E4194A78-81A1-4D60-B4FD-16AB81EEC5D0}" type="presParOf" srcId="{B05010D0-B192-44AF-A781-1289DF4EEE60}" destId="{B5A0B763-512E-453E-B86B-5830770AD059}" srcOrd="4" destOrd="0" presId="urn:microsoft.com/office/officeart/2005/8/layout/chevron1"/>
    <dgm:cxn modelId="{845B1F98-AE59-4A9F-84A3-9C2483BC7943}" type="presParOf" srcId="{B05010D0-B192-44AF-A781-1289DF4EEE60}" destId="{6852B581-FA3E-45A4-9C04-2F981BEB8216}" srcOrd="5" destOrd="0" presId="urn:microsoft.com/office/officeart/2005/8/layout/chevron1"/>
    <dgm:cxn modelId="{BFCBD3DF-C82B-452E-A10F-EA8E67DD1E19}" type="presParOf" srcId="{B05010D0-B192-44AF-A781-1289DF4EEE60}" destId="{42743386-AE7B-4059-B7D5-1763543C703C}" srcOrd="6" destOrd="0" presId="urn:microsoft.com/office/officeart/2005/8/layout/chevron1"/>
  </dgm:cxnLst>
  <dgm:bg/>
  <dgm:whole/>
  <dgm:extLst>
    <a:ext uri="http://schemas.microsoft.com/office/drawing/2008/diagram">
      <dsp:dataModelExt xmlns:dsp="http://schemas.microsoft.com/office/drawing/2008/diagram" relId="rId3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482604A-C56D-44EF-9EE3-F02C743D72CA}" type="doc">
      <dgm:prSet loTypeId="urn:microsoft.com/office/officeart/2005/8/layout/chevron1" loCatId="process" qsTypeId="urn:microsoft.com/office/officeart/2005/8/quickstyle/simple1" qsCatId="simple" csTypeId="urn:microsoft.com/office/officeart/2005/8/colors/accent1_2" csCatId="accent1" phldr="1"/>
      <dgm:spPr/>
    </dgm:pt>
    <dgm:pt modelId="{531BA7A0-D4BE-4BAA-95B2-0CDF59FB0854}">
      <dgm:prSet phldrT="[Text]"/>
      <dgm:spPr>
        <a:solidFill>
          <a:srgbClr val="FF0000"/>
        </a:solidFill>
      </dgm:spPr>
      <dgm:t>
        <a:bodyPr/>
        <a:lstStyle/>
        <a:p>
          <a:r>
            <a:rPr lang="en-ZA" b="1" dirty="0">
              <a:solidFill>
                <a:schemeClr val="tx1"/>
              </a:solidFill>
            </a:rPr>
            <a:t>Plan</a:t>
          </a:r>
        </a:p>
      </dgm:t>
    </dgm:pt>
    <dgm:pt modelId="{E30B0CEE-9AF8-4542-9222-EC3782DF56B5}" type="parTrans" cxnId="{2CC434AD-911A-4C32-B686-7A7457D22A47}">
      <dgm:prSet/>
      <dgm:spPr/>
      <dgm:t>
        <a:bodyPr/>
        <a:lstStyle/>
        <a:p>
          <a:endParaRPr lang="en-ZA"/>
        </a:p>
      </dgm:t>
    </dgm:pt>
    <dgm:pt modelId="{0A75D83C-09CF-44B1-A7C3-4E4AC8B3F018}" type="sibTrans" cxnId="{2CC434AD-911A-4C32-B686-7A7457D22A47}">
      <dgm:prSet/>
      <dgm:spPr/>
      <dgm:t>
        <a:bodyPr/>
        <a:lstStyle/>
        <a:p>
          <a:endParaRPr lang="en-ZA"/>
        </a:p>
      </dgm:t>
    </dgm:pt>
    <dgm:pt modelId="{72D983EC-36E9-48CA-B7E2-0FD644967E17}">
      <dgm:prSet phldrT="[Text]"/>
      <dgm:spPr>
        <a:solidFill>
          <a:srgbClr val="FFC000"/>
        </a:solidFill>
      </dgm:spPr>
      <dgm:t>
        <a:bodyPr/>
        <a:lstStyle/>
        <a:p>
          <a:r>
            <a:rPr lang="en-ZA" b="1" dirty="0">
              <a:solidFill>
                <a:schemeClr val="tx1"/>
              </a:solidFill>
            </a:rPr>
            <a:t>Design</a:t>
          </a:r>
        </a:p>
      </dgm:t>
    </dgm:pt>
    <dgm:pt modelId="{4C97AB48-2B20-4B0B-82AA-33368F732A48}" type="parTrans" cxnId="{A50E9586-9314-4CDD-9667-3939E14F350E}">
      <dgm:prSet/>
      <dgm:spPr/>
      <dgm:t>
        <a:bodyPr/>
        <a:lstStyle/>
        <a:p>
          <a:endParaRPr lang="en-ZA"/>
        </a:p>
      </dgm:t>
    </dgm:pt>
    <dgm:pt modelId="{93EB6029-9186-4834-8A85-24E483F82B9E}" type="sibTrans" cxnId="{A50E9586-9314-4CDD-9667-3939E14F350E}">
      <dgm:prSet/>
      <dgm:spPr/>
      <dgm:t>
        <a:bodyPr/>
        <a:lstStyle/>
        <a:p>
          <a:endParaRPr lang="en-ZA"/>
        </a:p>
      </dgm:t>
    </dgm:pt>
    <dgm:pt modelId="{DE567929-12F8-4FA2-8953-B7F42E3D7556}">
      <dgm:prSet phldrT="[Text]"/>
      <dgm:spPr>
        <a:solidFill>
          <a:srgbClr val="92D050"/>
        </a:solidFill>
      </dgm:spPr>
      <dgm:t>
        <a:bodyPr/>
        <a:lstStyle/>
        <a:p>
          <a:r>
            <a:rPr lang="en-ZA" b="1" dirty="0">
              <a:solidFill>
                <a:schemeClr val="tx1"/>
              </a:solidFill>
            </a:rPr>
            <a:t>Build</a:t>
          </a:r>
        </a:p>
      </dgm:t>
    </dgm:pt>
    <dgm:pt modelId="{814B65D8-BAA2-44D9-AC27-0497CEABA750}" type="parTrans" cxnId="{0773CD6D-0095-473D-A71A-694ABC7EEDB3}">
      <dgm:prSet/>
      <dgm:spPr/>
      <dgm:t>
        <a:bodyPr/>
        <a:lstStyle/>
        <a:p>
          <a:endParaRPr lang="en-ZA"/>
        </a:p>
      </dgm:t>
    </dgm:pt>
    <dgm:pt modelId="{3625A316-F8C8-4E33-8C2F-F334EA366F57}" type="sibTrans" cxnId="{0773CD6D-0095-473D-A71A-694ABC7EEDB3}">
      <dgm:prSet/>
      <dgm:spPr/>
      <dgm:t>
        <a:bodyPr/>
        <a:lstStyle/>
        <a:p>
          <a:endParaRPr lang="en-ZA"/>
        </a:p>
      </dgm:t>
    </dgm:pt>
    <dgm:pt modelId="{7E694A27-699C-4A4A-8ABE-DA4D16DB4374}">
      <dgm:prSet phldrT="[Text]"/>
      <dgm:spPr>
        <a:solidFill>
          <a:srgbClr val="00B0F0"/>
        </a:solidFill>
      </dgm:spPr>
      <dgm:t>
        <a:bodyPr/>
        <a:lstStyle/>
        <a:p>
          <a:r>
            <a:rPr lang="en-ZA" b="1" dirty="0">
              <a:solidFill>
                <a:schemeClr val="tx1"/>
              </a:solidFill>
            </a:rPr>
            <a:t>Run</a:t>
          </a:r>
        </a:p>
      </dgm:t>
    </dgm:pt>
    <dgm:pt modelId="{17EF1D25-E673-45E1-BC8B-6DB2D14BCF77}" type="parTrans" cxnId="{7D3F71D9-40F4-4B82-BF54-D07873D10B5A}">
      <dgm:prSet/>
      <dgm:spPr/>
      <dgm:t>
        <a:bodyPr/>
        <a:lstStyle/>
        <a:p>
          <a:endParaRPr lang="en-ZA"/>
        </a:p>
      </dgm:t>
    </dgm:pt>
    <dgm:pt modelId="{A93916B1-9DB7-4537-AF94-F06B6FCF91EA}" type="sibTrans" cxnId="{7D3F71D9-40F4-4B82-BF54-D07873D10B5A}">
      <dgm:prSet/>
      <dgm:spPr/>
      <dgm:t>
        <a:bodyPr/>
        <a:lstStyle/>
        <a:p>
          <a:endParaRPr lang="en-ZA"/>
        </a:p>
      </dgm:t>
    </dgm:pt>
    <dgm:pt modelId="{B05010D0-B192-44AF-A781-1289DF4EEE60}" type="pres">
      <dgm:prSet presAssocID="{F482604A-C56D-44EF-9EE3-F02C743D72CA}" presName="Name0" presStyleCnt="0">
        <dgm:presLayoutVars>
          <dgm:dir/>
          <dgm:animLvl val="lvl"/>
          <dgm:resizeHandles val="exact"/>
        </dgm:presLayoutVars>
      </dgm:prSet>
      <dgm:spPr/>
    </dgm:pt>
    <dgm:pt modelId="{54F46E55-311A-40DC-BA16-AFAA9AF29894}" type="pres">
      <dgm:prSet presAssocID="{531BA7A0-D4BE-4BAA-95B2-0CDF59FB0854}" presName="parTxOnly" presStyleLbl="node1" presStyleIdx="0" presStyleCnt="4">
        <dgm:presLayoutVars>
          <dgm:chMax val="0"/>
          <dgm:chPref val="0"/>
          <dgm:bulletEnabled val="1"/>
        </dgm:presLayoutVars>
      </dgm:prSet>
      <dgm:spPr/>
    </dgm:pt>
    <dgm:pt modelId="{84AFDF73-EC6C-4B09-BAE2-25B73711AB1D}" type="pres">
      <dgm:prSet presAssocID="{0A75D83C-09CF-44B1-A7C3-4E4AC8B3F018}" presName="parTxOnlySpace" presStyleCnt="0"/>
      <dgm:spPr/>
    </dgm:pt>
    <dgm:pt modelId="{2F6C21B2-D0C3-4FCB-94C8-50B6B77C104D}" type="pres">
      <dgm:prSet presAssocID="{72D983EC-36E9-48CA-B7E2-0FD644967E17}" presName="parTxOnly" presStyleLbl="node1" presStyleIdx="1" presStyleCnt="4">
        <dgm:presLayoutVars>
          <dgm:chMax val="0"/>
          <dgm:chPref val="0"/>
          <dgm:bulletEnabled val="1"/>
        </dgm:presLayoutVars>
      </dgm:prSet>
      <dgm:spPr/>
    </dgm:pt>
    <dgm:pt modelId="{E84B6990-7607-4BA3-8DEE-B51EBCE89CE2}" type="pres">
      <dgm:prSet presAssocID="{93EB6029-9186-4834-8A85-24E483F82B9E}" presName="parTxOnlySpace" presStyleCnt="0"/>
      <dgm:spPr/>
    </dgm:pt>
    <dgm:pt modelId="{B5A0B763-512E-453E-B86B-5830770AD059}" type="pres">
      <dgm:prSet presAssocID="{DE567929-12F8-4FA2-8953-B7F42E3D7556}" presName="parTxOnly" presStyleLbl="node1" presStyleIdx="2" presStyleCnt="4">
        <dgm:presLayoutVars>
          <dgm:chMax val="0"/>
          <dgm:chPref val="0"/>
          <dgm:bulletEnabled val="1"/>
        </dgm:presLayoutVars>
      </dgm:prSet>
      <dgm:spPr/>
    </dgm:pt>
    <dgm:pt modelId="{6852B581-FA3E-45A4-9C04-2F981BEB8216}" type="pres">
      <dgm:prSet presAssocID="{3625A316-F8C8-4E33-8C2F-F334EA366F57}" presName="parTxOnlySpace" presStyleCnt="0"/>
      <dgm:spPr/>
    </dgm:pt>
    <dgm:pt modelId="{42743386-AE7B-4059-B7D5-1763543C703C}" type="pres">
      <dgm:prSet presAssocID="{7E694A27-699C-4A4A-8ABE-DA4D16DB4374}" presName="parTxOnly" presStyleLbl="node1" presStyleIdx="3" presStyleCnt="4" custLinFactNeighborY="25000">
        <dgm:presLayoutVars>
          <dgm:chMax val="0"/>
          <dgm:chPref val="0"/>
          <dgm:bulletEnabled val="1"/>
        </dgm:presLayoutVars>
      </dgm:prSet>
      <dgm:spPr/>
    </dgm:pt>
  </dgm:ptLst>
  <dgm:cxnLst>
    <dgm:cxn modelId="{4726D03F-3DDD-4B4A-80F1-16FA9FEC4F4D}" type="presOf" srcId="{531BA7A0-D4BE-4BAA-95B2-0CDF59FB0854}" destId="{54F46E55-311A-40DC-BA16-AFAA9AF29894}" srcOrd="0" destOrd="0" presId="urn:microsoft.com/office/officeart/2005/8/layout/chevron1"/>
    <dgm:cxn modelId="{8A9E4948-B5A6-42ED-8CF5-228CA8A17641}" type="presOf" srcId="{DE567929-12F8-4FA2-8953-B7F42E3D7556}" destId="{B5A0B763-512E-453E-B86B-5830770AD059}" srcOrd="0" destOrd="0" presId="urn:microsoft.com/office/officeart/2005/8/layout/chevron1"/>
    <dgm:cxn modelId="{0773CD6D-0095-473D-A71A-694ABC7EEDB3}" srcId="{F482604A-C56D-44EF-9EE3-F02C743D72CA}" destId="{DE567929-12F8-4FA2-8953-B7F42E3D7556}" srcOrd="2" destOrd="0" parTransId="{814B65D8-BAA2-44D9-AC27-0497CEABA750}" sibTransId="{3625A316-F8C8-4E33-8C2F-F334EA366F57}"/>
    <dgm:cxn modelId="{A50E9586-9314-4CDD-9667-3939E14F350E}" srcId="{F482604A-C56D-44EF-9EE3-F02C743D72CA}" destId="{72D983EC-36E9-48CA-B7E2-0FD644967E17}" srcOrd="1" destOrd="0" parTransId="{4C97AB48-2B20-4B0B-82AA-33368F732A48}" sibTransId="{93EB6029-9186-4834-8A85-24E483F82B9E}"/>
    <dgm:cxn modelId="{7D7E5893-CC66-4513-BDF2-2206F51435A6}" type="presOf" srcId="{F482604A-C56D-44EF-9EE3-F02C743D72CA}" destId="{B05010D0-B192-44AF-A781-1289DF4EEE60}" srcOrd="0" destOrd="0" presId="urn:microsoft.com/office/officeart/2005/8/layout/chevron1"/>
    <dgm:cxn modelId="{2CC434AD-911A-4C32-B686-7A7457D22A47}" srcId="{F482604A-C56D-44EF-9EE3-F02C743D72CA}" destId="{531BA7A0-D4BE-4BAA-95B2-0CDF59FB0854}" srcOrd="0" destOrd="0" parTransId="{E30B0CEE-9AF8-4542-9222-EC3782DF56B5}" sibTransId="{0A75D83C-09CF-44B1-A7C3-4E4AC8B3F018}"/>
    <dgm:cxn modelId="{54F4B6D3-4835-4D6F-9A28-3B521F9ECE08}" type="presOf" srcId="{7E694A27-699C-4A4A-8ABE-DA4D16DB4374}" destId="{42743386-AE7B-4059-B7D5-1763543C703C}" srcOrd="0" destOrd="0" presId="urn:microsoft.com/office/officeart/2005/8/layout/chevron1"/>
    <dgm:cxn modelId="{7D3F71D9-40F4-4B82-BF54-D07873D10B5A}" srcId="{F482604A-C56D-44EF-9EE3-F02C743D72CA}" destId="{7E694A27-699C-4A4A-8ABE-DA4D16DB4374}" srcOrd="3" destOrd="0" parTransId="{17EF1D25-E673-45E1-BC8B-6DB2D14BCF77}" sibTransId="{A93916B1-9DB7-4537-AF94-F06B6FCF91EA}"/>
    <dgm:cxn modelId="{ECF330FF-5BA5-4B7F-9FDE-6EADE3208223}" type="presOf" srcId="{72D983EC-36E9-48CA-B7E2-0FD644967E17}" destId="{2F6C21B2-D0C3-4FCB-94C8-50B6B77C104D}" srcOrd="0" destOrd="0" presId="urn:microsoft.com/office/officeart/2005/8/layout/chevron1"/>
    <dgm:cxn modelId="{B475A797-EAA7-4D4C-937A-5A9D0BF8BE2A}" type="presParOf" srcId="{B05010D0-B192-44AF-A781-1289DF4EEE60}" destId="{54F46E55-311A-40DC-BA16-AFAA9AF29894}" srcOrd="0" destOrd="0" presId="urn:microsoft.com/office/officeart/2005/8/layout/chevron1"/>
    <dgm:cxn modelId="{E8ED9042-754D-4F41-8EB3-187CF575EB39}" type="presParOf" srcId="{B05010D0-B192-44AF-A781-1289DF4EEE60}" destId="{84AFDF73-EC6C-4B09-BAE2-25B73711AB1D}" srcOrd="1" destOrd="0" presId="urn:microsoft.com/office/officeart/2005/8/layout/chevron1"/>
    <dgm:cxn modelId="{742997D7-39CB-4DDF-B04F-CFB920532436}" type="presParOf" srcId="{B05010D0-B192-44AF-A781-1289DF4EEE60}" destId="{2F6C21B2-D0C3-4FCB-94C8-50B6B77C104D}" srcOrd="2" destOrd="0" presId="urn:microsoft.com/office/officeart/2005/8/layout/chevron1"/>
    <dgm:cxn modelId="{078F1459-3481-4160-A4A8-D41846320E21}" type="presParOf" srcId="{B05010D0-B192-44AF-A781-1289DF4EEE60}" destId="{E84B6990-7607-4BA3-8DEE-B51EBCE89CE2}" srcOrd="3" destOrd="0" presId="urn:microsoft.com/office/officeart/2005/8/layout/chevron1"/>
    <dgm:cxn modelId="{2CF68D87-A448-4980-8445-E48B35DC96F6}" type="presParOf" srcId="{B05010D0-B192-44AF-A781-1289DF4EEE60}" destId="{B5A0B763-512E-453E-B86B-5830770AD059}" srcOrd="4" destOrd="0" presId="urn:microsoft.com/office/officeart/2005/8/layout/chevron1"/>
    <dgm:cxn modelId="{C0AA38CA-1716-47E5-BFFD-976EA8A0C26D}" type="presParOf" srcId="{B05010D0-B192-44AF-A781-1289DF4EEE60}" destId="{6852B581-FA3E-45A4-9C04-2F981BEB8216}" srcOrd="5" destOrd="0" presId="urn:microsoft.com/office/officeart/2005/8/layout/chevron1"/>
    <dgm:cxn modelId="{BE83E3F8-24E3-47FD-BE82-0170A7C3EAD8}" type="presParOf" srcId="{B05010D0-B192-44AF-A781-1289DF4EEE60}" destId="{42743386-AE7B-4059-B7D5-1763543C703C}" srcOrd="6" destOrd="0" presId="urn:microsoft.com/office/officeart/2005/8/layout/chevron1"/>
  </dgm:cxnLst>
  <dgm:bg/>
  <dgm:whole/>
  <dgm:extLst>
    <a:ext uri="http://schemas.microsoft.com/office/drawing/2008/diagram">
      <dsp:dataModelExt xmlns:dsp="http://schemas.microsoft.com/office/drawing/2008/diagram" relId="rId4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482604A-C56D-44EF-9EE3-F02C743D72CA}" type="doc">
      <dgm:prSet loTypeId="urn:microsoft.com/office/officeart/2005/8/layout/chevron1" loCatId="process" qsTypeId="urn:microsoft.com/office/officeart/2005/8/quickstyle/simple1" qsCatId="simple" csTypeId="urn:microsoft.com/office/officeart/2005/8/colors/accent1_2" csCatId="accent1" phldr="1"/>
      <dgm:spPr/>
    </dgm:pt>
    <dgm:pt modelId="{531BA7A0-D4BE-4BAA-95B2-0CDF59FB0854}">
      <dgm:prSet phldrT="[Text]"/>
      <dgm:spPr>
        <a:solidFill>
          <a:srgbClr val="FF0000"/>
        </a:solidFill>
      </dgm:spPr>
      <dgm:t>
        <a:bodyPr/>
        <a:lstStyle/>
        <a:p>
          <a:r>
            <a:rPr lang="en-ZA" b="1" dirty="0">
              <a:solidFill>
                <a:schemeClr val="tx1"/>
              </a:solidFill>
            </a:rPr>
            <a:t>Plan</a:t>
          </a:r>
        </a:p>
      </dgm:t>
    </dgm:pt>
    <dgm:pt modelId="{E30B0CEE-9AF8-4542-9222-EC3782DF56B5}" type="parTrans" cxnId="{2CC434AD-911A-4C32-B686-7A7457D22A47}">
      <dgm:prSet/>
      <dgm:spPr/>
      <dgm:t>
        <a:bodyPr/>
        <a:lstStyle/>
        <a:p>
          <a:endParaRPr lang="en-ZA"/>
        </a:p>
      </dgm:t>
    </dgm:pt>
    <dgm:pt modelId="{0A75D83C-09CF-44B1-A7C3-4E4AC8B3F018}" type="sibTrans" cxnId="{2CC434AD-911A-4C32-B686-7A7457D22A47}">
      <dgm:prSet/>
      <dgm:spPr/>
      <dgm:t>
        <a:bodyPr/>
        <a:lstStyle/>
        <a:p>
          <a:endParaRPr lang="en-ZA"/>
        </a:p>
      </dgm:t>
    </dgm:pt>
    <dgm:pt modelId="{72D983EC-36E9-48CA-B7E2-0FD644967E17}">
      <dgm:prSet phldrT="[Text]"/>
      <dgm:spPr>
        <a:solidFill>
          <a:srgbClr val="FFC000"/>
        </a:solidFill>
      </dgm:spPr>
      <dgm:t>
        <a:bodyPr/>
        <a:lstStyle/>
        <a:p>
          <a:r>
            <a:rPr lang="en-ZA" b="1" dirty="0">
              <a:solidFill>
                <a:schemeClr val="tx1"/>
              </a:solidFill>
            </a:rPr>
            <a:t>Design</a:t>
          </a:r>
        </a:p>
      </dgm:t>
    </dgm:pt>
    <dgm:pt modelId="{4C97AB48-2B20-4B0B-82AA-33368F732A48}" type="parTrans" cxnId="{A50E9586-9314-4CDD-9667-3939E14F350E}">
      <dgm:prSet/>
      <dgm:spPr/>
      <dgm:t>
        <a:bodyPr/>
        <a:lstStyle/>
        <a:p>
          <a:endParaRPr lang="en-ZA"/>
        </a:p>
      </dgm:t>
    </dgm:pt>
    <dgm:pt modelId="{93EB6029-9186-4834-8A85-24E483F82B9E}" type="sibTrans" cxnId="{A50E9586-9314-4CDD-9667-3939E14F350E}">
      <dgm:prSet/>
      <dgm:spPr/>
      <dgm:t>
        <a:bodyPr/>
        <a:lstStyle/>
        <a:p>
          <a:endParaRPr lang="en-ZA"/>
        </a:p>
      </dgm:t>
    </dgm:pt>
    <dgm:pt modelId="{DE567929-12F8-4FA2-8953-B7F42E3D7556}">
      <dgm:prSet phldrT="[Text]"/>
      <dgm:spPr>
        <a:solidFill>
          <a:srgbClr val="92D050"/>
        </a:solidFill>
      </dgm:spPr>
      <dgm:t>
        <a:bodyPr/>
        <a:lstStyle/>
        <a:p>
          <a:r>
            <a:rPr lang="en-ZA" b="1" dirty="0">
              <a:solidFill>
                <a:schemeClr val="tx1"/>
              </a:solidFill>
            </a:rPr>
            <a:t>Build</a:t>
          </a:r>
        </a:p>
      </dgm:t>
    </dgm:pt>
    <dgm:pt modelId="{814B65D8-BAA2-44D9-AC27-0497CEABA750}" type="parTrans" cxnId="{0773CD6D-0095-473D-A71A-694ABC7EEDB3}">
      <dgm:prSet/>
      <dgm:spPr/>
      <dgm:t>
        <a:bodyPr/>
        <a:lstStyle/>
        <a:p>
          <a:endParaRPr lang="en-ZA"/>
        </a:p>
      </dgm:t>
    </dgm:pt>
    <dgm:pt modelId="{3625A316-F8C8-4E33-8C2F-F334EA366F57}" type="sibTrans" cxnId="{0773CD6D-0095-473D-A71A-694ABC7EEDB3}">
      <dgm:prSet/>
      <dgm:spPr/>
      <dgm:t>
        <a:bodyPr/>
        <a:lstStyle/>
        <a:p>
          <a:endParaRPr lang="en-ZA"/>
        </a:p>
      </dgm:t>
    </dgm:pt>
    <dgm:pt modelId="{7E694A27-699C-4A4A-8ABE-DA4D16DB4374}">
      <dgm:prSet phldrT="[Text]"/>
      <dgm:spPr>
        <a:solidFill>
          <a:srgbClr val="00B0F0"/>
        </a:solidFill>
      </dgm:spPr>
      <dgm:t>
        <a:bodyPr/>
        <a:lstStyle/>
        <a:p>
          <a:r>
            <a:rPr lang="en-ZA" b="1" dirty="0">
              <a:solidFill>
                <a:schemeClr val="tx1"/>
              </a:solidFill>
            </a:rPr>
            <a:t>Run</a:t>
          </a:r>
        </a:p>
      </dgm:t>
    </dgm:pt>
    <dgm:pt modelId="{17EF1D25-E673-45E1-BC8B-6DB2D14BCF77}" type="parTrans" cxnId="{7D3F71D9-40F4-4B82-BF54-D07873D10B5A}">
      <dgm:prSet/>
      <dgm:spPr/>
      <dgm:t>
        <a:bodyPr/>
        <a:lstStyle/>
        <a:p>
          <a:endParaRPr lang="en-ZA"/>
        </a:p>
      </dgm:t>
    </dgm:pt>
    <dgm:pt modelId="{A93916B1-9DB7-4537-AF94-F06B6FCF91EA}" type="sibTrans" cxnId="{7D3F71D9-40F4-4B82-BF54-D07873D10B5A}">
      <dgm:prSet/>
      <dgm:spPr/>
      <dgm:t>
        <a:bodyPr/>
        <a:lstStyle/>
        <a:p>
          <a:endParaRPr lang="en-ZA"/>
        </a:p>
      </dgm:t>
    </dgm:pt>
    <dgm:pt modelId="{B05010D0-B192-44AF-A781-1289DF4EEE60}" type="pres">
      <dgm:prSet presAssocID="{F482604A-C56D-44EF-9EE3-F02C743D72CA}" presName="Name0" presStyleCnt="0">
        <dgm:presLayoutVars>
          <dgm:dir/>
          <dgm:animLvl val="lvl"/>
          <dgm:resizeHandles val="exact"/>
        </dgm:presLayoutVars>
      </dgm:prSet>
      <dgm:spPr/>
    </dgm:pt>
    <dgm:pt modelId="{54F46E55-311A-40DC-BA16-AFAA9AF29894}" type="pres">
      <dgm:prSet presAssocID="{531BA7A0-D4BE-4BAA-95B2-0CDF59FB0854}" presName="parTxOnly" presStyleLbl="node1" presStyleIdx="0" presStyleCnt="4">
        <dgm:presLayoutVars>
          <dgm:chMax val="0"/>
          <dgm:chPref val="0"/>
          <dgm:bulletEnabled val="1"/>
        </dgm:presLayoutVars>
      </dgm:prSet>
      <dgm:spPr/>
    </dgm:pt>
    <dgm:pt modelId="{84AFDF73-EC6C-4B09-BAE2-25B73711AB1D}" type="pres">
      <dgm:prSet presAssocID="{0A75D83C-09CF-44B1-A7C3-4E4AC8B3F018}" presName="parTxOnlySpace" presStyleCnt="0"/>
      <dgm:spPr/>
    </dgm:pt>
    <dgm:pt modelId="{2F6C21B2-D0C3-4FCB-94C8-50B6B77C104D}" type="pres">
      <dgm:prSet presAssocID="{72D983EC-36E9-48CA-B7E2-0FD644967E17}" presName="parTxOnly" presStyleLbl="node1" presStyleIdx="1" presStyleCnt="4">
        <dgm:presLayoutVars>
          <dgm:chMax val="0"/>
          <dgm:chPref val="0"/>
          <dgm:bulletEnabled val="1"/>
        </dgm:presLayoutVars>
      </dgm:prSet>
      <dgm:spPr/>
    </dgm:pt>
    <dgm:pt modelId="{E84B6990-7607-4BA3-8DEE-B51EBCE89CE2}" type="pres">
      <dgm:prSet presAssocID="{93EB6029-9186-4834-8A85-24E483F82B9E}" presName="parTxOnlySpace" presStyleCnt="0"/>
      <dgm:spPr/>
    </dgm:pt>
    <dgm:pt modelId="{B5A0B763-512E-453E-B86B-5830770AD059}" type="pres">
      <dgm:prSet presAssocID="{DE567929-12F8-4FA2-8953-B7F42E3D7556}" presName="parTxOnly" presStyleLbl="node1" presStyleIdx="2" presStyleCnt="4">
        <dgm:presLayoutVars>
          <dgm:chMax val="0"/>
          <dgm:chPref val="0"/>
          <dgm:bulletEnabled val="1"/>
        </dgm:presLayoutVars>
      </dgm:prSet>
      <dgm:spPr/>
    </dgm:pt>
    <dgm:pt modelId="{6852B581-FA3E-45A4-9C04-2F981BEB8216}" type="pres">
      <dgm:prSet presAssocID="{3625A316-F8C8-4E33-8C2F-F334EA366F57}" presName="parTxOnlySpace" presStyleCnt="0"/>
      <dgm:spPr/>
    </dgm:pt>
    <dgm:pt modelId="{42743386-AE7B-4059-B7D5-1763543C703C}" type="pres">
      <dgm:prSet presAssocID="{7E694A27-699C-4A4A-8ABE-DA4D16DB4374}" presName="parTxOnly" presStyleLbl="node1" presStyleIdx="3" presStyleCnt="4">
        <dgm:presLayoutVars>
          <dgm:chMax val="0"/>
          <dgm:chPref val="0"/>
          <dgm:bulletEnabled val="1"/>
        </dgm:presLayoutVars>
      </dgm:prSet>
      <dgm:spPr/>
    </dgm:pt>
  </dgm:ptLst>
  <dgm:cxnLst>
    <dgm:cxn modelId="{0773CD6D-0095-473D-A71A-694ABC7EEDB3}" srcId="{F482604A-C56D-44EF-9EE3-F02C743D72CA}" destId="{DE567929-12F8-4FA2-8953-B7F42E3D7556}" srcOrd="2" destOrd="0" parTransId="{814B65D8-BAA2-44D9-AC27-0497CEABA750}" sibTransId="{3625A316-F8C8-4E33-8C2F-F334EA366F57}"/>
    <dgm:cxn modelId="{88F53872-E0E3-4A6E-A87C-815C677513F2}" type="presOf" srcId="{DE567929-12F8-4FA2-8953-B7F42E3D7556}" destId="{B5A0B763-512E-453E-B86B-5830770AD059}" srcOrd="0" destOrd="0" presId="urn:microsoft.com/office/officeart/2005/8/layout/chevron1"/>
    <dgm:cxn modelId="{13626179-8333-4062-AE78-EFC040283659}" type="presOf" srcId="{72D983EC-36E9-48CA-B7E2-0FD644967E17}" destId="{2F6C21B2-D0C3-4FCB-94C8-50B6B77C104D}" srcOrd="0" destOrd="0" presId="urn:microsoft.com/office/officeart/2005/8/layout/chevron1"/>
    <dgm:cxn modelId="{A50E9586-9314-4CDD-9667-3939E14F350E}" srcId="{F482604A-C56D-44EF-9EE3-F02C743D72CA}" destId="{72D983EC-36E9-48CA-B7E2-0FD644967E17}" srcOrd="1" destOrd="0" parTransId="{4C97AB48-2B20-4B0B-82AA-33368F732A48}" sibTransId="{93EB6029-9186-4834-8A85-24E483F82B9E}"/>
    <dgm:cxn modelId="{921C4DAA-1DD0-4F80-8582-25229D4CBC81}" type="presOf" srcId="{7E694A27-699C-4A4A-8ABE-DA4D16DB4374}" destId="{42743386-AE7B-4059-B7D5-1763543C703C}" srcOrd="0" destOrd="0" presId="urn:microsoft.com/office/officeart/2005/8/layout/chevron1"/>
    <dgm:cxn modelId="{2CC434AD-911A-4C32-B686-7A7457D22A47}" srcId="{F482604A-C56D-44EF-9EE3-F02C743D72CA}" destId="{531BA7A0-D4BE-4BAA-95B2-0CDF59FB0854}" srcOrd="0" destOrd="0" parTransId="{E30B0CEE-9AF8-4542-9222-EC3782DF56B5}" sibTransId="{0A75D83C-09CF-44B1-A7C3-4E4AC8B3F018}"/>
    <dgm:cxn modelId="{7B9B22BB-3FF7-4462-9057-798DE1D35B37}" type="presOf" srcId="{531BA7A0-D4BE-4BAA-95B2-0CDF59FB0854}" destId="{54F46E55-311A-40DC-BA16-AFAA9AF29894}" srcOrd="0" destOrd="0" presId="urn:microsoft.com/office/officeart/2005/8/layout/chevron1"/>
    <dgm:cxn modelId="{F19EEECD-DEFD-430F-8DBA-0319C8108DDF}" type="presOf" srcId="{F482604A-C56D-44EF-9EE3-F02C743D72CA}" destId="{B05010D0-B192-44AF-A781-1289DF4EEE60}" srcOrd="0" destOrd="0" presId="urn:microsoft.com/office/officeart/2005/8/layout/chevron1"/>
    <dgm:cxn modelId="{7D3F71D9-40F4-4B82-BF54-D07873D10B5A}" srcId="{F482604A-C56D-44EF-9EE3-F02C743D72CA}" destId="{7E694A27-699C-4A4A-8ABE-DA4D16DB4374}" srcOrd="3" destOrd="0" parTransId="{17EF1D25-E673-45E1-BC8B-6DB2D14BCF77}" sibTransId="{A93916B1-9DB7-4537-AF94-F06B6FCF91EA}"/>
    <dgm:cxn modelId="{ABE97229-56C2-4CB7-9B03-19E5BBFAB7A0}" type="presParOf" srcId="{B05010D0-B192-44AF-A781-1289DF4EEE60}" destId="{54F46E55-311A-40DC-BA16-AFAA9AF29894}" srcOrd="0" destOrd="0" presId="urn:microsoft.com/office/officeart/2005/8/layout/chevron1"/>
    <dgm:cxn modelId="{94028832-5A60-43DA-9E6C-B5505972D979}" type="presParOf" srcId="{B05010D0-B192-44AF-A781-1289DF4EEE60}" destId="{84AFDF73-EC6C-4B09-BAE2-25B73711AB1D}" srcOrd="1" destOrd="0" presId="urn:microsoft.com/office/officeart/2005/8/layout/chevron1"/>
    <dgm:cxn modelId="{E69FE241-4885-4007-BA6D-E92B71B05DB5}" type="presParOf" srcId="{B05010D0-B192-44AF-A781-1289DF4EEE60}" destId="{2F6C21B2-D0C3-4FCB-94C8-50B6B77C104D}" srcOrd="2" destOrd="0" presId="urn:microsoft.com/office/officeart/2005/8/layout/chevron1"/>
    <dgm:cxn modelId="{AFC5538F-30DA-493F-B633-1EED611F1A22}" type="presParOf" srcId="{B05010D0-B192-44AF-A781-1289DF4EEE60}" destId="{E84B6990-7607-4BA3-8DEE-B51EBCE89CE2}" srcOrd="3" destOrd="0" presId="urn:microsoft.com/office/officeart/2005/8/layout/chevron1"/>
    <dgm:cxn modelId="{C330D7B3-1A58-4DC8-8B79-5E9C10D7CF84}" type="presParOf" srcId="{B05010D0-B192-44AF-A781-1289DF4EEE60}" destId="{B5A0B763-512E-453E-B86B-5830770AD059}" srcOrd="4" destOrd="0" presId="urn:microsoft.com/office/officeart/2005/8/layout/chevron1"/>
    <dgm:cxn modelId="{7492572E-12EA-4FF1-8CBC-04F12B9283AF}" type="presParOf" srcId="{B05010D0-B192-44AF-A781-1289DF4EEE60}" destId="{6852B581-FA3E-45A4-9C04-2F981BEB8216}" srcOrd="5" destOrd="0" presId="urn:microsoft.com/office/officeart/2005/8/layout/chevron1"/>
    <dgm:cxn modelId="{4B776F91-DD82-4EEC-9A4F-0B245661C32E}" type="presParOf" srcId="{B05010D0-B192-44AF-A781-1289DF4EEE60}" destId="{42743386-AE7B-4059-B7D5-1763543C703C}" srcOrd="6" destOrd="0" presId="urn:microsoft.com/office/officeart/2005/8/layout/chevron1"/>
  </dgm:cxnLst>
  <dgm:bg/>
  <dgm:whole/>
  <dgm:extLst>
    <a:ext uri="http://schemas.microsoft.com/office/drawing/2008/diagram">
      <dsp:dataModelExt xmlns:dsp="http://schemas.microsoft.com/office/drawing/2008/diagram" relId="rId4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3C8C18-45B9-4B03-8127-E9D0D81DA711}">
      <dsp:nvSpPr>
        <dsp:cNvPr id="0" name=""/>
        <dsp:cNvSpPr/>
      </dsp:nvSpPr>
      <dsp:spPr>
        <a:xfrm rot="10800000">
          <a:off x="0" y="0"/>
          <a:ext cx="3272764" cy="1769102"/>
        </a:xfrm>
        <a:prstGeom prst="trapezoid">
          <a:avLst>
            <a:gd name="adj" fmla="val 3373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ZA" sz="1900" kern="1200" dirty="0"/>
        </a:p>
      </dsp:txBody>
      <dsp:txXfrm rot="-10800000">
        <a:off x="572733" y="0"/>
        <a:ext cx="2127296" cy="1769102"/>
      </dsp:txXfrm>
    </dsp:sp>
    <dsp:sp modelId="{BBC325F2-D581-4083-8663-84FAC246444E}">
      <dsp:nvSpPr>
        <dsp:cNvPr id="0" name=""/>
        <dsp:cNvSpPr/>
      </dsp:nvSpPr>
      <dsp:spPr>
        <a:xfrm rot="10800000">
          <a:off x="587964" y="1771526"/>
          <a:ext cx="2078538" cy="1044708"/>
        </a:xfrm>
        <a:prstGeom prst="trapezoid">
          <a:avLst>
            <a:gd name="adj" fmla="val 3373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ZA" sz="1900" kern="1200" dirty="0"/>
            <a:t>Department</a:t>
          </a:r>
        </a:p>
      </dsp:txBody>
      <dsp:txXfrm rot="-10800000">
        <a:off x="951708" y="1771526"/>
        <a:ext cx="1351049" cy="1044708"/>
      </dsp:txXfrm>
    </dsp:sp>
    <dsp:sp modelId="{39F61559-BB2B-4E80-A9F4-6FE3DF8BED97}">
      <dsp:nvSpPr>
        <dsp:cNvPr id="0" name=""/>
        <dsp:cNvSpPr/>
      </dsp:nvSpPr>
      <dsp:spPr>
        <a:xfrm rot="10800000">
          <a:off x="949213" y="2813811"/>
          <a:ext cx="1374337" cy="2037015"/>
        </a:xfrm>
        <a:prstGeom prst="trapezoid">
          <a:avLst>
            <a:gd name="adj"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ZA" sz="1900" kern="1200" dirty="0"/>
            <a:t>Individual </a:t>
          </a:r>
        </a:p>
        <a:p>
          <a:pPr marL="0" lvl="0" indent="0" algn="ctr" defTabSz="844550">
            <a:lnSpc>
              <a:spcPct val="90000"/>
            </a:lnSpc>
            <a:spcBef>
              <a:spcPct val="0"/>
            </a:spcBef>
            <a:spcAft>
              <a:spcPct val="35000"/>
            </a:spcAft>
            <a:buNone/>
          </a:pPr>
          <a:r>
            <a:rPr lang="en-ZA" sz="1900" kern="1200" dirty="0"/>
            <a:t>/</a:t>
          </a:r>
        </a:p>
        <a:p>
          <a:pPr marL="0" lvl="0" indent="0" algn="ctr" defTabSz="844550">
            <a:lnSpc>
              <a:spcPct val="90000"/>
            </a:lnSpc>
            <a:spcBef>
              <a:spcPct val="0"/>
            </a:spcBef>
            <a:spcAft>
              <a:spcPct val="35000"/>
            </a:spcAft>
            <a:buNone/>
          </a:pPr>
          <a:r>
            <a:rPr lang="en-ZA" sz="1900" kern="1200" dirty="0"/>
            <a:t> Team</a:t>
          </a:r>
        </a:p>
        <a:p>
          <a:pPr marL="0" lvl="0" indent="0" algn="ctr" defTabSz="844550">
            <a:lnSpc>
              <a:spcPct val="90000"/>
            </a:lnSpc>
            <a:spcBef>
              <a:spcPct val="0"/>
            </a:spcBef>
            <a:spcAft>
              <a:spcPct val="35000"/>
            </a:spcAft>
            <a:buNone/>
          </a:pPr>
          <a:endParaRPr lang="en-ZA" sz="1900" kern="1200" dirty="0"/>
        </a:p>
        <a:p>
          <a:pPr marL="0" lvl="0" indent="0" algn="ctr" defTabSz="844550">
            <a:lnSpc>
              <a:spcPct val="90000"/>
            </a:lnSpc>
            <a:spcBef>
              <a:spcPct val="0"/>
            </a:spcBef>
            <a:spcAft>
              <a:spcPct val="35000"/>
            </a:spcAft>
            <a:buNone/>
          </a:pPr>
          <a:endParaRPr lang="en-ZA" sz="1900" kern="1200" dirty="0"/>
        </a:p>
      </dsp:txBody>
      <dsp:txXfrm rot="-10800000">
        <a:off x="949213" y="2813811"/>
        <a:ext cx="1374337" cy="203701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F46E55-311A-40DC-BA16-AFAA9AF29894}">
      <dsp:nvSpPr>
        <dsp:cNvPr id="0" name=""/>
        <dsp:cNvSpPr/>
      </dsp:nvSpPr>
      <dsp:spPr>
        <a:xfrm>
          <a:off x="1369" y="0"/>
          <a:ext cx="797186" cy="288032"/>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ZA" sz="1200" b="1" kern="1200" dirty="0">
              <a:solidFill>
                <a:schemeClr val="tx1"/>
              </a:solidFill>
            </a:rPr>
            <a:t>Plan</a:t>
          </a:r>
        </a:p>
      </dsp:txBody>
      <dsp:txXfrm>
        <a:off x="145385" y="0"/>
        <a:ext cx="509154" cy="288032"/>
      </dsp:txXfrm>
    </dsp:sp>
    <dsp:sp modelId="{2F6C21B2-D0C3-4FCB-94C8-50B6B77C104D}">
      <dsp:nvSpPr>
        <dsp:cNvPr id="0" name=""/>
        <dsp:cNvSpPr/>
      </dsp:nvSpPr>
      <dsp:spPr>
        <a:xfrm>
          <a:off x="718837" y="0"/>
          <a:ext cx="797186" cy="288032"/>
        </a:xfrm>
        <a:prstGeom prst="chevron">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ZA" sz="1200" b="1" kern="1200" dirty="0">
              <a:solidFill>
                <a:schemeClr val="tx1"/>
              </a:solidFill>
            </a:rPr>
            <a:t>Design</a:t>
          </a:r>
        </a:p>
      </dsp:txBody>
      <dsp:txXfrm>
        <a:off x="862853" y="0"/>
        <a:ext cx="509154" cy="288032"/>
      </dsp:txXfrm>
    </dsp:sp>
    <dsp:sp modelId="{B5A0B763-512E-453E-B86B-5830770AD059}">
      <dsp:nvSpPr>
        <dsp:cNvPr id="0" name=""/>
        <dsp:cNvSpPr/>
      </dsp:nvSpPr>
      <dsp:spPr>
        <a:xfrm>
          <a:off x="1436304" y="0"/>
          <a:ext cx="797186" cy="288032"/>
        </a:xfrm>
        <a:prstGeom prst="chevron">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ZA" sz="1200" b="1" kern="1200" dirty="0">
              <a:solidFill>
                <a:schemeClr val="tx1"/>
              </a:solidFill>
            </a:rPr>
            <a:t>Build</a:t>
          </a:r>
        </a:p>
      </dsp:txBody>
      <dsp:txXfrm>
        <a:off x="1580320" y="0"/>
        <a:ext cx="509154" cy="288032"/>
      </dsp:txXfrm>
    </dsp:sp>
    <dsp:sp modelId="{42743386-AE7B-4059-B7D5-1763543C703C}">
      <dsp:nvSpPr>
        <dsp:cNvPr id="0" name=""/>
        <dsp:cNvSpPr/>
      </dsp:nvSpPr>
      <dsp:spPr>
        <a:xfrm>
          <a:off x="2153772" y="0"/>
          <a:ext cx="797186" cy="288032"/>
        </a:xfrm>
        <a:prstGeom prst="chevron">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ZA" sz="1200" b="1" kern="1200" dirty="0">
              <a:solidFill>
                <a:schemeClr val="tx1"/>
              </a:solidFill>
            </a:rPr>
            <a:t>Run</a:t>
          </a:r>
        </a:p>
      </dsp:txBody>
      <dsp:txXfrm>
        <a:off x="2297788" y="0"/>
        <a:ext cx="509154" cy="2880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3C8C18-45B9-4B03-8127-E9D0D81DA711}">
      <dsp:nvSpPr>
        <dsp:cNvPr id="0" name=""/>
        <dsp:cNvSpPr/>
      </dsp:nvSpPr>
      <dsp:spPr>
        <a:xfrm rot="10800000">
          <a:off x="0" y="0"/>
          <a:ext cx="3347863" cy="1209586"/>
        </a:xfrm>
        <a:prstGeom prst="trapezoid">
          <a:avLst>
            <a:gd name="adj" fmla="val 3576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ZA" sz="2000" kern="1200" dirty="0"/>
            <a:t>Organisational</a:t>
          </a:r>
        </a:p>
      </dsp:txBody>
      <dsp:txXfrm rot="-10800000">
        <a:off x="585876" y="0"/>
        <a:ext cx="2176111" cy="1209586"/>
      </dsp:txXfrm>
    </dsp:sp>
    <dsp:sp modelId="{BBC325F2-D581-4083-8663-84FAC246444E}">
      <dsp:nvSpPr>
        <dsp:cNvPr id="0" name=""/>
        <dsp:cNvSpPr/>
      </dsp:nvSpPr>
      <dsp:spPr>
        <a:xfrm rot="10800000">
          <a:off x="418336" y="1199372"/>
          <a:ext cx="2498395" cy="913965"/>
        </a:xfrm>
        <a:prstGeom prst="trapezoid">
          <a:avLst>
            <a:gd name="adj" fmla="val 3576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ZA" sz="2000" kern="1200" dirty="0"/>
            <a:t>Divisional</a:t>
          </a:r>
        </a:p>
        <a:p>
          <a:pPr marL="0" lvl="0" indent="0" algn="ctr" defTabSz="889000">
            <a:lnSpc>
              <a:spcPct val="90000"/>
            </a:lnSpc>
            <a:spcBef>
              <a:spcPct val="0"/>
            </a:spcBef>
            <a:spcAft>
              <a:spcPct val="35000"/>
            </a:spcAft>
            <a:buNone/>
          </a:pPr>
          <a:endParaRPr lang="en-ZA" sz="2000" kern="1200" dirty="0"/>
        </a:p>
      </dsp:txBody>
      <dsp:txXfrm rot="-10800000">
        <a:off x="418336" y="1199372"/>
        <a:ext cx="2498395" cy="9139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C1028-58FB-42CF-B824-29FAE08A1B95}">
      <dsp:nvSpPr>
        <dsp:cNvPr id="0" name=""/>
        <dsp:cNvSpPr/>
      </dsp:nvSpPr>
      <dsp:spPr>
        <a:xfrm>
          <a:off x="1296144" y="250605"/>
          <a:ext cx="1072107" cy="484374"/>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ZA" sz="1400" b="1" kern="1200" dirty="0">
              <a:solidFill>
                <a:schemeClr val="tx1"/>
              </a:solidFill>
            </a:rPr>
            <a:t>Think</a:t>
          </a:r>
        </a:p>
      </dsp:txBody>
      <dsp:txXfrm>
        <a:off x="1453150" y="321540"/>
        <a:ext cx="758095" cy="342504"/>
      </dsp:txXfrm>
    </dsp:sp>
    <dsp:sp modelId="{10B7B1BA-2092-4E55-B643-BCF4484B115D}">
      <dsp:nvSpPr>
        <dsp:cNvPr id="0" name=""/>
        <dsp:cNvSpPr/>
      </dsp:nvSpPr>
      <dsp:spPr>
        <a:xfrm rot="794631">
          <a:off x="2381081" y="550735"/>
          <a:ext cx="188016" cy="1867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ZA" sz="800" kern="1200"/>
        </a:p>
      </dsp:txBody>
      <dsp:txXfrm>
        <a:off x="2381826" y="581664"/>
        <a:ext cx="131996" cy="112040"/>
      </dsp:txXfrm>
    </dsp:sp>
    <dsp:sp modelId="{254675E6-DA6D-45B1-A049-DDBA2ADDF78E}">
      <dsp:nvSpPr>
        <dsp:cNvPr id="0" name=""/>
        <dsp:cNvSpPr/>
      </dsp:nvSpPr>
      <dsp:spPr>
        <a:xfrm>
          <a:off x="2592286" y="555659"/>
          <a:ext cx="1072107" cy="484374"/>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ZA" sz="1400" b="1" kern="1200" dirty="0">
              <a:solidFill>
                <a:schemeClr val="tx1"/>
              </a:solidFill>
            </a:rPr>
            <a:t>Research</a:t>
          </a:r>
        </a:p>
      </dsp:txBody>
      <dsp:txXfrm>
        <a:off x="2749292" y="626594"/>
        <a:ext cx="758095" cy="342504"/>
      </dsp:txXfrm>
    </dsp:sp>
    <dsp:sp modelId="{4A6E92AA-D190-4E7E-87D5-7A51544D01A1}">
      <dsp:nvSpPr>
        <dsp:cNvPr id="0" name=""/>
        <dsp:cNvSpPr/>
      </dsp:nvSpPr>
      <dsp:spPr>
        <a:xfrm rot="9651342">
          <a:off x="2394951" y="919854"/>
          <a:ext cx="225963" cy="1867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ZA" sz="800" kern="1200"/>
        </a:p>
      </dsp:txBody>
      <dsp:txXfrm rot="10800000">
        <a:off x="2449422" y="948014"/>
        <a:ext cx="169943" cy="112040"/>
      </dsp:txXfrm>
    </dsp:sp>
    <dsp:sp modelId="{177E37D6-C342-4D85-8C3A-0F34E640D456}">
      <dsp:nvSpPr>
        <dsp:cNvPr id="0" name=""/>
        <dsp:cNvSpPr/>
      </dsp:nvSpPr>
      <dsp:spPr>
        <a:xfrm>
          <a:off x="1238842" y="1001668"/>
          <a:ext cx="1209431" cy="484374"/>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ZA" sz="1400" b="1" kern="1200" dirty="0">
              <a:solidFill>
                <a:schemeClr val="tx1"/>
              </a:solidFill>
            </a:rPr>
            <a:t>Strategise</a:t>
          </a:r>
        </a:p>
      </dsp:txBody>
      <dsp:txXfrm>
        <a:off x="1415959" y="1072603"/>
        <a:ext cx="855197" cy="342504"/>
      </dsp:txXfrm>
    </dsp:sp>
    <dsp:sp modelId="{57E8EBCB-C941-4242-8CBE-C363A7A479DB}">
      <dsp:nvSpPr>
        <dsp:cNvPr id="0" name=""/>
        <dsp:cNvSpPr/>
      </dsp:nvSpPr>
      <dsp:spPr>
        <a:xfrm rot="11896211">
          <a:off x="1065145" y="931100"/>
          <a:ext cx="227761" cy="1867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ZA" sz="800" kern="1200"/>
        </a:p>
      </dsp:txBody>
      <dsp:txXfrm rot="10800000">
        <a:off x="1119753" y="977227"/>
        <a:ext cx="171741" cy="112040"/>
      </dsp:txXfrm>
    </dsp:sp>
    <dsp:sp modelId="{71F41C8C-C187-46E6-9A99-F2B98241248C}">
      <dsp:nvSpPr>
        <dsp:cNvPr id="0" name=""/>
        <dsp:cNvSpPr/>
      </dsp:nvSpPr>
      <dsp:spPr>
        <a:xfrm>
          <a:off x="0" y="570007"/>
          <a:ext cx="1072107" cy="484374"/>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ZA" sz="1400" b="1" kern="1200" dirty="0">
              <a:solidFill>
                <a:schemeClr val="tx1"/>
              </a:solidFill>
            </a:rPr>
            <a:t>Tactical Plan</a:t>
          </a:r>
        </a:p>
      </dsp:txBody>
      <dsp:txXfrm>
        <a:off x="157006" y="640942"/>
        <a:ext cx="758095" cy="342504"/>
      </dsp:txXfrm>
    </dsp:sp>
    <dsp:sp modelId="{048B7ED1-6BBC-4E4C-93F1-150217737DFC}">
      <dsp:nvSpPr>
        <dsp:cNvPr id="0" name=""/>
        <dsp:cNvSpPr/>
      </dsp:nvSpPr>
      <dsp:spPr>
        <a:xfrm rot="20769404">
          <a:off x="1081929" y="560439"/>
          <a:ext cx="193744" cy="1867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ZA" sz="800" kern="1200"/>
        </a:p>
      </dsp:txBody>
      <dsp:txXfrm>
        <a:off x="1082743" y="604487"/>
        <a:ext cx="137724" cy="1120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C1028-58FB-42CF-B824-29FAE08A1B95}">
      <dsp:nvSpPr>
        <dsp:cNvPr id="0" name=""/>
        <dsp:cNvSpPr/>
      </dsp:nvSpPr>
      <dsp:spPr>
        <a:xfrm>
          <a:off x="1425814" y="187051"/>
          <a:ext cx="892787" cy="403358"/>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ZA" sz="1400" b="1" kern="1200" dirty="0">
              <a:solidFill>
                <a:schemeClr val="tx1"/>
              </a:solidFill>
            </a:rPr>
            <a:t>Think</a:t>
          </a:r>
        </a:p>
      </dsp:txBody>
      <dsp:txXfrm>
        <a:off x="1556560" y="246121"/>
        <a:ext cx="631295" cy="285218"/>
      </dsp:txXfrm>
    </dsp:sp>
    <dsp:sp modelId="{10B7B1BA-2092-4E55-B643-BCF4484B115D}">
      <dsp:nvSpPr>
        <dsp:cNvPr id="0" name=""/>
        <dsp:cNvSpPr/>
      </dsp:nvSpPr>
      <dsp:spPr>
        <a:xfrm rot="729265">
          <a:off x="2376963" y="447476"/>
          <a:ext cx="258009" cy="1554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ZA" sz="600" kern="1200"/>
        </a:p>
      </dsp:txBody>
      <dsp:txXfrm>
        <a:off x="2377486" y="473665"/>
        <a:ext cx="211359" cy="93299"/>
      </dsp:txXfrm>
    </dsp:sp>
    <dsp:sp modelId="{254675E6-DA6D-45B1-A049-DDBA2ADDF78E}">
      <dsp:nvSpPr>
        <dsp:cNvPr id="0" name=""/>
        <dsp:cNvSpPr/>
      </dsp:nvSpPr>
      <dsp:spPr>
        <a:xfrm>
          <a:off x="2707612" y="463118"/>
          <a:ext cx="892787" cy="403358"/>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ZA" sz="1400" b="1" kern="1200" dirty="0">
              <a:solidFill>
                <a:schemeClr val="tx1"/>
              </a:solidFill>
            </a:rPr>
            <a:t>Prove</a:t>
          </a:r>
        </a:p>
      </dsp:txBody>
      <dsp:txXfrm>
        <a:off x="2838358" y="522188"/>
        <a:ext cx="631295" cy="285218"/>
      </dsp:txXfrm>
    </dsp:sp>
    <dsp:sp modelId="{4A6E92AA-D190-4E7E-87D5-7A51544D01A1}">
      <dsp:nvSpPr>
        <dsp:cNvPr id="0" name=""/>
        <dsp:cNvSpPr/>
      </dsp:nvSpPr>
      <dsp:spPr>
        <a:xfrm rot="9828966">
          <a:off x="2374645" y="770740"/>
          <a:ext cx="292843" cy="1554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ZA" sz="600" kern="1200"/>
        </a:p>
      </dsp:txBody>
      <dsp:txXfrm rot="10800000">
        <a:off x="2420371" y="795339"/>
        <a:ext cx="246193" cy="93299"/>
      </dsp:txXfrm>
    </dsp:sp>
    <dsp:sp modelId="{177E37D6-C342-4D85-8C3A-0F34E640D456}">
      <dsp:nvSpPr>
        <dsp:cNvPr id="0" name=""/>
        <dsp:cNvSpPr/>
      </dsp:nvSpPr>
      <dsp:spPr>
        <a:xfrm>
          <a:off x="1425815" y="835124"/>
          <a:ext cx="892787" cy="403358"/>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ZA" sz="1400" b="1" kern="1200" dirty="0">
              <a:solidFill>
                <a:schemeClr val="tx1"/>
              </a:solidFill>
            </a:rPr>
            <a:t>Analyse</a:t>
          </a:r>
        </a:p>
      </dsp:txBody>
      <dsp:txXfrm>
        <a:off x="1556561" y="894194"/>
        <a:ext cx="631295" cy="285218"/>
      </dsp:txXfrm>
    </dsp:sp>
    <dsp:sp modelId="{57E8EBCB-C941-4242-8CBE-C363A7A479DB}">
      <dsp:nvSpPr>
        <dsp:cNvPr id="0" name=""/>
        <dsp:cNvSpPr/>
      </dsp:nvSpPr>
      <dsp:spPr>
        <a:xfrm rot="11772574">
          <a:off x="1125696" y="781162"/>
          <a:ext cx="269175" cy="1554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ZA" sz="600" kern="1200"/>
        </a:p>
      </dsp:txBody>
      <dsp:txXfrm rot="10800000">
        <a:off x="1171419" y="818773"/>
        <a:ext cx="222525" cy="93299"/>
      </dsp:txXfrm>
    </dsp:sp>
    <dsp:sp modelId="{71F41C8C-C187-46E6-9A99-F2B98241248C}">
      <dsp:nvSpPr>
        <dsp:cNvPr id="0" name=""/>
        <dsp:cNvSpPr/>
      </dsp:nvSpPr>
      <dsp:spPr>
        <a:xfrm>
          <a:off x="187335" y="475088"/>
          <a:ext cx="892787" cy="403358"/>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ZA" sz="1400" b="1" kern="1200" dirty="0">
              <a:solidFill>
                <a:schemeClr val="tx1"/>
              </a:solidFill>
            </a:rPr>
            <a:t>Design</a:t>
          </a:r>
        </a:p>
      </dsp:txBody>
      <dsp:txXfrm>
        <a:off x="318081" y="534158"/>
        <a:ext cx="631295" cy="285218"/>
      </dsp:txXfrm>
    </dsp:sp>
    <dsp:sp modelId="{048B7ED1-6BBC-4E4C-93F1-150217737DFC}">
      <dsp:nvSpPr>
        <dsp:cNvPr id="0" name=""/>
        <dsp:cNvSpPr/>
      </dsp:nvSpPr>
      <dsp:spPr>
        <a:xfrm rot="20814436">
          <a:off x="1125309" y="456550"/>
          <a:ext cx="241977" cy="1554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ZA" sz="600" kern="1200"/>
        </a:p>
      </dsp:txBody>
      <dsp:txXfrm>
        <a:off x="1125915" y="492934"/>
        <a:ext cx="195327" cy="932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C1028-58FB-42CF-B824-29FAE08A1B95}">
      <dsp:nvSpPr>
        <dsp:cNvPr id="0" name=""/>
        <dsp:cNvSpPr/>
      </dsp:nvSpPr>
      <dsp:spPr>
        <a:xfrm>
          <a:off x="1307503" y="224667"/>
          <a:ext cx="1072107" cy="484374"/>
        </a:xfrm>
        <a:prstGeom prst="ellipse">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ZA" sz="1400" b="1" kern="1200" dirty="0">
              <a:solidFill>
                <a:schemeClr val="tx1"/>
              </a:solidFill>
            </a:rPr>
            <a:t>Think</a:t>
          </a:r>
        </a:p>
      </dsp:txBody>
      <dsp:txXfrm>
        <a:off x="1464509" y="295602"/>
        <a:ext cx="758095" cy="342504"/>
      </dsp:txXfrm>
    </dsp:sp>
    <dsp:sp modelId="{10B7B1BA-2092-4E55-B643-BCF4484B115D}">
      <dsp:nvSpPr>
        <dsp:cNvPr id="0" name=""/>
        <dsp:cNvSpPr/>
      </dsp:nvSpPr>
      <dsp:spPr>
        <a:xfrm rot="866800">
          <a:off x="2383924" y="537619"/>
          <a:ext cx="193445" cy="1867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ZA" sz="800" kern="1200"/>
        </a:p>
      </dsp:txBody>
      <dsp:txXfrm>
        <a:off x="2384810" y="567977"/>
        <a:ext cx="137425" cy="112040"/>
      </dsp:txXfrm>
    </dsp:sp>
    <dsp:sp modelId="{254675E6-DA6D-45B1-A049-DDBA2ADDF78E}">
      <dsp:nvSpPr>
        <dsp:cNvPr id="0" name=""/>
        <dsp:cNvSpPr/>
      </dsp:nvSpPr>
      <dsp:spPr>
        <a:xfrm>
          <a:off x="2592286" y="555659"/>
          <a:ext cx="1072107" cy="484374"/>
        </a:xfrm>
        <a:prstGeom prst="ellipse">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ZA" sz="1400" b="1" kern="1200" dirty="0">
              <a:solidFill>
                <a:schemeClr val="tx1"/>
              </a:solidFill>
            </a:rPr>
            <a:t>Test</a:t>
          </a:r>
        </a:p>
      </dsp:txBody>
      <dsp:txXfrm>
        <a:off x="2749292" y="626594"/>
        <a:ext cx="758095" cy="342504"/>
      </dsp:txXfrm>
    </dsp:sp>
    <dsp:sp modelId="{4A6E92AA-D190-4E7E-87D5-7A51544D01A1}">
      <dsp:nvSpPr>
        <dsp:cNvPr id="0" name=""/>
        <dsp:cNvSpPr/>
      </dsp:nvSpPr>
      <dsp:spPr>
        <a:xfrm rot="9651342">
          <a:off x="2370543" y="925222"/>
          <a:ext cx="243850" cy="1867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ZA" sz="800" kern="1200"/>
        </a:p>
      </dsp:txBody>
      <dsp:txXfrm rot="10800000">
        <a:off x="2425014" y="953382"/>
        <a:ext cx="187830" cy="112040"/>
      </dsp:txXfrm>
    </dsp:sp>
    <dsp:sp modelId="{177E37D6-C342-4D85-8C3A-0F34E640D456}">
      <dsp:nvSpPr>
        <dsp:cNvPr id="0" name=""/>
        <dsp:cNvSpPr/>
      </dsp:nvSpPr>
      <dsp:spPr>
        <a:xfrm>
          <a:off x="1307504" y="1001668"/>
          <a:ext cx="1072107" cy="484374"/>
        </a:xfrm>
        <a:prstGeom prst="ellipse">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ZA" sz="1400" b="1" kern="1200" dirty="0">
              <a:solidFill>
                <a:schemeClr val="tx1"/>
              </a:solidFill>
            </a:rPr>
            <a:t>Analyse</a:t>
          </a:r>
        </a:p>
      </dsp:txBody>
      <dsp:txXfrm>
        <a:off x="1464510" y="1072603"/>
        <a:ext cx="758095" cy="342504"/>
      </dsp:txXfrm>
    </dsp:sp>
    <dsp:sp modelId="{57E8EBCB-C941-4242-8CBE-C363A7A479DB}">
      <dsp:nvSpPr>
        <dsp:cNvPr id="0" name=""/>
        <dsp:cNvSpPr/>
      </dsp:nvSpPr>
      <dsp:spPr>
        <a:xfrm rot="11896211">
          <a:off x="1073120" y="936847"/>
          <a:ext cx="246628" cy="1867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ZA" sz="800" kern="1200"/>
        </a:p>
      </dsp:txBody>
      <dsp:txXfrm rot="10800000">
        <a:off x="1127728" y="982974"/>
        <a:ext cx="190608" cy="112040"/>
      </dsp:txXfrm>
    </dsp:sp>
    <dsp:sp modelId="{71F41C8C-C187-46E6-9A99-F2B98241248C}">
      <dsp:nvSpPr>
        <dsp:cNvPr id="0" name=""/>
        <dsp:cNvSpPr/>
      </dsp:nvSpPr>
      <dsp:spPr>
        <a:xfrm>
          <a:off x="0" y="570007"/>
          <a:ext cx="1072107" cy="484374"/>
        </a:xfrm>
        <a:prstGeom prst="ellipse">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ZA" sz="1400" b="1" kern="1200" dirty="0">
              <a:solidFill>
                <a:schemeClr val="tx1"/>
              </a:solidFill>
            </a:rPr>
            <a:t>Build</a:t>
          </a:r>
        </a:p>
      </dsp:txBody>
      <dsp:txXfrm>
        <a:off x="157006" y="640942"/>
        <a:ext cx="758095" cy="342504"/>
      </dsp:txXfrm>
    </dsp:sp>
    <dsp:sp modelId="{048B7ED1-6BBC-4E4C-93F1-150217737DFC}">
      <dsp:nvSpPr>
        <dsp:cNvPr id="0" name=""/>
        <dsp:cNvSpPr/>
      </dsp:nvSpPr>
      <dsp:spPr>
        <a:xfrm rot="20712290">
          <a:off x="1079388" y="547672"/>
          <a:ext cx="209376" cy="1867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ZA" sz="800" kern="1200"/>
        </a:p>
      </dsp:txBody>
      <dsp:txXfrm>
        <a:off x="1080317" y="592171"/>
        <a:ext cx="153356" cy="1120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C1028-58FB-42CF-B824-29FAE08A1B95}">
      <dsp:nvSpPr>
        <dsp:cNvPr id="0" name=""/>
        <dsp:cNvSpPr/>
      </dsp:nvSpPr>
      <dsp:spPr>
        <a:xfrm>
          <a:off x="1425814" y="187051"/>
          <a:ext cx="892787" cy="4033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ZA" sz="1400" b="1" kern="1200" dirty="0">
              <a:solidFill>
                <a:schemeClr val="tx1"/>
              </a:solidFill>
            </a:rPr>
            <a:t>Think</a:t>
          </a:r>
        </a:p>
      </dsp:txBody>
      <dsp:txXfrm>
        <a:off x="1556560" y="246121"/>
        <a:ext cx="631295" cy="285218"/>
      </dsp:txXfrm>
    </dsp:sp>
    <dsp:sp modelId="{10B7B1BA-2092-4E55-B643-BCF4484B115D}">
      <dsp:nvSpPr>
        <dsp:cNvPr id="0" name=""/>
        <dsp:cNvSpPr/>
      </dsp:nvSpPr>
      <dsp:spPr>
        <a:xfrm rot="729265">
          <a:off x="2376963" y="447476"/>
          <a:ext cx="258009" cy="1554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ZA" sz="600" kern="1200"/>
        </a:p>
      </dsp:txBody>
      <dsp:txXfrm>
        <a:off x="2377486" y="473665"/>
        <a:ext cx="211359" cy="93299"/>
      </dsp:txXfrm>
    </dsp:sp>
    <dsp:sp modelId="{254675E6-DA6D-45B1-A049-DDBA2ADDF78E}">
      <dsp:nvSpPr>
        <dsp:cNvPr id="0" name=""/>
        <dsp:cNvSpPr/>
      </dsp:nvSpPr>
      <dsp:spPr>
        <a:xfrm>
          <a:off x="2707612" y="463118"/>
          <a:ext cx="892787" cy="4033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ZA" sz="1400" b="1" kern="1200" dirty="0">
              <a:solidFill>
                <a:schemeClr val="tx1"/>
              </a:solidFill>
            </a:rPr>
            <a:t>Run</a:t>
          </a:r>
        </a:p>
      </dsp:txBody>
      <dsp:txXfrm>
        <a:off x="2838358" y="522188"/>
        <a:ext cx="631295" cy="285218"/>
      </dsp:txXfrm>
    </dsp:sp>
    <dsp:sp modelId="{4A6E92AA-D190-4E7E-87D5-7A51544D01A1}">
      <dsp:nvSpPr>
        <dsp:cNvPr id="0" name=""/>
        <dsp:cNvSpPr/>
      </dsp:nvSpPr>
      <dsp:spPr>
        <a:xfrm rot="9828966">
          <a:off x="2374645" y="770740"/>
          <a:ext cx="292843" cy="1554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ZA" sz="600" kern="1200"/>
        </a:p>
      </dsp:txBody>
      <dsp:txXfrm rot="10800000">
        <a:off x="2420371" y="795339"/>
        <a:ext cx="246193" cy="93299"/>
      </dsp:txXfrm>
    </dsp:sp>
    <dsp:sp modelId="{177E37D6-C342-4D85-8C3A-0F34E640D456}">
      <dsp:nvSpPr>
        <dsp:cNvPr id="0" name=""/>
        <dsp:cNvSpPr/>
      </dsp:nvSpPr>
      <dsp:spPr>
        <a:xfrm>
          <a:off x="1425815" y="835124"/>
          <a:ext cx="892787" cy="4033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ZA" sz="1400" b="1" kern="1200" dirty="0">
              <a:solidFill>
                <a:schemeClr val="tx1"/>
              </a:solidFill>
            </a:rPr>
            <a:t>Analyse</a:t>
          </a:r>
        </a:p>
      </dsp:txBody>
      <dsp:txXfrm>
        <a:off x="1556561" y="894194"/>
        <a:ext cx="631295" cy="285218"/>
      </dsp:txXfrm>
    </dsp:sp>
    <dsp:sp modelId="{57E8EBCB-C941-4242-8CBE-C363A7A479DB}">
      <dsp:nvSpPr>
        <dsp:cNvPr id="0" name=""/>
        <dsp:cNvSpPr/>
      </dsp:nvSpPr>
      <dsp:spPr>
        <a:xfrm rot="11772574">
          <a:off x="1125696" y="781162"/>
          <a:ext cx="269175" cy="1554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ZA" sz="600" kern="1200"/>
        </a:p>
      </dsp:txBody>
      <dsp:txXfrm rot="10800000">
        <a:off x="1171419" y="818773"/>
        <a:ext cx="222525" cy="93299"/>
      </dsp:txXfrm>
    </dsp:sp>
    <dsp:sp modelId="{71F41C8C-C187-46E6-9A99-F2B98241248C}">
      <dsp:nvSpPr>
        <dsp:cNvPr id="0" name=""/>
        <dsp:cNvSpPr/>
      </dsp:nvSpPr>
      <dsp:spPr>
        <a:xfrm>
          <a:off x="187335" y="475088"/>
          <a:ext cx="892787" cy="4033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ZA" sz="1400" b="1" kern="1200" dirty="0">
              <a:solidFill>
                <a:schemeClr val="tx1"/>
              </a:solidFill>
            </a:rPr>
            <a:t>Plan</a:t>
          </a:r>
        </a:p>
      </dsp:txBody>
      <dsp:txXfrm>
        <a:off x="318081" y="534158"/>
        <a:ext cx="631295" cy="285218"/>
      </dsp:txXfrm>
    </dsp:sp>
    <dsp:sp modelId="{048B7ED1-6BBC-4E4C-93F1-150217737DFC}">
      <dsp:nvSpPr>
        <dsp:cNvPr id="0" name=""/>
        <dsp:cNvSpPr/>
      </dsp:nvSpPr>
      <dsp:spPr>
        <a:xfrm rot="20814436">
          <a:off x="1125309" y="456550"/>
          <a:ext cx="241977" cy="1554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ZA" sz="600" kern="1200"/>
        </a:p>
      </dsp:txBody>
      <dsp:txXfrm>
        <a:off x="1125915" y="492934"/>
        <a:ext cx="195327" cy="932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F46E55-311A-40DC-BA16-AFAA9AF29894}">
      <dsp:nvSpPr>
        <dsp:cNvPr id="0" name=""/>
        <dsp:cNvSpPr/>
      </dsp:nvSpPr>
      <dsp:spPr>
        <a:xfrm>
          <a:off x="1369" y="0"/>
          <a:ext cx="797186" cy="288032"/>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ZA" sz="1200" b="1" kern="1200" dirty="0">
              <a:solidFill>
                <a:schemeClr val="tx1"/>
              </a:solidFill>
            </a:rPr>
            <a:t>Plan</a:t>
          </a:r>
        </a:p>
      </dsp:txBody>
      <dsp:txXfrm>
        <a:off x="145385" y="0"/>
        <a:ext cx="509154" cy="288032"/>
      </dsp:txXfrm>
    </dsp:sp>
    <dsp:sp modelId="{2F6C21B2-D0C3-4FCB-94C8-50B6B77C104D}">
      <dsp:nvSpPr>
        <dsp:cNvPr id="0" name=""/>
        <dsp:cNvSpPr/>
      </dsp:nvSpPr>
      <dsp:spPr>
        <a:xfrm>
          <a:off x="718837" y="0"/>
          <a:ext cx="797186" cy="288032"/>
        </a:xfrm>
        <a:prstGeom prst="chevron">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ZA" sz="1200" b="1" kern="1200" dirty="0">
              <a:solidFill>
                <a:schemeClr val="tx1"/>
              </a:solidFill>
            </a:rPr>
            <a:t>Design</a:t>
          </a:r>
        </a:p>
      </dsp:txBody>
      <dsp:txXfrm>
        <a:off x="862853" y="0"/>
        <a:ext cx="509154" cy="288032"/>
      </dsp:txXfrm>
    </dsp:sp>
    <dsp:sp modelId="{B5A0B763-512E-453E-B86B-5830770AD059}">
      <dsp:nvSpPr>
        <dsp:cNvPr id="0" name=""/>
        <dsp:cNvSpPr/>
      </dsp:nvSpPr>
      <dsp:spPr>
        <a:xfrm>
          <a:off x="1436304" y="0"/>
          <a:ext cx="797186" cy="288032"/>
        </a:xfrm>
        <a:prstGeom prst="chevron">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ZA" sz="1200" b="1" kern="1200" dirty="0">
              <a:solidFill>
                <a:schemeClr val="tx1"/>
              </a:solidFill>
            </a:rPr>
            <a:t>Build</a:t>
          </a:r>
        </a:p>
      </dsp:txBody>
      <dsp:txXfrm>
        <a:off x="1580320" y="0"/>
        <a:ext cx="509154" cy="288032"/>
      </dsp:txXfrm>
    </dsp:sp>
    <dsp:sp modelId="{42743386-AE7B-4059-B7D5-1763543C703C}">
      <dsp:nvSpPr>
        <dsp:cNvPr id="0" name=""/>
        <dsp:cNvSpPr/>
      </dsp:nvSpPr>
      <dsp:spPr>
        <a:xfrm>
          <a:off x="2153772" y="0"/>
          <a:ext cx="797186" cy="288032"/>
        </a:xfrm>
        <a:prstGeom prst="chevron">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ZA" sz="1200" b="1" kern="1200" dirty="0">
              <a:solidFill>
                <a:schemeClr val="tx1"/>
              </a:solidFill>
            </a:rPr>
            <a:t>Run</a:t>
          </a:r>
        </a:p>
      </dsp:txBody>
      <dsp:txXfrm>
        <a:off x="2297788" y="0"/>
        <a:ext cx="509154" cy="28803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F46E55-311A-40DC-BA16-AFAA9AF29894}">
      <dsp:nvSpPr>
        <dsp:cNvPr id="0" name=""/>
        <dsp:cNvSpPr/>
      </dsp:nvSpPr>
      <dsp:spPr>
        <a:xfrm>
          <a:off x="1369" y="0"/>
          <a:ext cx="797186" cy="288032"/>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ZA" sz="1200" b="1" kern="1200" dirty="0">
              <a:solidFill>
                <a:schemeClr val="tx1"/>
              </a:solidFill>
            </a:rPr>
            <a:t>Plan</a:t>
          </a:r>
        </a:p>
      </dsp:txBody>
      <dsp:txXfrm>
        <a:off x="145385" y="0"/>
        <a:ext cx="509154" cy="288032"/>
      </dsp:txXfrm>
    </dsp:sp>
    <dsp:sp modelId="{2F6C21B2-D0C3-4FCB-94C8-50B6B77C104D}">
      <dsp:nvSpPr>
        <dsp:cNvPr id="0" name=""/>
        <dsp:cNvSpPr/>
      </dsp:nvSpPr>
      <dsp:spPr>
        <a:xfrm>
          <a:off x="718837" y="0"/>
          <a:ext cx="797186" cy="288032"/>
        </a:xfrm>
        <a:prstGeom prst="chevron">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ZA" sz="1200" b="1" kern="1200" dirty="0">
              <a:solidFill>
                <a:schemeClr val="tx1"/>
              </a:solidFill>
            </a:rPr>
            <a:t>Design</a:t>
          </a:r>
        </a:p>
      </dsp:txBody>
      <dsp:txXfrm>
        <a:off x="862853" y="0"/>
        <a:ext cx="509154" cy="288032"/>
      </dsp:txXfrm>
    </dsp:sp>
    <dsp:sp modelId="{B5A0B763-512E-453E-B86B-5830770AD059}">
      <dsp:nvSpPr>
        <dsp:cNvPr id="0" name=""/>
        <dsp:cNvSpPr/>
      </dsp:nvSpPr>
      <dsp:spPr>
        <a:xfrm>
          <a:off x="1436304" y="0"/>
          <a:ext cx="797186" cy="288032"/>
        </a:xfrm>
        <a:prstGeom prst="chevron">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ZA" sz="1200" b="1" kern="1200" dirty="0">
              <a:solidFill>
                <a:schemeClr val="tx1"/>
              </a:solidFill>
            </a:rPr>
            <a:t>Build</a:t>
          </a:r>
        </a:p>
      </dsp:txBody>
      <dsp:txXfrm>
        <a:off x="1580320" y="0"/>
        <a:ext cx="509154" cy="288032"/>
      </dsp:txXfrm>
    </dsp:sp>
    <dsp:sp modelId="{42743386-AE7B-4059-B7D5-1763543C703C}">
      <dsp:nvSpPr>
        <dsp:cNvPr id="0" name=""/>
        <dsp:cNvSpPr/>
      </dsp:nvSpPr>
      <dsp:spPr>
        <a:xfrm>
          <a:off x="2153772" y="0"/>
          <a:ext cx="797186" cy="288032"/>
        </a:xfrm>
        <a:prstGeom prst="chevron">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ZA" sz="1200" b="1" kern="1200" dirty="0">
              <a:solidFill>
                <a:schemeClr val="tx1"/>
              </a:solidFill>
            </a:rPr>
            <a:t>Run</a:t>
          </a:r>
        </a:p>
      </dsp:txBody>
      <dsp:txXfrm>
        <a:off x="2297788" y="0"/>
        <a:ext cx="509154" cy="28803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F46E55-311A-40DC-BA16-AFAA9AF29894}">
      <dsp:nvSpPr>
        <dsp:cNvPr id="0" name=""/>
        <dsp:cNvSpPr/>
      </dsp:nvSpPr>
      <dsp:spPr>
        <a:xfrm>
          <a:off x="1369" y="0"/>
          <a:ext cx="797186" cy="288032"/>
        </a:xfrm>
        <a:prstGeom prst="chevron">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ZA" sz="1200" b="1" kern="1200" dirty="0">
              <a:solidFill>
                <a:schemeClr val="tx1"/>
              </a:solidFill>
            </a:rPr>
            <a:t>Plan</a:t>
          </a:r>
        </a:p>
      </dsp:txBody>
      <dsp:txXfrm>
        <a:off x="145385" y="0"/>
        <a:ext cx="509154" cy="288032"/>
      </dsp:txXfrm>
    </dsp:sp>
    <dsp:sp modelId="{2F6C21B2-D0C3-4FCB-94C8-50B6B77C104D}">
      <dsp:nvSpPr>
        <dsp:cNvPr id="0" name=""/>
        <dsp:cNvSpPr/>
      </dsp:nvSpPr>
      <dsp:spPr>
        <a:xfrm>
          <a:off x="718837" y="0"/>
          <a:ext cx="797186" cy="288032"/>
        </a:xfrm>
        <a:prstGeom prst="chevron">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ZA" sz="1200" b="1" kern="1200" dirty="0">
              <a:solidFill>
                <a:schemeClr val="tx1"/>
              </a:solidFill>
            </a:rPr>
            <a:t>Design</a:t>
          </a:r>
        </a:p>
      </dsp:txBody>
      <dsp:txXfrm>
        <a:off x="862853" y="0"/>
        <a:ext cx="509154" cy="288032"/>
      </dsp:txXfrm>
    </dsp:sp>
    <dsp:sp modelId="{B5A0B763-512E-453E-B86B-5830770AD059}">
      <dsp:nvSpPr>
        <dsp:cNvPr id="0" name=""/>
        <dsp:cNvSpPr/>
      </dsp:nvSpPr>
      <dsp:spPr>
        <a:xfrm>
          <a:off x="1436304" y="0"/>
          <a:ext cx="797186" cy="288032"/>
        </a:xfrm>
        <a:prstGeom prst="chevron">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ZA" sz="1200" b="1" kern="1200" dirty="0">
              <a:solidFill>
                <a:schemeClr val="tx1"/>
              </a:solidFill>
            </a:rPr>
            <a:t>Build</a:t>
          </a:r>
        </a:p>
      </dsp:txBody>
      <dsp:txXfrm>
        <a:off x="1580320" y="0"/>
        <a:ext cx="509154" cy="288032"/>
      </dsp:txXfrm>
    </dsp:sp>
    <dsp:sp modelId="{42743386-AE7B-4059-B7D5-1763543C703C}">
      <dsp:nvSpPr>
        <dsp:cNvPr id="0" name=""/>
        <dsp:cNvSpPr/>
      </dsp:nvSpPr>
      <dsp:spPr>
        <a:xfrm>
          <a:off x="2153772" y="0"/>
          <a:ext cx="797186" cy="288032"/>
        </a:xfrm>
        <a:prstGeom prst="chevron">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ZA" sz="1200" b="1" kern="1200" dirty="0">
              <a:solidFill>
                <a:schemeClr val="tx1"/>
              </a:solidFill>
            </a:rPr>
            <a:t>Run</a:t>
          </a:r>
        </a:p>
      </dsp:txBody>
      <dsp:txXfrm>
        <a:off x="2297788" y="0"/>
        <a:ext cx="509154" cy="288032"/>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835"/>
          </a:xfrm>
          <a:prstGeom prst="rect">
            <a:avLst/>
          </a:prstGeom>
        </p:spPr>
        <p:txBody>
          <a:bodyPr vert="horz" lIns="96625" tIns="48312" rIns="96625" bIns="48312" rtlCol="0"/>
          <a:lstStyle>
            <a:lvl1pPr algn="l">
              <a:defRPr sz="1300"/>
            </a:lvl1pPr>
          </a:lstStyle>
          <a:p>
            <a:endParaRPr lang="en-ZA"/>
          </a:p>
        </p:txBody>
      </p:sp>
      <p:sp>
        <p:nvSpPr>
          <p:cNvPr id="3" name="Date Placeholder 2"/>
          <p:cNvSpPr>
            <a:spLocks noGrp="1"/>
          </p:cNvSpPr>
          <p:nvPr>
            <p:ph type="dt" idx="1"/>
          </p:nvPr>
        </p:nvSpPr>
        <p:spPr>
          <a:xfrm>
            <a:off x="3901698" y="0"/>
            <a:ext cx="2984871" cy="502835"/>
          </a:xfrm>
          <a:prstGeom prst="rect">
            <a:avLst/>
          </a:prstGeom>
        </p:spPr>
        <p:txBody>
          <a:bodyPr vert="horz" lIns="96625" tIns="48312" rIns="96625" bIns="48312" rtlCol="0"/>
          <a:lstStyle>
            <a:lvl1pPr algn="r">
              <a:defRPr sz="1300"/>
            </a:lvl1pPr>
          </a:lstStyle>
          <a:p>
            <a:fld id="{773BE14B-0BE3-428A-9BAC-3AAA522611CC}" type="datetimeFigureOut">
              <a:rPr lang="en-ZA" smtClean="0"/>
              <a:t>2022/08/18</a:t>
            </a:fld>
            <a:endParaRPr lang="en-ZA"/>
          </a:p>
        </p:txBody>
      </p:sp>
      <p:sp>
        <p:nvSpPr>
          <p:cNvPr id="4" name="Slide Image Placeholder 3"/>
          <p:cNvSpPr>
            <a:spLocks noGrp="1" noRot="1" noChangeAspect="1"/>
          </p:cNvSpPr>
          <p:nvPr>
            <p:ph type="sldImg" idx="2"/>
          </p:nvPr>
        </p:nvSpPr>
        <p:spPr>
          <a:xfrm>
            <a:off x="438150" y="1252538"/>
            <a:ext cx="6011863" cy="3382962"/>
          </a:xfrm>
          <a:prstGeom prst="rect">
            <a:avLst/>
          </a:prstGeom>
          <a:noFill/>
          <a:ln w="12700">
            <a:solidFill>
              <a:prstClr val="black"/>
            </a:solidFill>
          </a:ln>
        </p:spPr>
        <p:txBody>
          <a:bodyPr vert="horz" lIns="96625" tIns="48312" rIns="96625" bIns="48312" rtlCol="0" anchor="ctr"/>
          <a:lstStyle/>
          <a:p>
            <a:endParaRPr lang="en-ZA"/>
          </a:p>
        </p:txBody>
      </p:sp>
      <p:sp>
        <p:nvSpPr>
          <p:cNvPr id="5" name="Notes Placeholder 4"/>
          <p:cNvSpPr>
            <a:spLocks noGrp="1"/>
          </p:cNvSpPr>
          <p:nvPr>
            <p:ph type="body" sz="quarter" idx="3"/>
          </p:nvPr>
        </p:nvSpPr>
        <p:spPr>
          <a:xfrm>
            <a:off x="688817" y="4823034"/>
            <a:ext cx="5510530" cy="3946118"/>
          </a:xfrm>
          <a:prstGeom prst="rect">
            <a:avLst/>
          </a:prstGeom>
        </p:spPr>
        <p:txBody>
          <a:bodyPr vert="horz" lIns="96625" tIns="48312" rIns="96625" bIns="4831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9519055"/>
            <a:ext cx="2984871" cy="502834"/>
          </a:xfrm>
          <a:prstGeom prst="rect">
            <a:avLst/>
          </a:prstGeom>
        </p:spPr>
        <p:txBody>
          <a:bodyPr vert="horz" lIns="96625" tIns="48312" rIns="96625" bIns="48312" rtlCol="0" anchor="b"/>
          <a:lstStyle>
            <a:lvl1pPr algn="l">
              <a:defRPr sz="1300"/>
            </a:lvl1pPr>
          </a:lstStyle>
          <a:p>
            <a:endParaRPr lang="en-ZA"/>
          </a:p>
        </p:txBody>
      </p:sp>
      <p:sp>
        <p:nvSpPr>
          <p:cNvPr id="7" name="Slide Number Placeholder 6"/>
          <p:cNvSpPr>
            <a:spLocks noGrp="1"/>
          </p:cNvSpPr>
          <p:nvPr>
            <p:ph type="sldNum" sz="quarter" idx="5"/>
          </p:nvPr>
        </p:nvSpPr>
        <p:spPr>
          <a:xfrm>
            <a:off x="3901698" y="9519055"/>
            <a:ext cx="2984871" cy="502834"/>
          </a:xfrm>
          <a:prstGeom prst="rect">
            <a:avLst/>
          </a:prstGeom>
        </p:spPr>
        <p:txBody>
          <a:bodyPr vert="horz" lIns="96625" tIns="48312" rIns="96625" bIns="48312" rtlCol="0" anchor="b"/>
          <a:lstStyle>
            <a:lvl1pPr algn="r">
              <a:defRPr sz="1300"/>
            </a:lvl1pPr>
          </a:lstStyle>
          <a:p>
            <a:fld id="{F34B107D-9FC2-4E4B-B6E8-D040C2A88ECE}" type="slidenum">
              <a:rPr lang="en-ZA" smtClean="0"/>
              <a:t>‹#›</a:t>
            </a:fld>
            <a:endParaRPr lang="en-ZA"/>
          </a:p>
        </p:txBody>
      </p:sp>
    </p:spTree>
    <p:extLst>
      <p:ext uri="{BB962C8B-B14F-4D97-AF65-F5344CB8AC3E}">
        <p14:creationId xmlns:p14="http://schemas.microsoft.com/office/powerpoint/2010/main" val="2170565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oshyn.com/soa/soa-turning-things-upside-down"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75458" y="5286079"/>
            <a:ext cx="6341920" cy="4454646"/>
          </a:xfrm>
        </p:spPr>
        <p:txBody>
          <a:bodyPr/>
          <a:lstStyle/>
          <a:p>
            <a:r>
              <a:rPr lang="en-ZA" dirty="0"/>
              <a:t>The words should be seen as segments of a hosepipe where the segment below supplies the Business needs of the segment above. These can be broken into 3 segments: Business Direction, Business Run and Business Enablement. </a:t>
            </a:r>
          </a:p>
          <a:p>
            <a:endParaRPr lang="en-ZA" dirty="0"/>
          </a:p>
          <a:p>
            <a:r>
              <a:rPr lang="en-ZA" dirty="0"/>
              <a:t>Just as water flowing quickly through a muddy river, has brown cloudy water, and water flowing through glass pipes will be crystal clear, it is the environment that data travels through that determines its quality. </a:t>
            </a:r>
          </a:p>
          <a:p>
            <a:endParaRPr lang="en-ZA" dirty="0"/>
          </a:p>
          <a:p>
            <a:r>
              <a:rPr lang="en-ZA" dirty="0"/>
              <a:t>Each of these segments have a different set of forces causing poor data quality, and each needs to be understood, measured and managed. It is therefore unreasonable to blame the Applications and Systems Segment for poor data quality, when the Enterprise does not have a single map of their End-to-End Processes. Processes such as “Order-to-Cash” or “Hire-</a:t>
            </a:r>
            <a:r>
              <a:rPr lang="en-ZA" dirty="0" err="1"/>
              <a:t>to_Retire</a:t>
            </a:r>
            <a:r>
              <a:rPr lang="en-ZA" dirty="0"/>
              <a:t>”, each with empowered and financed Process Owners.</a:t>
            </a:r>
          </a:p>
          <a:p>
            <a:endParaRPr lang="en-ZA" dirty="0"/>
          </a:p>
          <a:p>
            <a:r>
              <a:rPr lang="en-ZA" dirty="0"/>
              <a:t>The “Information Value Chain” is a term we use for this flow through these segments, and while data is a continuous flow (counter-clockwise) it must be managed continuously based on the source of where that data is emanating from (clockwise)</a:t>
            </a:r>
          </a:p>
          <a:p>
            <a:endParaRPr lang="en-ZA" dirty="0"/>
          </a:p>
          <a:p>
            <a:r>
              <a:rPr lang="en-ZA" b="1" dirty="0">
                <a:solidFill>
                  <a:srgbClr val="FF0000"/>
                </a:solidFill>
              </a:rPr>
              <a:t>Business Connexion</a:t>
            </a:r>
            <a:r>
              <a:rPr lang="en-ZA" dirty="0"/>
              <a:t> was referred</a:t>
            </a:r>
            <a:r>
              <a:rPr lang="en-ZA" baseline="0" dirty="0"/>
              <a:t> </a:t>
            </a:r>
            <a:r>
              <a:rPr lang="en-ZA" dirty="0"/>
              <a:t>by KID as a flagship of a mature enterprise into which Master Data Management as a Business capability could be easily introduced. At the SAPHILA Conference of 2012, </a:t>
            </a:r>
            <a:r>
              <a:rPr lang="en-ZA" b="1" dirty="0">
                <a:solidFill>
                  <a:srgbClr val="FF0000"/>
                </a:solidFill>
              </a:rPr>
              <a:t>BCX</a:t>
            </a:r>
            <a:r>
              <a:rPr lang="en-ZA" dirty="0"/>
              <a:t> was asked to present their success and noted the critical success factors for implementing a successful MDM solution. All of these rely on maturing the different segments of the Information Value Chain.</a:t>
            </a:r>
          </a:p>
        </p:txBody>
      </p:sp>
      <p:sp>
        <p:nvSpPr>
          <p:cNvPr id="4" name="Slide Number Placeholder 3"/>
          <p:cNvSpPr>
            <a:spLocks noGrp="1"/>
          </p:cNvSpPr>
          <p:nvPr>
            <p:ph type="sldNum" sz="quarter" idx="10"/>
          </p:nvPr>
        </p:nvSpPr>
        <p:spPr/>
        <p:txBody>
          <a:bodyPr/>
          <a:lstStyle/>
          <a:p>
            <a:fld id="{EAB84BB8-8E84-48D9-8F22-490C3443B35A}" type="slidenum">
              <a:rPr lang="en-ZA" smtClean="0"/>
              <a:t>4</a:t>
            </a:fld>
            <a:endParaRPr lang="en-ZA"/>
          </a:p>
        </p:txBody>
      </p:sp>
    </p:spTree>
    <p:extLst>
      <p:ext uri="{BB962C8B-B14F-4D97-AF65-F5344CB8AC3E}">
        <p14:creationId xmlns:p14="http://schemas.microsoft.com/office/powerpoint/2010/main" val="1759897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1339" y="4823033"/>
            <a:ext cx="6553321" cy="5125778"/>
          </a:xfrm>
        </p:spPr>
        <p:txBody>
          <a:bodyPr/>
          <a:lstStyle/>
          <a:p>
            <a:r>
              <a:rPr lang="en-ZA" dirty="0"/>
              <a:t>About three years ago I came across Shawn Simon (</a:t>
            </a:r>
            <a:r>
              <a:rPr lang="en-ZA" dirty="0" err="1"/>
              <a:t>Oshyn</a:t>
            </a:r>
            <a:r>
              <a:rPr lang="en-ZA" dirty="0"/>
              <a:t> Powering Innovation)’s graphical representation of Service Oriented Architecture, which he describes in his Article on “SOA Turning things Upside Down”. (</a:t>
            </a:r>
            <a:r>
              <a:rPr lang="en-ZA" dirty="0">
                <a:hlinkClick r:id="rId3"/>
              </a:rPr>
              <a:t>http://oshyn.com/soa/soa-turning-things-upside-down</a:t>
            </a:r>
            <a:r>
              <a:rPr lang="en-ZA" dirty="0"/>
              <a:t> )</a:t>
            </a:r>
          </a:p>
          <a:p>
            <a:endParaRPr lang="en-ZA" dirty="0"/>
          </a:p>
          <a:p>
            <a:r>
              <a:rPr lang="en-ZA" dirty="0"/>
              <a:t>Over the many years of running IT systems, new data sources and data flows are created, without decommissioning the old ones. Often this is because there is little or no records or understanding of who or what else may be using these data flows. While Businesses restructure regularly, applications and systems are expected to take on new roles and provide new capabilities. This simply keeps adding complexity to data flows, and inaccuracies over time as semantics and terminology and definitions change. Eventually the IT system(s) has become a tangled ball of wool that tightens the knots with every new Business Request. (Restructures causing loss of IP only makes matters more unrecoverable)</a:t>
            </a:r>
          </a:p>
          <a:p>
            <a:endParaRPr lang="en-ZA" dirty="0"/>
          </a:p>
          <a:p>
            <a:r>
              <a:rPr lang="en-ZA" dirty="0"/>
              <a:t>SOA was thought to be the solution, however, simply rebuilding services based on the current mess of antiquated and no longer used (but still supplied) Business Integration Requirements creates duplication of effort, a plethora of conflicting services and servicing rules, and maintains waste of storage, bandwidth, performance, etc...</a:t>
            </a:r>
          </a:p>
          <a:p>
            <a:endParaRPr lang="en-ZA" dirty="0"/>
          </a:p>
          <a:p>
            <a:r>
              <a:rPr lang="en-ZA" dirty="0"/>
              <a:t>The CDO must drive the rationalisation of Business Terms and Definitions, which serves to expose duplicated Business Processes, originally considered to be different, but when confusing and ambiguous terms are rationalised, there may be one process, with minor tweaks required to service everyone’s needs. This leads to singular, Enterprise-Wide Definition of Data Objects which are reduced in complexity and devoid of confusion and ambiguity. With rationalised Data objects comes a far simpler set of easily manageable services from a rationalised set of data sources to service the real Business needs. This in turn means data flows are lifted out of legacy technologies, and these can be taken to cheaper resources, and finally archived.</a:t>
            </a:r>
          </a:p>
        </p:txBody>
      </p:sp>
      <p:sp>
        <p:nvSpPr>
          <p:cNvPr id="4" name="Slide Number Placeholder 3"/>
          <p:cNvSpPr>
            <a:spLocks noGrp="1"/>
          </p:cNvSpPr>
          <p:nvPr>
            <p:ph type="sldNum" sz="quarter" idx="10"/>
          </p:nvPr>
        </p:nvSpPr>
        <p:spPr/>
        <p:txBody>
          <a:bodyPr/>
          <a:lstStyle/>
          <a:p>
            <a:fld id="{EAB84BB8-8E84-48D9-8F22-490C3443B35A}" type="slidenum">
              <a:rPr lang="en-ZA" smtClean="0"/>
              <a:t>85</a:t>
            </a:fld>
            <a:endParaRPr lang="en-ZA"/>
          </a:p>
        </p:txBody>
      </p:sp>
    </p:spTree>
    <p:extLst>
      <p:ext uri="{BB962C8B-B14F-4D97-AF65-F5344CB8AC3E}">
        <p14:creationId xmlns:p14="http://schemas.microsoft.com/office/powerpoint/2010/main" val="365297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11377" y="4823034"/>
            <a:ext cx="6237613" cy="5198854"/>
          </a:xfrm>
        </p:spPr>
        <p:txBody>
          <a:bodyPr/>
          <a:lstStyle/>
          <a:p>
            <a:r>
              <a:rPr lang="en-ZA" dirty="0"/>
              <a:t>Speaking of Architectures (Remember that these are simply the maps that show where everything is, how it is connected, and what enables what to work. If there is no true accurate architecture, there will always be unintended negative consequences.</a:t>
            </a:r>
          </a:p>
          <a:p>
            <a:endParaRPr lang="en-ZA" dirty="0"/>
          </a:p>
          <a:p>
            <a:pPr marL="181171" indent="-181171">
              <a:buFont typeface="Arial" panose="020B0604020202020204" pitchFamily="34" charset="0"/>
              <a:buChar char="•"/>
            </a:pPr>
            <a:r>
              <a:rPr lang="en-ZA" dirty="0"/>
              <a:t>Enterprise Architecture focuses on ensuring value is derived from  Innovation and Proof of Concepts, however, they also integrate all the other Architectures.</a:t>
            </a:r>
          </a:p>
          <a:p>
            <a:pPr marL="181171" indent="-181171">
              <a:buFont typeface="Arial" panose="020B0604020202020204" pitchFamily="34" charset="0"/>
              <a:buChar char="•"/>
            </a:pPr>
            <a:r>
              <a:rPr lang="en-ZA" dirty="0"/>
              <a:t>Business Architecture works very closely with Enterprise Architecture, and owns the Business Value Chain(s) and Business Capability Models.</a:t>
            </a:r>
          </a:p>
          <a:p>
            <a:pPr marL="181171" indent="-181171">
              <a:buFont typeface="Arial" panose="020B0604020202020204" pitchFamily="34" charset="0"/>
              <a:buChar char="•"/>
            </a:pPr>
            <a:r>
              <a:rPr lang="en-ZA" dirty="0"/>
              <a:t>Information Architecture (sometimes referred to as Reporting Architecture) shows how the needs of the Business for Information are met and from which sources.</a:t>
            </a:r>
          </a:p>
          <a:p>
            <a:pPr marL="181171" indent="-181171">
              <a:buFont typeface="Arial" panose="020B0604020202020204" pitchFamily="34" charset="0"/>
              <a:buChar char="•"/>
            </a:pPr>
            <a:r>
              <a:rPr lang="en-ZA" dirty="0"/>
              <a:t>Process Architecture focuses on the End-to-End Business Processes that support the Business value Chain, linking the Business Procedures to one another in a single integrated map of interactivity.</a:t>
            </a:r>
          </a:p>
          <a:p>
            <a:pPr marL="181171" indent="-181171">
              <a:buFont typeface="Arial" panose="020B0604020202020204" pitchFamily="34" charset="0"/>
              <a:buChar char="•"/>
            </a:pPr>
            <a:r>
              <a:rPr lang="en-ZA" dirty="0"/>
              <a:t>Operations Architecture is the actual Work Instructions and Procedures that make the Business Work (For humans in human language, and for systems in programming code and signal configuration). This is where data quality is usually assumed to be perfect, and usually data quality problems cause ever-widening circles of unintended consequences impacting business Value. Data Quality is a core function. </a:t>
            </a:r>
          </a:p>
          <a:p>
            <a:pPr marL="181171" indent="-181171">
              <a:buFont typeface="Arial" panose="020B0604020202020204" pitchFamily="34" charset="0"/>
              <a:buChar char="•"/>
            </a:pPr>
            <a:r>
              <a:rPr lang="en-ZA" dirty="0"/>
              <a:t>Resources Architectures focus on all resources, owned and non-owned, be they human resources, information, technology resources or raw or processed materials. For each of these resources, there are one or more roles, and for each role there is an expectation to receive semantically correct quality data, for them to fulfil their function and generate semantically correct quality output for the next resource in the procedure to use.</a:t>
            </a:r>
          </a:p>
          <a:p>
            <a:pPr marL="181171" indent="-181171">
              <a:buFont typeface="Arial" panose="020B0604020202020204" pitchFamily="34" charset="0"/>
              <a:buChar char="•"/>
            </a:pPr>
            <a:r>
              <a:rPr lang="en-ZA" dirty="0"/>
              <a:t>Application Architectures focuses on any tool used for a purpose. Typically we think of software IT Applications and Systems, which must be fit-for-purpose, and must receive good quality data, that meets the semantic definition expected by the creators of the Application/system, to deliver a correct result for resources to use.</a:t>
            </a:r>
          </a:p>
          <a:p>
            <a:pPr marL="181171" indent="-181171">
              <a:buFont typeface="Arial" panose="020B0604020202020204" pitchFamily="34" charset="0"/>
              <a:buChar char="•"/>
            </a:pPr>
            <a:r>
              <a:rPr lang="en-ZA" dirty="0"/>
              <a:t>Infrastructure Architectures focuses on the IT Hardware, configuration, routing, scaling and performance of data</a:t>
            </a:r>
          </a:p>
          <a:p>
            <a:pPr marL="181171" indent="-181171">
              <a:buFont typeface="Arial" panose="020B0604020202020204" pitchFamily="34" charset="0"/>
              <a:buChar char="•"/>
            </a:pPr>
            <a:endParaRPr lang="en-ZA" dirty="0"/>
          </a:p>
        </p:txBody>
      </p:sp>
      <p:sp>
        <p:nvSpPr>
          <p:cNvPr id="4" name="Slide Number Placeholder 3"/>
          <p:cNvSpPr>
            <a:spLocks noGrp="1"/>
          </p:cNvSpPr>
          <p:nvPr>
            <p:ph type="sldNum" sz="quarter" idx="10"/>
          </p:nvPr>
        </p:nvSpPr>
        <p:spPr/>
        <p:txBody>
          <a:bodyPr/>
          <a:lstStyle/>
          <a:p>
            <a:fld id="{EAB84BB8-8E84-48D9-8F22-490C3443B35A}" type="slidenum">
              <a:rPr lang="en-ZA" smtClean="0"/>
              <a:t>86</a:t>
            </a:fld>
            <a:endParaRPr lang="en-ZA"/>
          </a:p>
        </p:txBody>
      </p:sp>
    </p:spTree>
    <p:extLst>
      <p:ext uri="{BB962C8B-B14F-4D97-AF65-F5344CB8AC3E}">
        <p14:creationId xmlns:p14="http://schemas.microsoft.com/office/powerpoint/2010/main" val="1436844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11398" y="5286079"/>
            <a:ext cx="6630188" cy="4324973"/>
          </a:xfrm>
        </p:spPr>
        <p:txBody>
          <a:bodyPr/>
          <a:lstStyle/>
          <a:p>
            <a:r>
              <a:rPr lang="en-ZA" dirty="0"/>
              <a:t>The various Architectures need to interact with one another and properly unite and integrate their different catalogues and models to be able to perform a “data-protected” IT Application and systems restructure to remove the dead-wood legacy applications, while maintaining the Enterprise’s ability to deliver on its daily requirements.</a:t>
            </a:r>
          </a:p>
          <a:p>
            <a:endParaRPr lang="en-ZA" dirty="0"/>
          </a:p>
          <a:p>
            <a:r>
              <a:rPr lang="en-ZA" dirty="0"/>
              <a:t>Business Functions must properly define their Business Value Chains, selecting the Business Capabilities already defined by Business Architecture to ensure they can still deliver. (Unused Business Capabilities can be scrapped or sold off). Only reporting for required Business capabilities must be kept, and these must be modularised and data driven to support different functions. Only procedures which drive the Business Value Chains (HR is of itself a Value chain even if it does not generate an Income) must be kept and all reporting must be re-evaluated based on the new business requirements.</a:t>
            </a:r>
          </a:p>
          <a:p>
            <a:endParaRPr lang="en-ZA" dirty="0"/>
          </a:p>
          <a:p>
            <a:r>
              <a:rPr lang="en-ZA" dirty="0"/>
              <a:t>Often tasks are performed for no apparent reason. Sometimes it is because downstream somewhere, this information is critical and collection at this task is ideal, in which case keep it, and sometimes it was done because a long time ago someone needed it, but it is no longer required (beware of scrapping tasks used to support long-running cycles, e.g. annual reporting)</a:t>
            </a:r>
          </a:p>
          <a:p>
            <a:endParaRPr lang="en-ZA" dirty="0"/>
          </a:p>
          <a:p>
            <a:r>
              <a:rPr lang="en-ZA" dirty="0"/>
              <a:t>Reducing tasks, almost always reduces confusion and ambiguity as terms and definitions drop off the requirements list. This also simplifies the Data Object Models. </a:t>
            </a:r>
          </a:p>
          <a:p>
            <a:endParaRPr lang="en-ZA" dirty="0"/>
          </a:p>
          <a:p>
            <a:r>
              <a:rPr lang="en-ZA" dirty="0"/>
              <a:t>Map all the data flows and Identify obsolete data flows based on identifying which data no longer adds value to the value chains. Ensure that these data flows are not conduits for transferring data to different Business Processes elsewhere in the Business. If they do identify the data to be moved via a service before decommissioning the Data Flow.</a:t>
            </a:r>
          </a:p>
          <a:p>
            <a:endParaRPr lang="en-ZA" dirty="0"/>
          </a:p>
          <a:p>
            <a:r>
              <a:rPr lang="en-ZA" dirty="0"/>
              <a:t>Now it is possible to build SOA Services intelligently, and to a rationalised set of Business Process </a:t>
            </a:r>
            <a:r>
              <a:rPr lang="en-ZA" dirty="0" err="1"/>
              <a:t>es</a:t>
            </a:r>
            <a:r>
              <a:rPr lang="en-ZA" dirty="0"/>
              <a:t> requiring the data. Management of the reduced data flows also becomes less error-prone, creating less unintended errors and consequences, which simply create more fires to fight.</a:t>
            </a:r>
          </a:p>
        </p:txBody>
      </p:sp>
      <p:sp>
        <p:nvSpPr>
          <p:cNvPr id="4" name="Slide Number Placeholder 3"/>
          <p:cNvSpPr>
            <a:spLocks noGrp="1"/>
          </p:cNvSpPr>
          <p:nvPr>
            <p:ph type="sldNum" sz="quarter" idx="10"/>
          </p:nvPr>
        </p:nvSpPr>
        <p:spPr/>
        <p:txBody>
          <a:bodyPr/>
          <a:lstStyle/>
          <a:p>
            <a:fld id="{EAB84BB8-8E84-48D9-8F22-490C3443B35A}" type="slidenum">
              <a:rPr lang="en-ZA" smtClean="0"/>
              <a:t>87</a:t>
            </a:fld>
            <a:endParaRPr lang="en-ZA"/>
          </a:p>
        </p:txBody>
      </p:sp>
    </p:spTree>
    <p:extLst>
      <p:ext uri="{BB962C8B-B14F-4D97-AF65-F5344CB8AC3E}">
        <p14:creationId xmlns:p14="http://schemas.microsoft.com/office/powerpoint/2010/main" val="1626827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48739" y="4823033"/>
            <a:ext cx="6390686" cy="4979626"/>
          </a:xfrm>
        </p:spPr>
        <p:txBody>
          <a:bodyPr/>
          <a:lstStyle/>
          <a:p>
            <a:r>
              <a:rPr lang="en-ZA" dirty="0"/>
              <a:t>So far we have discussed the Business, its Architectures and data as it flows and services the Enterprise’s needs. However, The Chief Data Officer’s accountability extends way beyond the data and its use within the business.</a:t>
            </a:r>
          </a:p>
          <a:p>
            <a:endParaRPr lang="en-ZA" dirty="0"/>
          </a:p>
          <a:p>
            <a:r>
              <a:rPr lang="en-ZA" dirty="0"/>
              <a:t>The CDO must consider and remain the steward over data that would be used by the business, as well as data already used by the Business, which introduces the dimensions of time indicated by the red lines crossing in the centre of the model.</a:t>
            </a:r>
          </a:p>
          <a:p>
            <a:endParaRPr lang="en-ZA" dirty="0"/>
          </a:p>
          <a:p>
            <a:r>
              <a:rPr lang="en-ZA" dirty="0"/>
              <a:t>This model now becomes a living moving model, as the yellow circle (that which you have chosen to be the object under your focus) must be seen to be continuously moving from left to right, with the focus circle being at the intersection and being the immediate moment of now. In fact along the entire Information Value Chain there will always be an identical moment in time referenced across each segment as being the moment “NOW” (or this instant in time).</a:t>
            </a:r>
          </a:p>
          <a:p>
            <a:endParaRPr lang="en-ZA" dirty="0"/>
          </a:p>
          <a:p>
            <a:r>
              <a:rPr lang="en-ZA" dirty="0"/>
              <a:t>The other 8 intersecting lines radiate outwards from the intersection and divide the subject under focus into time sections. The further we move in any direction away from the </a:t>
            </a:r>
            <a:r>
              <a:rPr lang="en-ZA" dirty="0" err="1"/>
              <a:t>center</a:t>
            </a:r>
            <a:r>
              <a:rPr lang="en-ZA" dirty="0"/>
              <a:t>, the greater the cost and effort of attaining and maintaining data in this dimension. Therefore it is essential to achieve a sustainable maturity before reaching for “low hanging fruit” in segments beyond current real appetite to consume. The expanding distance between the lines as you move from the centre indicate the tolerances for data quality (expensive) as a trade off against the purpose for which the data is being used (the Info Value Chain segment it is in)</a:t>
            </a:r>
          </a:p>
          <a:p>
            <a:endParaRPr lang="en-ZA" dirty="0"/>
          </a:p>
          <a:p>
            <a:r>
              <a:rPr lang="en-ZA" dirty="0"/>
              <a:t>The second important observation is that the intersection and in fact the object under focus rests on the line between “Alignment” and “Procedure”. “Alignment” means I have definition of everything I have at my disposal, and “Procedure” means I have one or more activities that I will be performing using what I have. </a:t>
            </a:r>
          </a:p>
          <a:p>
            <a:endParaRPr lang="en-ZA" dirty="0"/>
          </a:p>
          <a:p>
            <a:r>
              <a:rPr lang="en-ZA" dirty="0"/>
              <a:t>For the CDO, everything goes wrong when anyone can decide what definition to apply at any point in a procedure. The CDO must therefore own the Terms and Definitions across the Enterprise and enforcement of correct use is everyone’s responsibility.</a:t>
            </a:r>
          </a:p>
        </p:txBody>
      </p:sp>
      <p:sp>
        <p:nvSpPr>
          <p:cNvPr id="4" name="Slide Number Placeholder 3"/>
          <p:cNvSpPr>
            <a:spLocks noGrp="1"/>
          </p:cNvSpPr>
          <p:nvPr>
            <p:ph type="sldNum" sz="quarter" idx="10"/>
          </p:nvPr>
        </p:nvSpPr>
        <p:spPr/>
        <p:txBody>
          <a:bodyPr/>
          <a:lstStyle/>
          <a:p>
            <a:fld id="{EAB84BB8-8E84-48D9-8F22-490C3443B35A}" type="slidenum">
              <a:rPr lang="en-ZA" smtClean="0"/>
              <a:t>89</a:t>
            </a:fld>
            <a:endParaRPr lang="en-ZA"/>
          </a:p>
        </p:txBody>
      </p:sp>
    </p:spTree>
    <p:extLst>
      <p:ext uri="{BB962C8B-B14F-4D97-AF65-F5344CB8AC3E}">
        <p14:creationId xmlns:p14="http://schemas.microsoft.com/office/powerpoint/2010/main" val="1080635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48739" y="4823033"/>
            <a:ext cx="6390686" cy="4979626"/>
          </a:xfrm>
        </p:spPr>
        <p:txBody>
          <a:bodyPr/>
          <a:lstStyle/>
          <a:p>
            <a:r>
              <a:rPr lang="en-ZA" dirty="0"/>
              <a:t>The concept of time has been discussed, however the Architecture of time must be understood. Time Architecture is entirely dependant on the object under focus. For example people refer to a dog as living 7 years for every one of their own. Time relativity is therefore dependant on the lifespan of the object under focus. </a:t>
            </a:r>
          </a:p>
          <a:p>
            <a:endParaRPr lang="en-ZA" dirty="0"/>
          </a:p>
          <a:p>
            <a:r>
              <a:rPr lang="en-ZA" dirty="0"/>
              <a:t>In terms of data, we know that certain data may not be destroyed until a certain number of years has passed since it was last used. So if we have “Customer” as our focus, we can set our furthest blue line to the left to a time span of 15 years (depends on your industry) </a:t>
            </a:r>
          </a:p>
          <a:p>
            <a:endParaRPr lang="en-ZA" dirty="0"/>
          </a:p>
          <a:p>
            <a:r>
              <a:rPr lang="en-ZA" dirty="0"/>
              <a:t>The 2 next segments moving to the right are then when to stop keeping the data (and resources) available at low performance or at high performance, and the segment closest to the “Now” line is data currently in use, and in the process of being continuously re-used (Data Quality permitting).</a:t>
            </a:r>
          </a:p>
          <a:p>
            <a:endParaRPr lang="en-ZA" dirty="0"/>
          </a:p>
          <a:p>
            <a:r>
              <a:rPr lang="en-ZA" dirty="0"/>
              <a:t>The furthest to the right line indicates when the first time you would want insight into the need for a new attribute for a customer object. This requires significant research effort in where the world is going, and where technology is going to understand the usefulness of such data. The CDO’s Visionaries would work in this space.</a:t>
            </a:r>
          </a:p>
          <a:p>
            <a:endParaRPr lang="en-ZA" dirty="0"/>
          </a:p>
          <a:p>
            <a:r>
              <a:rPr lang="en-ZA" dirty="0"/>
              <a:t>The 2 lines in between when it would be ideal to have data prepared and ready for use (Master Data Management falls into the second leading-edge segment, while the 3</a:t>
            </a:r>
            <a:r>
              <a:rPr lang="en-ZA" baseline="30000" dirty="0"/>
              <a:t>rd</a:t>
            </a:r>
            <a:r>
              <a:rPr lang="en-ZA" dirty="0"/>
              <a:t> leading edge segment includes Reference Data and Meta-data as these are easier to implement, requiring less maturity to maintain accurately.</a:t>
            </a:r>
          </a:p>
          <a:p>
            <a:r>
              <a:rPr lang="en-ZA" dirty="0"/>
              <a:t>The segment closest to the now line indicates that which one must have to fulfil the immediate requirements of the here and now” activities.</a:t>
            </a:r>
          </a:p>
          <a:p>
            <a:endParaRPr lang="en-ZA" dirty="0"/>
          </a:p>
        </p:txBody>
      </p:sp>
      <p:sp>
        <p:nvSpPr>
          <p:cNvPr id="4" name="Slide Number Placeholder 3"/>
          <p:cNvSpPr>
            <a:spLocks noGrp="1"/>
          </p:cNvSpPr>
          <p:nvPr>
            <p:ph type="sldNum" sz="quarter" idx="10"/>
          </p:nvPr>
        </p:nvSpPr>
        <p:spPr/>
        <p:txBody>
          <a:bodyPr/>
          <a:lstStyle/>
          <a:p>
            <a:fld id="{EAB84BB8-8E84-48D9-8F22-490C3443B35A}" type="slidenum">
              <a:rPr lang="en-ZA" smtClean="0"/>
              <a:t>90</a:t>
            </a:fld>
            <a:endParaRPr lang="en-ZA"/>
          </a:p>
        </p:txBody>
      </p:sp>
    </p:spTree>
    <p:extLst>
      <p:ext uri="{BB962C8B-B14F-4D97-AF65-F5344CB8AC3E}">
        <p14:creationId xmlns:p14="http://schemas.microsoft.com/office/powerpoint/2010/main" val="2706002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26706" y="5286079"/>
            <a:ext cx="6265048" cy="5697980"/>
          </a:xfrm>
        </p:spPr>
        <p:txBody>
          <a:bodyPr/>
          <a:lstStyle/>
          <a:p>
            <a:r>
              <a:rPr lang="en-ZA" dirty="0"/>
              <a:t>What needs to be borne in mind is that each of the actors in the Business, already has their own set of understanding and definition. This is a filter that changes incoming data-meaning before passing it on.</a:t>
            </a:r>
          </a:p>
          <a:p>
            <a:endParaRPr lang="en-ZA" dirty="0"/>
          </a:p>
          <a:p>
            <a:r>
              <a:rPr lang="en-ZA" dirty="0"/>
              <a:t>At the Strategic and Tactical (Management) levels, driven by Policies and Principles, reporting and dash-boarding are used. But this interaction also includes presentations, word documents, images, video, sound-bites, etc… mostly among humans (This is the segment where the Data Governance Council is most active –Senior Co-ordinating Data Stewards from the segment below also sit on the Data Governance Council – Representing the Data Stewardship Committee)</a:t>
            </a:r>
          </a:p>
          <a:p>
            <a:endParaRPr lang="en-ZA" dirty="0"/>
          </a:p>
          <a:p>
            <a:r>
              <a:rPr lang="en-ZA" dirty="0"/>
              <a:t>At the Business Design level of Business Value Chain, End-to-End Processes, and the Procedures that make up the Enterprise, we encounter a level of process management and reporting, design and delivery of the Work Instructions that enable co-ordinated operational processing, including interaction with other human and technological participants in automated Document-flow. </a:t>
            </a:r>
          </a:p>
          <a:p>
            <a:endParaRPr lang="en-ZA" dirty="0"/>
          </a:p>
          <a:p>
            <a:r>
              <a:rPr lang="en-ZA" dirty="0"/>
              <a:t>At the Business Delivery level of Terms and Definitions, understanding of Policies, Principles, Processes, Procedures and Work Instructions, as well as correct and appropriate use and understanding of other human as well as technological Resources is the potential failure point. While Operationalisation of Business to fulfil delivery according to Business Design, Data is constantly moving between human and technological software paradigms and it is often at this point where data is inadvertently corrupted through misunderstanding or abuse of either human or technological actors. To maintain the correct understanding, the Business Data Steward must have and control the Only source of True definition of the Enterprise Data Object of “Customer”, “Product”, “Location” etc…</a:t>
            </a:r>
          </a:p>
          <a:p>
            <a:endParaRPr lang="en-ZA" dirty="0"/>
          </a:p>
          <a:p>
            <a:r>
              <a:rPr lang="en-ZA" dirty="0"/>
              <a:t>At the Research and Development level of Finding new ways, adjusting to new demands and exposing new value, The Portfolios, and their ability to consume and leverage new inputs becomes key. The Technology Data Stewards ensure that data integrity as per the True Definition will not be compromised by new developments.</a:t>
            </a:r>
          </a:p>
          <a:p>
            <a:endParaRPr lang="en-ZA" dirty="0"/>
          </a:p>
        </p:txBody>
      </p:sp>
      <p:sp>
        <p:nvSpPr>
          <p:cNvPr id="4" name="Slide Number Placeholder 3"/>
          <p:cNvSpPr>
            <a:spLocks noGrp="1"/>
          </p:cNvSpPr>
          <p:nvPr>
            <p:ph type="sldNum" sz="quarter" idx="10"/>
          </p:nvPr>
        </p:nvSpPr>
        <p:spPr/>
        <p:txBody>
          <a:bodyPr/>
          <a:lstStyle/>
          <a:p>
            <a:fld id="{EAB84BB8-8E84-48D9-8F22-490C3443B35A}" type="slidenum">
              <a:rPr lang="en-ZA" smtClean="0"/>
              <a:t>94</a:t>
            </a:fld>
            <a:endParaRPr lang="en-ZA"/>
          </a:p>
        </p:txBody>
      </p:sp>
    </p:spTree>
    <p:extLst>
      <p:ext uri="{BB962C8B-B14F-4D97-AF65-F5344CB8AC3E}">
        <p14:creationId xmlns:p14="http://schemas.microsoft.com/office/powerpoint/2010/main" val="3414453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48739" y="4823033"/>
            <a:ext cx="6390686" cy="4979626"/>
          </a:xfrm>
        </p:spPr>
        <p:txBody>
          <a:bodyPr/>
          <a:lstStyle/>
          <a:p>
            <a:r>
              <a:rPr lang="en-ZA" dirty="0"/>
              <a:t>A clear distinction needs to be made between a Data Architect, someone who models data from the Subject Area, through the Conceptual, through the Logical and to the Physical representation, and an Enterprise Data Architect which not only models the data architecture in this fashion, but also includes the semantic modelling of data at rest and in flight between and among humans, between and among systems as well as between and among humans and systems, mapping out the full and comprehensive flow of data across the Enterprise. An Enterprise Data Architect is the CDO’s right hand, understanding the Enterprise Data Architecture and providing the insight to drive the various Enterprise Data Management Capabilities and Projects and Initiatives.</a:t>
            </a:r>
          </a:p>
          <a:p>
            <a:endParaRPr lang="en-ZA" dirty="0"/>
          </a:p>
          <a:p>
            <a:r>
              <a:rPr lang="en-ZA" dirty="0"/>
              <a:t>Enterprise Data Architecture supports Enterprise Data Governance by defining touch points where meaningful metrics on Data Semantics, Quality, Security, can be measured, and Enterprise Data Architecture supplies Data Governance, with insight into Risks and Issues as well as potential impact of pending decisions. The Chief Data Officer can then identify areas that are mature enough to begin reaping the opportunities that would generate an income from Data in a sustainable and brand-protected manner.</a:t>
            </a:r>
          </a:p>
          <a:p>
            <a:endParaRPr lang="en-ZA" dirty="0"/>
          </a:p>
          <a:p>
            <a:r>
              <a:rPr lang="en-ZA" dirty="0"/>
              <a:t>The Enterprise Data Architect therefore goes beyond just the Architectural models, to what is truly happening in the Business, as Quality, Security, and all other Data related Disciplines interact on the same Enterprise Architecture Map.</a:t>
            </a:r>
          </a:p>
          <a:p>
            <a:endParaRPr lang="en-ZA" dirty="0"/>
          </a:p>
          <a:p>
            <a:r>
              <a:rPr lang="en-ZA" dirty="0"/>
              <a:t>By adding dimensions to the top, and an approved Life-cycle at the bottom, any area of the Business can use this model to define how their Data is supporting or harming their ability to deliver, immediately, as well as identifying opportunities to mature to levels where they intelligently deliver. Furthermore, identifying missing requirements critical to the successful delivery of a solution or project can also be evaluated by overlaying the maps of the Business, Enterprise Architecture, Solution Architecture, and the Project. This is a far cheaper way of ensuring the Enterprise achieves Benefits Realisation, as apposed to churning out successful projects generating completed deliverables, which ultimately do not meet the Business’s real requirements.</a:t>
            </a:r>
          </a:p>
        </p:txBody>
      </p:sp>
      <p:sp>
        <p:nvSpPr>
          <p:cNvPr id="4" name="Slide Number Placeholder 3"/>
          <p:cNvSpPr>
            <a:spLocks noGrp="1"/>
          </p:cNvSpPr>
          <p:nvPr>
            <p:ph type="sldNum" sz="quarter" idx="10"/>
          </p:nvPr>
        </p:nvSpPr>
        <p:spPr/>
        <p:txBody>
          <a:bodyPr/>
          <a:lstStyle/>
          <a:p>
            <a:fld id="{EAB84BB8-8E84-48D9-8F22-490C3443B35A}" type="slidenum">
              <a:rPr lang="en-ZA" smtClean="0"/>
              <a:t>97</a:t>
            </a:fld>
            <a:endParaRPr lang="en-ZA"/>
          </a:p>
        </p:txBody>
      </p:sp>
    </p:spTree>
    <p:extLst>
      <p:ext uri="{BB962C8B-B14F-4D97-AF65-F5344CB8AC3E}">
        <p14:creationId xmlns:p14="http://schemas.microsoft.com/office/powerpoint/2010/main" val="1750429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0574" y="4823034"/>
            <a:ext cx="6312062" cy="5198854"/>
          </a:xfrm>
        </p:spPr>
        <p:txBody>
          <a:bodyPr/>
          <a:lstStyle/>
          <a:p>
            <a:r>
              <a:rPr lang="en-ZA" dirty="0"/>
              <a:t>Adding the Core Data Disciplines of Data Governance shows how the different Data Stewards interact with the Business and IT. And the Core Data Disciplines of Architecture, Security and Quality span all time Architectures as well as all Organisational Architectures. A key Data Discipline running to the right of the model, and by implication affects all of the Information Value Chain Segments is the Rationalisation of Confusing and ambiguous Terms and Definitions. You cannot simplify IT, until you remove definition confusion and ambiguity, just like you cannot operate on a person until you remove the opportunity for infection to kill the patient after the “successful” operation.</a:t>
            </a:r>
          </a:p>
          <a:p>
            <a:endParaRPr lang="en-ZA" dirty="0"/>
          </a:p>
          <a:p>
            <a:r>
              <a:rPr lang="en-ZA" dirty="0"/>
              <a:t>The Business Segments of the Information Value Chain need to work together very closely within the red box indicated, understanding how their individual actions work together as a unit in preparing for the moment of “Now”, when all the preparation transitions into an action that is fulfilled. Once the fulfilment has taken place, the time after the “Now” moment, is a time of working together to re-use what worked, get smarter about what could be done next time and feed this back to those who are preparing for the next action to be delivered. </a:t>
            </a:r>
          </a:p>
          <a:p>
            <a:endParaRPr lang="en-ZA" dirty="0"/>
          </a:p>
          <a:p>
            <a:r>
              <a:rPr lang="en-ZA" dirty="0"/>
              <a:t>The Chief Data Officer uses this model to determine whether the data is capable of meeting the quality requirements to service desired Enterprise Goals or Projects.</a:t>
            </a:r>
          </a:p>
          <a:p>
            <a:endParaRPr lang="en-ZA" dirty="0"/>
          </a:p>
          <a:p>
            <a:r>
              <a:rPr lang="en-ZA" dirty="0"/>
              <a:t>One such goal may be monetising of data, another may be providing open-data, another may be signing off on the accuracy of the Annual Reports.</a:t>
            </a:r>
          </a:p>
          <a:p>
            <a:endParaRPr lang="en-ZA" dirty="0"/>
          </a:p>
          <a:p>
            <a:r>
              <a:rPr lang="en-ZA" dirty="0"/>
              <a:t>I would hasten to add the following words of caution: Don’t do Agile, if you are “Fragile”, because “Agility” demands the capability of “Stability”. We should not guess or assume we are not fragile, we should measure it and fix where we are lacking.</a:t>
            </a:r>
          </a:p>
          <a:p>
            <a:endParaRPr lang="en-ZA" dirty="0"/>
          </a:p>
          <a:p>
            <a:r>
              <a:rPr lang="en-ZA" dirty="0"/>
              <a:t>Finally, this is a great RCA tool to identify root cause as well as where one may expect to experience unintended consequences. Finding and stopping unintended negative consequences reduces the need for “fire-fighting” – It is knowing where to look, and this model guides in that process.</a:t>
            </a:r>
          </a:p>
        </p:txBody>
      </p:sp>
      <p:sp>
        <p:nvSpPr>
          <p:cNvPr id="4" name="Slide Number Placeholder 3"/>
          <p:cNvSpPr>
            <a:spLocks noGrp="1"/>
          </p:cNvSpPr>
          <p:nvPr>
            <p:ph type="sldNum" sz="quarter" idx="10"/>
          </p:nvPr>
        </p:nvSpPr>
        <p:spPr/>
        <p:txBody>
          <a:bodyPr/>
          <a:lstStyle/>
          <a:p>
            <a:fld id="{EAB84BB8-8E84-48D9-8F22-490C3443B35A}" type="slidenum">
              <a:rPr lang="en-ZA" smtClean="0"/>
              <a:t>98</a:t>
            </a:fld>
            <a:endParaRPr lang="en-ZA"/>
          </a:p>
        </p:txBody>
      </p:sp>
    </p:spTree>
    <p:extLst>
      <p:ext uri="{BB962C8B-B14F-4D97-AF65-F5344CB8AC3E}">
        <p14:creationId xmlns:p14="http://schemas.microsoft.com/office/powerpoint/2010/main" val="2842355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67873" y="4823034"/>
            <a:ext cx="6428952" cy="5106987"/>
          </a:xfrm>
        </p:spPr>
        <p:txBody>
          <a:bodyPr/>
          <a:lstStyle/>
          <a:p>
            <a:r>
              <a:rPr lang="en-ZA" dirty="0"/>
              <a:t>As shown in the definition slide, and in slides leading up to this slide, there is no single centralised accountability for Definition in the Enterprise,  and yet data is corrupted through ambiguous or confused misinterpretations of the meaning, either by humans, or by humans misunderstanding systems internal definitions, or by humans incorrectly coding programs based on misinterpretations.</a:t>
            </a:r>
          </a:p>
          <a:p>
            <a:endParaRPr lang="en-ZA" dirty="0"/>
          </a:p>
          <a:p>
            <a:r>
              <a:rPr lang="en-ZA" dirty="0"/>
              <a:t>The Chief Data Officer is accountable for the correct interpretation being attached to and used consistently throughout the flow of data as it cycles through the Enterprise. The 80/20 rule cannot be applied to data, as data is a closed cycle, where after applying this rule once data has 80% quality, after a second time, this is 80% of the 80% which = 64% quality, and so after 10 iterations of applying this rule (a common misapplication of the Agile process), the data quality is potentially 13% accurate. Would you hire someone who got 13% for their matric exams?</a:t>
            </a:r>
          </a:p>
          <a:p>
            <a:endParaRPr lang="en-ZA" dirty="0"/>
          </a:p>
          <a:p>
            <a:r>
              <a:rPr lang="en-ZA" dirty="0"/>
              <a:t>The following functions need to exist and need to work together to rationalise Terms and Definitions, to develop Global as well as specific Industry or occupation related Taxonomies and Glossaries, with the Global Glossary being prefixed with the company name and the balance prefixed with their specific view of the world. This removes the opportunity for ambiguity, even if the terms are the same. </a:t>
            </a:r>
          </a:p>
          <a:p>
            <a:endParaRPr lang="en-ZA" dirty="0"/>
          </a:p>
          <a:p>
            <a:r>
              <a:rPr lang="en-ZA" dirty="0"/>
              <a:t>Definition Management works closely with Information Development, where new requests for Information are first checked against existing availability, and where Data Development can be engaged to find or make available data whose definition properly matches the defined requirements for the information sought. Data Operations Management is the ongoing provision of existing data to existing information requirements and defends against attempts to abuse definitions in the quest to have a quick report (“even if it is a little inaccurate”)</a:t>
            </a:r>
          </a:p>
          <a:p>
            <a:endParaRPr lang="en-ZA" dirty="0"/>
          </a:p>
          <a:p>
            <a:r>
              <a:rPr lang="en-ZA" dirty="0"/>
              <a:t>It is acceptable for there to be inaccuracies in forecasts, or when test data is being created for Proofs of concepts, and this is why there is a trade-off between the Cost and Effort Architecture and the time Architecture. However, between Apps and Systems and the Information segments of the Information Value Chain, no such trade-off is permitted. It will always sow seeds that become forests of corrupted data. </a:t>
            </a:r>
          </a:p>
        </p:txBody>
      </p:sp>
      <p:sp>
        <p:nvSpPr>
          <p:cNvPr id="4" name="Slide Number Placeholder 3"/>
          <p:cNvSpPr>
            <a:spLocks noGrp="1"/>
          </p:cNvSpPr>
          <p:nvPr>
            <p:ph type="sldNum" sz="quarter" idx="10"/>
          </p:nvPr>
        </p:nvSpPr>
        <p:spPr/>
        <p:txBody>
          <a:bodyPr/>
          <a:lstStyle/>
          <a:p>
            <a:fld id="{EAB84BB8-8E84-48D9-8F22-490C3443B35A}" type="slidenum">
              <a:rPr lang="en-ZA" smtClean="0"/>
              <a:t>99</a:t>
            </a:fld>
            <a:endParaRPr lang="en-ZA" dirty="0"/>
          </a:p>
        </p:txBody>
      </p:sp>
    </p:spTree>
    <p:extLst>
      <p:ext uri="{BB962C8B-B14F-4D97-AF65-F5344CB8AC3E}">
        <p14:creationId xmlns:p14="http://schemas.microsoft.com/office/powerpoint/2010/main" val="747573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65826" y="4823033"/>
            <a:ext cx="6530999" cy="5059662"/>
          </a:xfrm>
        </p:spPr>
        <p:txBody>
          <a:bodyPr/>
          <a:lstStyle/>
          <a:p>
            <a:r>
              <a:rPr lang="en-ZA" dirty="0"/>
              <a:t>While the CDO is responsible for the actual approved meaning, the CHRO (Chief Human Resources Officer) is accountable for the appointment of the correctly thinking humans and ensuring they are aligned to the frameworks and thought patterns the Enterprise has chosen as its “language”.</a:t>
            </a:r>
          </a:p>
          <a:p>
            <a:endParaRPr lang="en-ZA" dirty="0"/>
          </a:p>
          <a:p>
            <a:r>
              <a:rPr lang="en-ZA" dirty="0"/>
              <a:t>Induction of humans must include not only exposure to the Global Glossary, and vocation specific glossaries, (whether they are permanent, contracting or temporary) and tests should be undergone regularly to ensure continuous realignment of human communication to the Enterprise “Single Language”. </a:t>
            </a:r>
          </a:p>
          <a:p>
            <a:endParaRPr lang="en-ZA" dirty="0"/>
          </a:p>
          <a:p>
            <a:r>
              <a:rPr lang="en-ZA" dirty="0"/>
              <a:t>Any new terms and definitions must be communicated to and acknowledged by all humans (whether they are permanent, contracting or temporary) if this is vocation specific, then to those associated with that vocation/skill-set, otherwise globally to all working with the Enterprise.</a:t>
            </a:r>
          </a:p>
          <a:p>
            <a:endParaRPr lang="en-ZA" dirty="0"/>
          </a:p>
          <a:p>
            <a:r>
              <a:rPr lang="en-ZA" dirty="0"/>
              <a:t>It should be noted that as no company is an island, it is valuable for externally facing humans to be able to relate internal Terms and Definitions to the same Definitions which external customers or providers use. For this reason adoption of an Internationally accepted dictionary is a good practise.</a:t>
            </a:r>
          </a:p>
          <a:p>
            <a:endParaRPr lang="en-ZA" dirty="0"/>
          </a:p>
          <a:p>
            <a:r>
              <a:rPr lang="en-ZA" dirty="0"/>
              <a:t>Having a glossary within a document is valuable to capture the language of the day, however, not if this will be abused  by allowing unapproved Terms and Definitions to be entered into the “Single Enterprise Language”. Enterprise Terms and Definition Management must provide their seal of approval that the language and terms and definitions used are consistent with the Enterprise’s “Single Enterprise Language”.</a:t>
            </a:r>
          </a:p>
          <a:p>
            <a:endParaRPr lang="en-ZA" dirty="0"/>
          </a:p>
          <a:p>
            <a:r>
              <a:rPr lang="en-ZA" dirty="0"/>
              <a:t>The different Data Steward categories are useful at this juncture, and each of the Data Governance stewards needs to be able to represent a vocational area, an industry segment, and all must be able to adjudicate on the Global Terms and Definitions of the Single Enterprise Language, as they are the controls in the workplace and among the people.</a:t>
            </a:r>
          </a:p>
        </p:txBody>
      </p:sp>
      <p:sp>
        <p:nvSpPr>
          <p:cNvPr id="4" name="Slide Number Placeholder 3"/>
          <p:cNvSpPr>
            <a:spLocks noGrp="1"/>
          </p:cNvSpPr>
          <p:nvPr>
            <p:ph type="sldNum" sz="quarter" idx="10"/>
          </p:nvPr>
        </p:nvSpPr>
        <p:spPr/>
        <p:txBody>
          <a:bodyPr/>
          <a:lstStyle/>
          <a:p>
            <a:fld id="{EAB84BB8-8E84-48D9-8F22-490C3443B35A}" type="slidenum">
              <a:rPr lang="en-ZA" smtClean="0"/>
              <a:t>100</a:t>
            </a:fld>
            <a:endParaRPr lang="en-ZA"/>
          </a:p>
        </p:txBody>
      </p:sp>
    </p:spTree>
    <p:extLst>
      <p:ext uri="{BB962C8B-B14F-4D97-AF65-F5344CB8AC3E}">
        <p14:creationId xmlns:p14="http://schemas.microsoft.com/office/powerpoint/2010/main" val="2413302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26706" y="5286079"/>
            <a:ext cx="6265048" cy="5697980"/>
          </a:xfrm>
        </p:spPr>
        <p:txBody>
          <a:bodyPr/>
          <a:lstStyle/>
          <a:p>
            <a:r>
              <a:rPr lang="en-ZA" dirty="0"/>
              <a:t>What needs to be borne in mind is that each of the actors in the Business, already has their own set of understanding and definition. This is a filter that changes incoming data-meaning before passing it on.</a:t>
            </a:r>
          </a:p>
          <a:p>
            <a:endParaRPr lang="en-ZA" dirty="0"/>
          </a:p>
          <a:p>
            <a:r>
              <a:rPr lang="en-ZA" dirty="0"/>
              <a:t>At the Strategic and Tactical (Management) levels, driven by Policies and Principles, reporting and dash-boarding are used. But this interaction also includes presentations, word documents, images, video, sound-bites, etc… mostly among humans (This is the segment where the Data Governance Council is most active –Senior Co-ordinating Data Stewards from the segment below also sit on the Data Governance Council – Representing the Data Stewardship Committee)</a:t>
            </a:r>
          </a:p>
          <a:p>
            <a:endParaRPr lang="en-ZA" dirty="0"/>
          </a:p>
          <a:p>
            <a:r>
              <a:rPr lang="en-ZA" dirty="0"/>
              <a:t>At the Business Design level of Business Value Chain, End-to-End Processes, and the Procedures that make up the Enterprise, we encounter a level of process management and reporting, design and delivery of the Work Instructions that enable co-ordinated operational processing, including interaction with other human and technological participants in automated Document-flow. </a:t>
            </a:r>
          </a:p>
          <a:p>
            <a:endParaRPr lang="en-ZA" dirty="0"/>
          </a:p>
          <a:p>
            <a:r>
              <a:rPr lang="en-ZA" dirty="0"/>
              <a:t>At the Business Delivery level of Terms and Definitions, understanding of Policies, Principles, Processes, Procedures and Work Instructions, as well as correct and appropriate use and understanding of other human as well as technological Resources is the potential failure point. While Operationalisation of Business to fulfil delivery according to Business Design, Data is constantly moving between human and technological software paradigms and it is often at this point where data is inadvertently corrupted through misunderstanding or abuse of either human or technological actors. To maintain the correct understanding, the Business Data Steward must have and control the Only source of True definition of the Enterprise Data Object of “Customer”, “Product”, “Location” etc…</a:t>
            </a:r>
          </a:p>
          <a:p>
            <a:endParaRPr lang="en-ZA" dirty="0"/>
          </a:p>
          <a:p>
            <a:r>
              <a:rPr lang="en-ZA" dirty="0"/>
              <a:t>At the Research and Development level of Finding new ways, adjusting to new demands and exposing new value, The Portfolios, and their ability to consume and leverage new inputs becomes key. The Technology Data Stewards ensure that data integrity as per the True Definition will not be compromised by new developments.</a:t>
            </a:r>
          </a:p>
          <a:p>
            <a:endParaRPr lang="en-ZA" dirty="0"/>
          </a:p>
        </p:txBody>
      </p:sp>
      <p:sp>
        <p:nvSpPr>
          <p:cNvPr id="4" name="Slide Number Placeholder 3"/>
          <p:cNvSpPr>
            <a:spLocks noGrp="1"/>
          </p:cNvSpPr>
          <p:nvPr>
            <p:ph type="sldNum" sz="quarter" idx="10"/>
          </p:nvPr>
        </p:nvSpPr>
        <p:spPr/>
        <p:txBody>
          <a:bodyPr/>
          <a:lstStyle/>
          <a:p>
            <a:fld id="{EAB84BB8-8E84-48D9-8F22-490C3443B35A}" type="slidenum">
              <a:rPr lang="en-ZA" smtClean="0"/>
              <a:t>5</a:t>
            </a:fld>
            <a:endParaRPr lang="en-ZA"/>
          </a:p>
        </p:txBody>
      </p:sp>
    </p:spTree>
    <p:extLst>
      <p:ext uri="{BB962C8B-B14F-4D97-AF65-F5344CB8AC3E}">
        <p14:creationId xmlns:p14="http://schemas.microsoft.com/office/powerpoint/2010/main" val="17904407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1338" y="4823034"/>
            <a:ext cx="6499109" cy="5198854"/>
          </a:xfrm>
        </p:spPr>
        <p:txBody>
          <a:bodyPr/>
          <a:lstStyle/>
          <a:p>
            <a:r>
              <a:rPr lang="en-ZA" dirty="0"/>
              <a:t>The CIO is accountable for providing the mechanisms and software tools that allow humans and other external data sources to be captured into a set of Business and Operational tools that provide the business processes with the correct data at the time that is necessary, to be presented as information in the form of combinations of data from various sources.</a:t>
            </a:r>
          </a:p>
          <a:p>
            <a:endParaRPr lang="en-ZA" dirty="0"/>
          </a:p>
          <a:p>
            <a:r>
              <a:rPr lang="en-ZA" dirty="0"/>
              <a:t>To achieve this the CIO has to bring on board systems and applications developed in different places of the world, with different mind-sets and cultures, and usually using different terms for the same or similar definitions already used in the Enterprise.</a:t>
            </a:r>
          </a:p>
          <a:p>
            <a:endParaRPr lang="en-ZA" dirty="0"/>
          </a:p>
          <a:p>
            <a:r>
              <a:rPr lang="en-ZA" dirty="0"/>
              <a:t>Further to this different Programming languages, and human </a:t>
            </a:r>
            <a:r>
              <a:rPr lang="en-ZA" dirty="0" err="1"/>
              <a:t>programers</a:t>
            </a:r>
            <a:r>
              <a:rPr lang="en-ZA" dirty="0"/>
              <a:t> also have their own personal languages and this can easily lead to misdirected actions when IT humans interact with a Business Requirement Specification without the ability to question what is actually meant by the business persons that created it. The Agile methodology of putting this group of people in the same room goes some way to resolving this divide in understanding, however, the different “Agile” initiatives on different projects or as business initiatives are still left to misunderstand one another at the more macro level. The consequence is therefore misunderstanding and confusion at the highest level of the Enterprise.</a:t>
            </a:r>
          </a:p>
          <a:p>
            <a:endParaRPr lang="en-ZA" dirty="0"/>
          </a:p>
          <a:p>
            <a:r>
              <a:rPr lang="en-ZA" dirty="0"/>
              <a:t>The CIO must therefore engage their various staff members in contributing to system, Application and programming specific Terms and Definitions, prefixing each with the source of the approved term, and these must each be related to the Definitions that exist in the Global Glossary, or in the specific Industry of vocational glossaries. </a:t>
            </a:r>
          </a:p>
          <a:p>
            <a:endParaRPr lang="en-ZA" dirty="0"/>
          </a:p>
          <a:p>
            <a:r>
              <a:rPr lang="en-ZA" dirty="0"/>
              <a:t>To the CIO, the statement to Business is “If you put Garbage-In, we can only give you Garbage-out” is not a statement that should be allowed in any business. By mapping and educating the IT staff on the “Single Enterprise Language”, misunderstanding through ambiguity and confusion can be reduced, and the IT staff can detect when they are being asked by one Business Unit to do something that would unwittingly harm another’s information.</a:t>
            </a:r>
          </a:p>
        </p:txBody>
      </p:sp>
      <p:sp>
        <p:nvSpPr>
          <p:cNvPr id="4" name="Slide Number Placeholder 3"/>
          <p:cNvSpPr>
            <a:spLocks noGrp="1"/>
          </p:cNvSpPr>
          <p:nvPr>
            <p:ph type="sldNum" sz="quarter" idx="10"/>
          </p:nvPr>
        </p:nvSpPr>
        <p:spPr/>
        <p:txBody>
          <a:bodyPr/>
          <a:lstStyle/>
          <a:p>
            <a:fld id="{EAB84BB8-8E84-48D9-8F22-490C3443B35A}" type="slidenum">
              <a:rPr lang="en-ZA" smtClean="0"/>
              <a:t>101</a:t>
            </a:fld>
            <a:endParaRPr lang="en-ZA" dirty="0"/>
          </a:p>
        </p:txBody>
      </p:sp>
    </p:spTree>
    <p:extLst>
      <p:ext uri="{BB962C8B-B14F-4D97-AF65-F5344CB8AC3E}">
        <p14:creationId xmlns:p14="http://schemas.microsoft.com/office/powerpoint/2010/main" val="2865462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3503" y="4823034"/>
            <a:ext cx="6620290" cy="3946118"/>
          </a:xfrm>
        </p:spPr>
        <p:txBody>
          <a:bodyPr/>
          <a:lstStyle/>
          <a:p>
            <a:r>
              <a:rPr lang="en-ZA" dirty="0"/>
              <a:t>The CTO (Chief Technology Officer) is accountable for the Infrastructure through which the Enterprise flows its meaning in the form of data. To the CTO, data is simply “stuff” which must be stored, or moved from one place to another, usually within certain time frames. </a:t>
            </a:r>
          </a:p>
          <a:p>
            <a:endParaRPr lang="en-ZA" dirty="0"/>
          </a:p>
          <a:p>
            <a:r>
              <a:rPr lang="en-ZA" dirty="0"/>
              <a:t>A large consideration for the CTO is the provision for assurance that the stuff (data) can be kept secure, and that should there be an error, that the stuff has an alternative path to get to where the Business needs it. Data </a:t>
            </a:r>
            <a:r>
              <a:rPr lang="en-ZA" dirty="0" err="1"/>
              <a:t>Performace</a:t>
            </a:r>
            <a:r>
              <a:rPr lang="en-ZA" dirty="0"/>
              <a:t> is a key-word, in the CTO’s world, however, as data becomes duplicated, due to confusion or ambiguity, this places an unnecessary load on the infrastructure the CTO has to maintain, ballooning this volume each time new duplication is created.</a:t>
            </a:r>
          </a:p>
          <a:p>
            <a:endParaRPr lang="en-ZA" dirty="0"/>
          </a:p>
          <a:p>
            <a:r>
              <a:rPr lang="en-ZA" dirty="0"/>
              <a:t>To add to the woes of the CTO, there are data flows (i.e. bandwidth demands on network infrastructure) that was created sometime ago to service a Business need that no longer exists. Unfortunately, restructuring of businesses almost never means re-evaluation of and decommissioning of unnecessary data flows.  So more and more bandwidth is demanded, but budget keeps getting cut.</a:t>
            </a:r>
          </a:p>
          <a:p>
            <a:endParaRPr lang="en-ZA" dirty="0"/>
          </a:p>
          <a:p>
            <a:r>
              <a:rPr lang="en-ZA" dirty="0"/>
              <a:t>The same challenge exists with data stores, where data is no longer required, and it simply exists in pools whose quality and relevance are not maintained. This results in “stagnating” and therefore corrupting data, when some unsuspecting person discovers and attempts to combine their good clean data with data from these relatively ancient data sources. The CTO’s ideal would be to remove duplication, and move unused data stores to cheap storage until no longer needed and thereafter archiving or deleting the data.</a:t>
            </a:r>
          </a:p>
          <a:p>
            <a:endParaRPr lang="en-ZA" dirty="0"/>
          </a:p>
          <a:p>
            <a:r>
              <a:rPr lang="en-ZA" dirty="0"/>
              <a:t>For this, the CTO needs Technology Data Stewards who are represented on the Data Stewardship Committee and have an ear out for such missed opportunities to reduce costs.</a:t>
            </a:r>
          </a:p>
        </p:txBody>
      </p:sp>
      <p:sp>
        <p:nvSpPr>
          <p:cNvPr id="4" name="Slide Number Placeholder 3"/>
          <p:cNvSpPr>
            <a:spLocks noGrp="1"/>
          </p:cNvSpPr>
          <p:nvPr>
            <p:ph type="sldNum" sz="quarter" idx="10"/>
          </p:nvPr>
        </p:nvSpPr>
        <p:spPr/>
        <p:txBody>
          <a:bodyPr/>
          <a:lstStyle/>
          <a:p>
            <a:fld id="{EAB84BB8-8E84-48D9-8F22-490C3443B35A}" type="slidenum">
              <a:rPr lang="en-ZA" smtClean="0"/>
              <a:t>102</a:t>
            </a:fld>
            <a:endParaRPr lang="en-ZA"/>
          </a:p>
        </p:txBody>
      </p:sp>
    </p:spTree>
    <p:extLst>
      <p:ext uri="{BB962C8B-B14F-4D97-AF65-F5344CB8AC3E}">
        <p14:creationId xmlns:p14="http://schemas.microsoft.com/office/powerpoint/2010/main" val="1386704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1338" y="4823034"/>
            <a:ext cx="6499109" cy="5198854"/>
          </a:xfrm>
        </p:spPr>
        <p:txBody>
          <a:bodyPr/>
          <a:lstStyle/>
          <a:p>
            <a:r>
              <a:rPr lang="en-ZA" dirty="0"/>
              <a:t>The CIO is accountable for providing the mechanisms and software tools that allow humans and other external data sources to be captured into a set of Business and Operational tools that provide the business processes with the correct data at the time that is necessary, to be presented as information in the form of combinations of data from various sources.</a:t>
            </a:r>
          </a:p>
          <a:p>
            <a:endParaRPr lang="en-ZA" dirty="0"/>
          </a:p>
          <a:p>
            <a:r>
              <a:rPr lang="en-ZA" dirty="0"/>
              <a:t>To achieve this the CIO has to bring on board systems and applications developed in different places of the world, with different mind-sets and cultures, and usually using different terms for the same or similar definitions already used in the Enterprise.</a:t>
            </a:r>
          </a:p>
          <a:p>
            <a:endParaRPr lang="en-ZA" dirty="0"/>
          </a:p>
          <a:p>
            <a:r>
              <a:rPr lang="en-ZA" dirty="0"/>
              <a:t>Further to this different Programming languages, and human </a:t>
            </a:r>
            <a:r>
              <a:rPr lang="en-ZA" dirty="0" err="1"/>
              <a:t>programers</a:t>
            </a:r>
            <a:r>
              <a:rPr lang="en-ZA" dirty="0"/>
              <a:t> also have their own personal languages and this can easily lead to misdirected actions when IT humans interact with a Business Requirement Specification without the ability to question what is actually meant by the business persons that created it. The Agile methodology of putting this group of people in the same room goes some way to resolving this divide in understanding, however, the different “Agile” initiatives on different projects or as business initiatives are still left to misunderstand one another at the more macro level. The consequence is therefore misunderstanding and confusion at the highest level of the Enterprise.</a:t>
            </a:r>
          </a:p>
          <a:p>
            <a:endParaRPr lang="en-ZA" dirty="0"/>
          </a:p>
          <a:p>
            <a:r>
              <a:rPr lang="en-ZA" dirty="0"/>
              <a:t>The CIO must therefore engage their various staff members in contributing to system, Application and programming specific Terms and Definitions, prefixing each with the source of the approved term, and these must each be related to the Definitions that exist in the Global Glossary, or in the specific Industry of vocational glossaries. </a:t>
            </a:r>
          </a:p>
          <a:p>
            <a:endParaRPr lang="en-ZA" dirty="0"/>
          </a:p>
          <a:p>
            <a:r>
              <a:rPr lang="en-ZA" dirty="0"/>
              <a:t>To the CIO, the statement to Business is “If you put Garbage-In, we can only give you Garbage-out” is not a statement that should be allowed in any business. By mapping and educating the IT staff on the “Single Enterprise Language”, misunderstanding through ambiguity and confusion can be reduced, and the IT staff can detect when they are being asked by one Business Unit to do something that would unwittingly harm another’s information.</a:t>
            </a:r>
          </a:p>
        </p:txBody>
      </p:sp>
      <p:sp>
        <p:nvSpPr>
          <p:cNvPr id="4" name="Slide Number Placeholder 3"/>
          <p:cNvSpPr>
            <a:spLocks noGrp="1"/>
          </p:cNvSpPr>
          <p:nvPr>
            <p:ph type="sldNum" sz="quarter" idx="10"/>
          </p:nvPr>
        </p:nvSpPr>
        <p:spPr/>
        <p:txBody>
          <a:bodyPr/>
          <a:lstStyle/>
          <a:p>
            <a:fld id="{EAB84BB8-8E84-48D9-8F22-490C3443B35A}" type="slidenum">
              <a:rPr lang="en-ZA" smtClean="0"/>
              <a:t>103</a:t>
            </a:fld>
            <a:endParaRPr lang="en-ZA" dirty="0"/>
          </a:p>
        </p:txBody>
      </p:sp>
    </p:spTree>
    <p:extLst>
      <p:ext uri="{BB962C8B-B14F-4D97-AF65-F5344CB8AC3E}">
        <p14:creationId xmlns:p14="http://schemas.microsoft.com/office/powerpoint/2010/main" val="26624625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This is therefore the whole slide presentation wrapped up into a single graphic and which you have each received a copy of. If you have not, feel free to request one from Data Atom. </a:t>
            </a:r>
          </a:p>
          <a:p>
            <a:endParaRPr lang="en-ZA" dirty="0"/>
          </a:p>
          <a:p>
            <a:endParaRPr lang="en-ZA" dirty="0"/>
          </a:p>
          <a:p>
            <a:endParaRPr lang="en-ZA" dirty="0"/>
          </a:p>
          <a:p>
            <a:pPr algn="ctr"/>
            <a:r>
              <a:rPr lang="en-ZA" sz="3400" dirty="0"/>
              <a:t>Any Questions?</a:t>
            </a:r>
          </a:p>
        </p:txBody>
      </p:sp>
      <p:sp>
        <p:nvSpPr>
          <p:cNvPr id="4" name="Slide Number Placeholder 3"/>
          <p:cNvSpPr>
            <a:spLocks noGrp="1"/>
          </p:cNvSpPr>
          <p:nvPr>
            <p:ph type="sldNum" sz="quarter" idx="10"/>
          </p:nvPr>
        </p:nvSpPr>
        <p:spPr/>
        <p:txBody>
          <a:bodyPr/>
          <a:lstStyle/>
          <a:p>
            <a:fld id="{EAB84BB8-8E84-48D9-8F22-490C3443B35A}" type="slidenum">
              <a:rPr lang="en-ZA" smtClean="0"/>
              <a:t>106</a:t>
            </a:fld>
            <a:endParaRPr lang="en-ZA"/>
          </a:p>
        </p:txBody>
      </p:sp>
    </p:spTree>
    <p:extLst>
      <p:ext uri="{BB962C8B-B14F-4D97-AF65-F5344CB8AC3E}">
        <p14:creationId xmlns:p14="http://schemas.microsoft.com/office/powerpoint/2010/main" val="9180501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00905" y="4823034"/>
            <a:ext cx="6534188" cy="3946118"/>
          </a:xfrm>
        </p:spPr>
        <p:txBody>
          <a:bodyPr/>
          <a:lstStyle/>
          <a:p>
            <a:r>
              <a:rPr lang="en-ZA" dirty="0"/>
              <a:t>In simple terms this is a matrix of Master Records that an Enterprise Data Architect would ensure exists to the level useful for Enterprise Data Architecture, and specifically to address the goals and accountabilities of the CDO in particular, and the Enterprise in general.</a:t>
            </a:r>
          </a:p>
          <a:p>
            <a:endParaRPr lang="en-ZA" dirty="0"/>
          </a:p>
          <a:p>
            <a:r>
              <a:rPr lang="en-ZA" dirty="0"/>
              <a:t>The Data dimensions have been indicated down the left column and these are the DAMA Data Management dimensions, which have been expanded to address the new areas of the model that speak to the Rationalised Terms and Definitions, Glossary and taxonomies, Definition Management, Information Development Management and Data Operations Management.</a:t>
            </a:r>
          </a:p>
          <a:p>
            <a:endParaRPr lang="en-ZA" dirty="0"/>
          </a:p>
          <a:p>
            <a:r>
              <a:rPr lang="en-ZA" dirty="0"/>
              <a:t>Across the top are artefacts that by their intersection with the Data Dimensions, provide “Pigeon holes” into which URLs to the respective specific artefacts can be found together with the metadata around who is busy with each, when last, the decay date, other areas using the same artefact, its purpose and any further comments.</a:t>
            </a:r>
          </a:p>
          <a:p>
            <a:endParaRPr lang="en-ZA" dirty="0"/>
          </a:p>
          <a:p>
            <a:r>
              <a:rPr lang="en-ZA" dirty="0"/>
              <a:t>Each of the intersections would be rated in terms of their maturity and trust in terms of usefulness and relevance. And colour coded to indicate the state of development or dependence. The entire grid is an ecosystem which starts with the cornerstone of the Enterprise’s Data Governance Strategy at the top left and everything flows from this strategy thereafter. Working on something in an isolated manner, such as Master Data Management, when Meta-data Management’s artefacts above and to the left have not been addressed is simply looking to waste effort and resources. Growing the Ecosystem is an accountability of the CDO, and a responsibility of the Enterprise Data Architect, with ratification from Enterprise Data Governance.</a:t>
            </a:r>
          </a:p>
          <a:p>
            <a:r>
              <a:rPr lang="en-ZA" dirty="0"/>
              <a:t>I</a:t>
            </a:r>
          </a:p>
        </p:txBody>
      </p:sp>
      <p:sp>
        <p:nvSpPr>
          <p:cNvPr id="4" name="Slide Number Placeholder 3"/>
          <p:cNvSpPr>
            <a:spLocks noGrp="1"/>
          </p:cNvSpPr>
          <p:nvPr>
            <p:ph type="sldNum" sz="quarter" idx="10"/>
          </p:nvPr>
        </p:nvSpPr>
        <p:spPr/>
        <p:txBody>
          <a:bodyPr/>
          <a:lstStyle/>
          <a:p>
            <a:fld id="{EAB84BB8-8E84-48D9-8F22-490C3443B35A}" type="slidenum">
              <a:rPr lang="en-ZA" smtClean="0"/>
              <a:t>110</a:t>
            </a:fld>
            <a:endParaRPr lang="en-ZA"/>
          </a:p>
        </p:txBody>
      </p:sp>
    </p:spTree>
    <p:extLst>
      <p:ext uri="{BB962C8B-B14F-4D97-AF65-F5344CB8AC3E}">
        <p14:creationId xmlns:p14="http://schemas.microsoft.com/office/powerpoint/2010/main" val="39408140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0039" y="4823034"/>
            <a:ext cx="6486353" cy="3946118"/>
          </a:xfrm>
        </p:spPr>
        <p:txBody>
          <a:bodyPr/>
          <a:lstStyle/>
          <a:p>
            <a:r>
              <a:rPr lang="en-ZA" dirty="0"/>
              <a:t>The Information Value Chain Segments themselves have dimensions which allow measurement of the maturity of each segment. Understanding where skewing is taking place </a:t>
            </a:r>
            <a:r>
              <a:rPr lang="en-ZA" dirty="0" err="1"/>
              <a:t>int</a:t>
            </a:r>
            <a:r>
              <a:rPr lang="en-ZA" dirty="0"/>
              <a:t> the Information Value Chain, or where there are constraints preventing successful delivery of data through its cycle provides the CDO valuable information about where to place effort in the business to gain the fastest maturity of that segment.</a:t>
            </a:r>
          </a:p>
          <a:p>
            <a:endParaRPr lang="en-ZA" dirty="0"/>
          </a:p>
          <a:p>
            <a:r>
              <a:rPr lang="en-ZA" dirty="0"/>
              <a:t>For the first time it also provides the CIO and the CTO with a defendable argument when engaging with the CFO, who is usually the one armed with most of the details in a measured form.</a:t>
            </a:r>
          </a:p>
          <a:p>
            <a:endParaRPr lang="en-ZA" dirty="0"/>
          </a:p>
          <a:p>
            <a:r>
              <a:rPr lang="en-ZA" dirty="0"/>
              <a:t>While finance requests budgets from the Business in terms </a:t>
            </a:r>
            <a:r>
              <a:rPr lang="en-ZA" dirty="0" err="1"/>
              <a:t>af</a:t>
            </a:r>
            <a:r>
              <a:rPr lang="en-ZA" dirty="0"/>
              <a:t> what the different cost centres intend spending and on what, the CDO has a similar requirement on the Business in terms of understanding what would be done by each Business Unit in each of the Information Value Chain Segments to grow and mature their ailing segments. Along with this effort also comes an additional cost to be budgeted for, which must either be borne centrally under the CDO, or by each of the other “C” levels (including the CIO and CTO. </a:t>
            </a:r>
          </a:p>
          <a:p>
            <a:endParaRPr lang="en-ZA" dirty="0"/>
          </a:p>
          <a:p>
            <a:r>
              <a:rPr lang="en-ZA" dirty="0"/>
              <a:t>Naturally increasing maturity and flowing de-duplicated cleansed data has a positive spin-off on the Business and its profit to earnings ratio, through the cost saving at each part of every Business Process, and procedure and human and technology actor, that delivers better, creates less fires, and thereby entices new clients through a greater value to the market. At the end of the day the CFO smiles anyway.</a:t>
            </a:r>
          </a:p>
          <a:p>
            <a:endParaRPr lang="en-ZA" dirty="0"/>
          </a:p>
        </p:txBody>
      </p:sp>
      <p:sp>
        <p:nvSpPr>
          <p:cNvPr id="4" name="Slide Number Placeholder 3"/>
          <p:cNvSpPr>
            <a:spLocks noGrp="1"/>
          </p:cNvSpPr>
          <p:nvPr>
            <p:ph type="sldNum" sz="quarter" idx="10"/>
          </p:nvPr>
        </p:nvSpPr>
        <p:spPr/>
        <p:txBody>
          <a:bodyPr/>
          <a:lstStyle/>
          <a:p>
            <a:fld id="{EAB84BB8-8E84-48D9-8F22-490C3443B35A}" type="slidenum">
              <a:rPr lang="en-ZA" smtClean="0"/>
              <a:t>112</a:t>
            </a:fld>
            <a:endParaRPr lang="en-ZA"/>
          </a:p>
        </p:txBody>
      </p:sp>
    </p:spTree>
    <p:extLst>
      <p:ext uri="{BB962C8B-B14F-4D97-AF65-F5344CB8AC3E}">
        <p14:creationId xmlns:p14="http://schemas.microsoft.com/office/powerpoint/2010/main" val="3710827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0039" y="4823034"/>
            <a:ext cx="6505487" cy="3946118"/>
          </a:xfrm>
        </p:spPr>
        <p:txBody>
          <a:bodyPr/>
          <a:lstStyle/>
          <a:p>
            <a:r>
              <a:rPr lang="en-ZA" dirty="0"/>
              <a:t>The Chief Data Officer’s Dashboard when activated takes the scores from various viewpoints of the Enterprise’s layers and overlays them so that an indication of true data capability to meet the Business Benefit Realisation can be determined.</a:t>
            </a:r>
          </a:p>
          <a:p>
            <a:endParaRPr lang="en-ZA" dirty="0"/>
          </a:p>
          <a:p>
            <a:r>
              <a:rPr lang="en-ZA" dirty="0"/>
              <a:t>Overlays would include, one or more Business Units involved, The Enterprise Architecture and the various other architectures and their models relating to the area under discussion, the Project/Initiative’s Solution Architecture, and various other overlays which when combined provide an understanding of what data will be needed when, and what is the likelihood that this data will be fit-for-purpose in a sustainable way, sufficient to drive the decision as to when a project should best be launched for it to achieve the greatest success for Business.</a:t>
            </a:r>
          </a:p>
          <a:p>
            <a:endParaRPr lang="en-ZA" dirty="0"/>
          </a:p>
          <a:p>
            <a:r>
              <a:rPr lang="en-ZA" dirty="0"/>
              <a:t>If the data is not fit-for-purpose, why pay for resources to sit around waiting, or attempting to run test data on personally created “bug-free” data, which provides for an excellent solution in a sterile environment, but one that fails in reality.</a:t>
            </a:r>
          </a:p>
          <a:p>
            <a:endParaRPr lang="en-ZA" dirty="0"/>
          </a:p>
          <a:p>
            <a:r>
              <a:rPr lang="en-ZA" dirty="0"/>
              <a:t>The Questions and Answers can be of your own making, or you can use standard ones which identify Effectiveness, Efficiency, usefulness, functionality and development.</a:t>
            </a:r>
          </a:p>
        </p:txBody>
      </p:sp>
      <p:sp>
        <p:nvSpPr>
          <p:cNvPr id="4" name="Slide Number Placeholder 3"/>
          <p:cNvSpPr>
            <a:spLocks noGrp="1"/>
          </p:cNvSpPr>
          <p:nvPr>
            <p:ph type="sldNum" sz="quarter" idx="10"/>
          </p:nvPr>
        </p:nvSpPr>
        <p:spPr/>
        <p:txBody>
          <a:bodyPr/>
          <a:lstStyle/>
          <a:p>
            <a:fld id="{EAB84BB8-8E84-48D9-8F22-490C3443B35A}" type="slidenum">
              <a:rPr lang="en-ZA" smtClean="0"/>
              <a:t>113</a:t>
            </a:fld>
            <a:endParaRPr lang="en-ZA"/>
          </a:p>
        </p:txBody>
      </p:sp>
    </p:spTree>
    <p:extLst>
      <p:ext uri="{BB962C8B-B14F-4D97-AF65-F5344CB8AC3E}">
        <p14:creationId xmlns:p14="http://schemas.microsoft.com/office/powerpoint/2010/main" val="24165828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This is therefore the whole slide presentation wrapped up into a single graphic and which you have each received a copy of. If you have not, feel free to request one from Data Atom. </a:t>
            </a:r>
          </a:p>
          <a:p>
            <a:endParaRPr lang="en-ZA" dirty="0"/>
          </a:p>
          <a:p>
            <a:endParaRPr lang="en-ZA" dirty="0"/>
          </a:p>
          <a:p>
            <a:endParaRPr lang="en-ZA" dirty="0"/>
          </a:p>
          <a:p>
            <a:pPr algn="ctr"/>
            <a:r>
              <a:rPr lang="en-ZA" sz="3400" dirty="0"/>
              <a:t>Any Questions?</a:t>
            </a:r>
          </a:p>
        </p:txBody>
      </p:sp>
      <p:sp>
        <p:nvSpPr>
          <p:cNvPr id="4" name="Slide Number Placeholder 3"/>
          <p:cNvSpPr>
            <a:spLocks noGrp="1"/>
          </p:cNvSpPr>
          <p:nvPr>
            <p:ph type="sldNum" sz="quarter" idx="10"/>
          </p:nvPr>
        </p:nvSpPr>
        <p:spPr/>
        <p:txBody>
          <a:bodyPr/>
          <a:lstStyle/>
          <a:p>
            <a:fld id="{EAB84BB8-8E84-48D9-8F22-490C3443B35A}" type="slidenum">
              <a:rPr lang="en-ZA" smtClean="0"/>
              <a:t>136</a:t>
            </a:fld>
            <a:endParaRPr lang="en-ZA"/>
          </a:p>
        </p:txBody>
      </p:sp>
    </p:spTree>
    <p:extLst>
      <p:ext uri="{BB962C8B-B14F-4D97-AF65-F5344CB8AC3E}">
        <p14:creationId xmlns:p14="http://schemas.microsoft.com/office/powerpoint/2010/main" val="18512694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This is therefore the whole slide presentation wrapped up into a single graphic and which you have each received a copy of. If you have not, feel free to request one from Data Atom. </a:t>
            </a:r>
          </a:p>
          <a:p>
            <a:endParaRPr lang="en-ZA" dirty="0"/>
          </a:p>
          <a:p>
            <a:endParaRPr lang="en-ZA" dirty="0"/>
          </a:p>
          <a:p>
            <a:endParaRPr lang="en-ZA" dirty="0"/>
          </a:p>
          <a:p>
            <a:pPr algn="ctr"/>
            <a:r>
              <a:rPr lang="en-ZA" sz="3400" dirty="0"/>
              <a:t>Any Questions?</a:t>
            </a:r>
          </a:p>
        </p:txBody>
      </p:sp>
      <p:sp>
        <p:nvSpPr>
          <p:cNvPr id="4" name="Slide Number Placeholder 3"/>
          <p:cNvSpPr>
            <a:spLocks noGrp="1"/>
          </p:cNvSpPr>
          <p:nvPr>
            <p:ph type="sldNum" sz="quarter" idx="10"/>
          </p:nvPr>
        </p:nvSpPr>
        <p:spPr/>
        <p:txBody>
          <a:bodyPr/>
          <a:lstStyle/>
          <a:p>
            <a:fld id="{EAB84BB8-8E84-48D9-8F22-490C3443B35A}" type="slidenum">
              <a:rPr lang="en-ZA" smtClean="0"/>
              <a:t>142</a:t>
            </a:fld>
            <a:endParaRPr lang="en-ZA"/>
          </a:p>
        </p:txBody>
      </p:sp>
    </p:spTree>
    <p:extLst>
      <p:ext uri="{BB962C8B-B14F-4D97-AF65-F5344CB8AC3E}">
        <p14:creationId xmlns:p14="http://schemas.microsoft.com/office/powerpoint/2010/main" val="28923500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This is therefore the whole slide presentation wrapped up into a single graphic and which you have each received a copy of. If you have not, feel free to request one from Data Atom. </a:t>
            </a:r>
          </a:p>
          <a:p>
            <a:endParaRPr lang="en-ZA" dirty="0"/>
          </a:p>
          <a:p>
            <a:endParaRPr lang="en-ZA" dirty="0"/>
          </a:p>
          <a:p>
            <a:endParaRPr lang="en-ZA" dirty="0"/>
          </a:p>
          <a:p>
            <a:pPr algn="ctr"/>
            <a:r>
              <a:rPr lang="en-ZA" sz="3400" dirty="0"/>
              <a:t>Any Questions?</a:t>
            </a:r>
          </a:p>
        </p:txBody>
      </p:sp>
      <p:sp>
        <p:nvSpPr>
          <p:cNvPr id="4" name="Slide Number Placeholder 3"/>
          <p:cNvSpPr>
            <a:spLocks noGrp="1"/>
          </p:cNvSpPr>
          <p:nvPr>
            <p:ph type="sldNum" sz="quarter" idx="10"/>
          </p:nvPr>
        </p:nvSpPr>
        <p:spPr/>
        <p:txBody>
          <a:bodyPr/>
          <a:lstStyle/>
          <a:p>
            <a:fld id="{EAB84BB8-8E84-48D9-8F22-490C3443B35A}" type="slidenum">
              <a:rPr lang="en-ZA" smtClean="0"/>
              <a:t>152</a:t>
            </a:fld>
            <a:endParaRPr lang="en-ZA"/>
          </a:p>
        </p:txBody>
      </p:sp>
    </p:spTree>
    <p:extLst>
      <p:ext uri="{BB962C8B-B14F-4D97-AF65-F5344CB8AC3E}">
        <p14:creationId xmlns:p14="http://schemas.microsoft.com/office/powerpoint/2010/main" val="2997235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This is therefore the whole slide presentation wrapped up into a single graphic and which you have each received a copy of. If you have not, feel free to request one from Data Atom. </a:t>
            </a:r>
          </a:p>
          <a:p>
            <a:endParaRPr lang="en-ZA" dirty="0"/>
          </a:p>
          <a:p>
            <a:endParaRPr lang="en-ZA" dirty="0"/>
          </a:p>
          <a:p>
            <a:endParaRPr lang="en-ZA" dirty="0"/>
          </a:p>
          <a:p>
            <a:pPr algn="ctr"/>
            <a:r>
              <a:rPr lang="en-ZA" sz="3400" dirty="0"/>
              <a:t>Any Questions?</a:t>
            </a:r>
          </a:p>
        </p:txBody>
      </p:sp>
      <p:sp>
        <p:nvSpPr>
          <p:cNvPr id="4" name="Slide Number Placeholder 3"/>
          <p:cNvSpPr>
            <a:spLocks noGrp="1"/>
          </p:cNvSpPr>
          <p:nvPr>
            <p:ph type="sldNum" sz="quarter" idx="10"/>
          </p:nvPr>
        </p:nvSpPr>
        <p:spPr/>
        <p:txBody>
          <a:bodyPr/>
          <a:lstStyle/>
          <a:p>
            <a:fld id="{EAB84BB8-8E84-48D9-8F22-490C3443B35A}" type="slidenum">
              <a:rPr lang="en-ZA" smtClean="0"/>
              <a:t>15</a:t>
            </a:fld>
            <a:endParaRPr lang="en-ZA"/>
          </a:p>
        </p:txBody>
      </p:sp>
    </p:spTree>
    <p:extLst>
      <p:ext uri="{BB962C8B-B14F-4D97-AF65-F5344CB8AC3E}">
        <p14:creationId xmlns:p14="http://schemas.microsoft.com/office/powerpoint/2010/main" val="1674918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This is therefore the whole slide presentation wrapped up into a single graphic and which you have each received a copy of. If you have not, feel free to request one from Data Atom. </a:t>
            </a:r>
          </a:p>
          <a:p>
            <a:endParaRPr lang="en-ZA" dirty="0"/>
          </a:p>
          <a:p>
            <a:endParaRPr lang="en-ZA" dirty="0"/>
          </a:p>
          <a:p>
            <a:endParaRPr lang="en-ZA" dirty="0"/>
          </a:p>
          <a:p>
            <a:pPr algn="ctr"/>
            <a:r>
              <a:rPr lang="en-ZA" sz="3400" dirty="0"/>
              <a:t>Any Questions?</a:t>
            </a:r>
          </a:p>
        </p:txBody>
      </p:sp>
      <p:sp>
        <p:nvSpPr>
          <p:cNvPr id="4" name="Slide Number Placeholder 3"/>
          <p:cNvSpPr>
            <a:spLocks noGrp="1"/>
          </p:cNvSpPr>
          <p:nvPr>
            <p:ph type="sldNum" sz="quarter" idx="10"/>
          </p:nvPr>
        </p:nvSpPr>
        <p:spPr/>
        <p:txBody>
          <a:bodyPr/>
          <a:lstStyle/>
          <a:p>
            <a:fld id="{EAB84BB8-8E84-48D9-8F22-490C3443B35A}" type="slidenum">
              <a:rPr lang="en-ZA" smtClean="0"/>
              <a:t>18</a:t>
            </a:fld>
            <a:endParaRPr lang="en-ZA"/>
          </a:p>
        </p:txBody>
      </p:sp>
    </p:spTree>
    <p:extLst>
      <p:ext uri="{BB962C8B-B14F-4D97-AF65-F5344CB8AC3E}">
        <p14:creationId xmlns:p14="http://schemas.microsoft.com/office/powerpoint/2010/main" val="3727878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This is therefore the whole slide presentation wrapped up into a single graphic and which you have each received a copy of. If you have not, feel free to request one from Data Atom. </a:t>
            </a:r>
          </a:p>
          <a:p>
            <a:endParaRPr lang="en-ZA" dirty="0"/>
          </a:p>
          <a:p>
            <a:endParaRPr lang="en-ZA" dirty="0"/>
          </a:p>
          <a:p>
            <a:endParaRPr lang="en-ZA" dirty="0"/>
          </a:p>
          <a:p>
            <a:pPr algn="ctr"/>
            <a:r>
              <a:rPr lang="en-ZA" sz="3400" dirty="0"/>
              <a:t>Any Questions?</a:t>
            </a:r>
          </a:p>
        </p:txBody>
      </p:sp>
      <p:sp>
        <p:nvSpPr>
          <p:cNvPr id="4" name="Slide Number Placeholder 3"/>
          <p:cNvSpPr>
            <a:spLocks noGrp="1"/>
          </p:cNvSpPr>
          <p:nvPr>
            <p:ph type="sldNum" sz="quarter" idx="10"/>
          </p:nvPr>
        </p:nvSpPr>
        <p:spPr/>
        <p:txBody>
          <a:bodyPr/>
          <a:lstStyle/>
          <a:p>
            <a:fld id="{EAB84BB8-8E84-48D9-8F22-490C3443B35A}" type="slidenum">
              <a:rPr lang="en-ZA" smtClean="0"/>
              <a:t>22</a:t>
            </a:fld>
            <a:endParaRPr lang="en-ZA"/>
          </a:p>
        </p:txBody>
      </p:sp>
    </p:spTree>
    <p:extLst>
      <p:ext uri="{BB962C8B-B14F-4D97-AF65-F5344CB8AC3E}">
        <p14:creationId xmlns:p14="http://schemas.microsoft.com/office/powerpoint/2010/main" val="2393760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This is therefore the whole slide presentation wrapped up into a single graphic and which you have each received a copy of. If you have not, feel free to request one from Data Atom. </a:t>
            </a:r>
          </a:p>
          <a:p>
            <a:endParaRPr lang="en-ZA" dirty="0"/>
          </a:p>
          <a:p>
            <a:endParaRPr lang="en-ZA" dirty="0"/>
          </a:p>
          <a:p>
            <a:endParaRPr lang="en-ZA" dirty="0"/>
          </a:p>
          <a:p>
            <a:pPr algn="ctr"/>
            <a:r>
              <a:rPr lang="en-ZA" sz="3400" dirty="0"/>
              <a:t>Any Questions?</a:t>
            </a:r>
          </a:p>
        </p:txBody>
      </p:sp>
      <p:sp>
        <p:nvSpPr>
          <p:cNvPr id="4" name="Slide Number Placeholder 3"/>
          <p:cNvSpPr>
            <a:spLocks noGrp="1"/>
          </p:cNvSpPr>
          <p:nvPr>
            <p:ph type="sldNum" sz="quarter" idx="10"/>
          </p:nvPr>
        </p:nvSpPr>
        <p:spPr/>
        <p:txBody>
          <a:bodyPr/>
          <a:lstStyle/>
          <a:p>
            <a:fld id="{EAB84BB8-8E84-48D9-8F22-490C3443B35A}" type="slidenum">
              <a:rPr lang="en-ZA" smtClean="0"/>
              <a:t>24</a:t>
            </a:fld>
            <a:endParaRPr lang="en-ZA"/>
          </a:p>
        </p:txBody>
      </p:sp>
    </p:spTree>
    <p:extLst>
      <p:ext uri="{BB962C8B-B14F-4D97-AF65-F5344CB8AC3E}">
        <p14:creationId xmlns:p14="http://schemas.microsoft.com/office/powerpoint/2010/main" val="1961928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This is therefore the whole slide presentation wrapped up into a single graphic and which you have each received a copy of. If you have not, feel free to request one from Data Atom. </a:t>
            </a:r>
          </a:p>
          <a:p>
            <a:endParaRPr lang="en-ZA" dirty="0"/>
          </a:p>
          <a:p>
            <a:endParaRPr lang="en-ZA" dirty="0"/>
          </a:p>
          <a:p>
            <a:endParaRPr lang="en-ZA" dirty="0"/>
          </a:p>
          <a:p>
            <a:pPr algn="ctr"/>
            <a:r>
              <a:rPr lang="en-ZA" sz="3400" dirty="0"/>
              <a:t>Any Questions?</a:t>
            </a:r>
          </a:p>
        </p:txBody>
      </p:sp>
      <p:sp>
        <p:nvSpPr>
          <p:cNvPr id="4" name="Slide Number Placeholder 3"/>
          <p:cNvSpPr>
            <a:spLocks noGrp="1"/>
          </p:cNvSpPr>
          <p:nvPr>
            <p:ph type="sldNum" sz="quarter" idx="10"/>
          </p:nvPr>
        </p:nvSpPr>
        <p:spPr/>
        <p:txBody>
          <a:bodyPr/>
          <a:lstStyle/>
          <a:p>
            <a:fld id="{EAB84BB8-8E84-48D9-8F22-490C3443B35A}" type="slidenum">
              <a:rPr lang="en-ZA" smtClean="0"/>
              <a:t>29</a:t>
            </a:fld>
            <a:endParaRPr lang="en-ZA"/>
          </a:p>
        </p:txBody>
      </p:sp>
    </p:spTree>
    <p:extLst>
      <p:ext uri="{BB962C8B-B14F-4D97-AF65-F5344CB8AC3E}">
        <p14:creationId xmlns:p14="http://schemas.microsoft.com/office/powerpoint/2010/main" val="1814258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75458" y="5286079"/>
            <a:ext cx="6341920" cy="4454646"/>
          </a:xfrm>
        </p:spPr>
        <p:txBody>
          <a:bodyPr/>
          <a:lstStyle/>
          <a:p>
            <a:r>
              <a:rPr lang="en-ZA" dirty="0"/>
              <a:t>The words should be seen as segments of a hosepipe where the segment below supplies the Business needs of the segment above. These can be broken into 3 segments: Business Direction, Business Run and Business Enablement. </a:t>
            </a:r>
          </a:p>
          <a:p>
            <a:endParaRPr lang="en-ZA" dirty="0"/>
          </a:p>
          <a:p>
            <a:r>
              <a:rPr lang="en-ZA" dirty="0"/>
              <a:t>Just as water flowing quickly through a muddy river, has brown cloudy water, and water flowing through glass pipes will be crystal clear, it is the environment that data travels through that determines its quality. </a:t>
            </a:r>
          </a:p>
          <a:p>
            <a:endParaRPr lang="en-ZA" dirty="0"/>
          </a:p>
          <a:p>
            <a:r>
              <a:rPr lang="en-ZA" dirty="0"/>
              <a:t>Each of these segments have a different set of forces causing poor data quality, and each needs to be understood, measured and managed. It is therefore unreasonable to blame the Applications and Systems Segment for poor data quality, when the Enterprise does not have a single map of their End-to-End Processes. Processes such as “Order-to-Cash” or “Hire-</a:t>
            </a:r>
            <a:r>
              <a:rPr lang="en-ZA" dirty="0" err="1"/>
              <a:t>to_Retire</a:t>
            </a:r>
            <a:r>
              <a:rPr lang="en-ZA" dirty="0"/>
              <a:t>”, each with empowered and financed Process Owners.</a:t>
            </a:r>
          </a:p>
          <a:p>
            <a:endParaRPr lang="en-ZA" dirty="0"/>
          </a:p>
          <a:p>
            <a:r>
              <a:rPr lang="en-ZA" dirty="0"/>
              <a:t>The “Information Value Chain” is a term we use for this flow through these segments, and while data is a continuous flow (counter-clockwise) it must be managed continuously based on the source of where that data is emanating from (clockwise)</a:t>
            </a:r>
          </a:p>
          <a:p>
            <a:endParaRPr lang="en-ZA" dirty="0"/>
          </a:p>
          <a:p>
            <a:r>
              <a:rPr lang="en-ZA" b="1" dirty="0">
                <a:solidFill>
                  <a:srgbClr val="FF0000"/>
                </a:solidFill>
              </a:rPr>
              <a:t>Business Connexion</a:t>
            </a:r>
            <a:r>
              <a:rPr lang="en-ZA" dirty="0"/>
              <a:t> was referred</a:t>
            </a:r>
            <a:r>
              <a:rPr lang="en-ZA" baseline="0" dirty="0"/>
              <a:t> </a:t>
            </a:r>
            <a:r>
              <a:rPr lang="en-ZA" dirty="0"/>
              <a:t>by KID as a flagship of a mature enterprise into which Master Data Management as a Business capability could be easily introduced. At the SAPHILA Conference of 2012, </a:t>
            </a:r>
            <a:r>
              <a:rPr lang="en-ZA" b="1" dirty="0">
                <a:solidFill>
                  <a:srgbClr val="FF0000"/>
                </a:solidFill>
              </a:rPr>
              <a:t>BCX</a:t>
            </a:r>
            <a:r>
              <a:rPr lang="en-ZA" dirty="0"/>
              <a:t> was asked to present their success and noted the critical success factors for implementing a successful MDM solution. All of these rely on maturing the different segments of the Information Value Chain.</a:t>
            </a:r>
          </a:p>
        </p:txBody>
      </p:sp>
      <p:sp>
        <p:nvSpPr>
          <p:cNvPr id="4" name="Slide Number Placeholder 3"/>
          <p:cNvSpPr>
            <a:spLocks noGrp="1"/>
          </p:cNvSpPr>
          <p:nvPr>
            <p:ph type="sldNum" sz="quarter" idx="10"/>
          </p:nvPr>
        </p:nvSpPr>
        <p:spPr/>
        <p:txBody>
          <a:bodyPr/>
          <a:lstStyle/>
          <a:p>
            <a:fld id="{EAB84BB8-8E84-48D9-8F22-490C3443B35A}" type="slidenum">
              <a:rPr lang="en-ZA" smtClean="0"/>
              <a:t>82</a:t>
            </a:fld>
            <a:endParaRPr lang="en-ZA"/>
          </a:p>
        </p:txBody>
      </p:sp>
    </p:spTree>
    <p:extLst>
      <p:ext uri="{BB962C8B-B14F-4D97-AF65-F5344CB8AC3E}">
        <p14:creationId xmlns:p14="http://schemas.microsoft.com/office/powerpoint/2010/main" val="2768194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Circle in the centre of the model is any object you choose to be placed under scrutiny. If you want to make the object the “Customer”, or a “specific Product”, or maybe a “Role you are defining in your organisation. You can focus on a particular Business Capability, or you can make this a particular system or Application. In fact the model is so generic you could use it for your own car.</a:t>
            </a:r>
          </a:p>
          <a:p>
            <a:endParaRPr lang="en-ZA" dirty="0"/>
          </a:p>
          <a:p>
            <a:r>
              <a:rPr lang="en-ZA" dirty="0"/>
              <a:t>The Apex-Up Triangle refers to the Traditional Enterprise Architecture triangle, however, when aligned to the Information Value Chain, a more granular flow of data is observed to be running through the Enterprise.</a:t>
            </a:r>
          </a:p>
        </p:txBody>
      </p:sp>
      <p:sp>
        <p:nvSpPr>
          <p:cNvPr id="4" name="Slide Number Placeholder 3"/>
          <p:cNvSpPr>
            <a:spLocks noGrp="1"/>
          </p:cNvSpPr>
          <p:nvPr>
            <p:ph type="sldNum" sz="quarter" idx="10"/>
          </p:nvPr>
        </p:nvSpPr>
        <p:spPr/>
        <p:txBody>
          <a:bodyPr/>
          <a:lstStyle/>
          <a:p>
            <a:fld id="{EAB84BB8-8E84-48D9-8F22-490C3443B35A}" type="slidenum">
              <a:rPr lang="en-ZA" smtClean="0"/>
              <a:t>84</a:t>
            </a:fld>
            <a:endParaRPr lang="en-ZA"/>
          </a:p>
        </p:txBody>
      </p:sp>
    </p:spTree>
    <p:extLst>
      <p:ext uri="{BB962C8B-B14F-4D97-AF65-F5344CB8AC3E}">
        <p14:creationId xmlns:p14="http://schemas.microsoft.com/office/powerpoint/2010/main" val="4223427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4EFA1FFB-3569-4F2C-843C-B0C9179285C7}" type="datetimeFigureOut">
              <a:rPr lang="en-ZA" smtClean="0"/>
              <a:t>2022/08/18</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36B1521-450C-4F20-A0B6-EE422727E4FE}" type="slidenum">
              <a:rPr lang="en-ZA" smtClean="0"/>
              <a:t>‹#›</a:t>
            </a:fld>
            <a:endParaRPr lang="en-ZA" dirty="0"/>
          </a:p>
        </p:txBody>
      </p:sp>
      <p:sp>
        <p:nvSpPr>
          <p:cNvPr id="10" name="Slide Number Placeholder 5">
            <a:extLst>
              <a:ext uri="{FF2B5EF4-FFF2-40B4-BE49-F238E27FC236}">
                <a16:creationId xmlns:a16="http://schemas.microsoft.com/office/drawing/2014/main" id="{095A4127-8497-4FBB-63D4-83665889B228}"/>
              </a:ext>
            </a:extLst>
          </p:cNvPr>
          <p:cNvSpPr txBox="1">
            <a:spLocks/>
          </p:cNvSpPr>
          <p:nvPr userDrawn="1"/>
        </p:nvSpPr>
        <p:spPr>
          <a:xfrm>
            <a:off x="11488487" y="6362445"/>
            <a:ext cx="49305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1A9A00-F80F-491D-BEDF-0273688CFF9F}" type="slidenum">
              <a:rPr lang="en-US" smtClean="0"/>
              <a:pPr/>
              <a:t>‹#›</a:t>
            </a:fld>
            <a:endParaRPr lang="en-US" dirty="0"/>
          </a:p>
        </p:txBody>
      </p:sp>
    </p:spTree>
    <p:extLst>
      <p:ext uri="{BB962C8B-B14F-4D97-AF65-F5344CB8AC3E}">
        <p14:creationId xmlns:p14="http://schemas.microsoft.com/office/powerpoint/2010/main" val="3316645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4EFA1FFB-3569-4F2C-843C-B0C9179285C7}" type="datetimeFigureOut">
              <a:rPr lang="en-ZA" smtClean="0"/>
              <a:t>2022/08/18</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36B1521-450C-4F20-A0B6-EE422727E4FE}" type="slidenum">
              <a:rPr lang="en-ZA" smtClean="0"/>
              <a:t>‹#›</a:t>
            </a:fld>
            <a:endParaRPr lang="en-ZA"/>
          </a:p>
        </p:txBody>
      </p:sp>
    </p:spTree>
    <p:extLst>
      <p:ext uri="{BB962C8B-B14F-4D97-AF65-F5344CB8AC3E}">
        <p14:creationId xmlns:p14="http://schemas.microsoft.com/office/powerpoint/2010/main" val="712140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4EFA1FFB-3569-4F2C-843C-B0C9179285C7}" type="datetimeFigureOut">
              <a:rPr lang="en-ZA" smtClean="0"/>
              <a:t>2022/08/18</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36B1521-450C-4F20-A0B6-EE422727E4FE}" type="slidenum">
              <a:rPr lang="en-ZA" smtClean="0"/>
              <a:t>‹#›</a:t>
            </a:fld>
            <a:endParaRPr lang="en-ZA"/>
          </a:p>
        </p:txBody>
      </p:sp>
    </p:spTree>
    <p:extLst>
      <p:ext uri="{BB962C8B-B14F-4D97-AF65-F5344CB8AC3E}">
        <p14:creationId xmlns:p14="http://schemas.microsoft.com/office/powerpoint/2010/main" val="2028481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4EFA1FFB-3569-4F2C-843C-B0C9179285C7}" type="datetimeFigureOut">
              <a:rPr lang="en-ZA" smtClean="0"/>
              <a:t>2022/08/18</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36B1521-450C-4F20-A0B6-EE422727E4FE}" type="slidenum">
              <a:rPr lang="en-ZA" smtClean="0"/>
              <a:t>‹#›</a:t>
            </a:fld>
            <a:endParaRPr lang="en-ZA"/>
          </a:p>
        </p:txBody>
      </p:sp>
      <p:pic>
        <p:nvPicPr>
          <p:cNvPr id="7" name="Picture 6"/>
          <p:cNvPicPr>
            <a:picLocks noChangeAspect="1"/>
          </p:cNvPicPr>
          <p:nvPr userDrawn="1"/>
        </p:nvPicPr>
        <p:blipFill>
          <a:blip r:embed="rId2"/>
          <a:stretch>
            <a:fillRect/>
          </a:stretch>
        </p:blipFill>
        <p:spPr>
          <a:xfrm>
            <a:off x="9020564" y="65903"/>
            <a:ext cx="3088388" cy="576648"/>
          </a:xfrm>
          <a:prstGeom prst="rect">
            <a:avLst/>
          </a:prstGeom>
        </p:spPr>
      </p:pic>
      <p:sp>
        <p:nvSpPr>
          <p:cNvPr id="8" name="Slide Number Placeholder 5"/>
          <p:cNvSpPr txBox="1">
            <a:spLocks/>
          </p:cNvSpPr>
          <p:nvPr userDrawn="1"/>
        </p:nvSpPr>
        <p:spPr>
          <a:xfrm>
            <a:off x="11488487" y="6362445"/>
            <a:ext cx="49305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1A9A00-F80F-491D-BEDF-0273688CFF9F}" type="slidenum">
              <a:rPr lang="en-US" smtClean="0"/>
              <a:pPr/>
              <a:t>‹#›</a:t>
            </a:fld>
            <a:endParaRPr lang="en-US" dirty="0"/>
          </a:p>
        </p:txBody>
      </p:sp>
    </p:spTree>
    <p:extLst>
      <p:ext uri="{BB962C8B-B14F-4D97-AF65-F5344CB8AC3E}">
        <p14:creationId xmlns:p14="http://schemas.microsoft.com/office/powerpoint/2010/main" val="1011402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FA1FFB-3569-4F2C-843C-B0C9179285C7}" type="datetimeFigureOut">
              <a:rPr lang="en-ZA" smtClean="0"/>
              <a:t>2022/08/18</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36B1521-450C-4F20-A0B6-EE422727E4FE}" type="slidenum">
              <a:rPr lang="en-ZA" smtClean="0"/>
              <a:t>‹#›</a:t>
            </a:fld>
            <a:endParaRPr lang="en-ZA"/>
          </a:p>
        </p:txBody>
      </p:sp>
    </p:spTree>
    <p:extLst>
      <p:ext uri="{BB962C8B-B14F-4D97-AF65-F5344CB8AC3E}">
        <p14:creationId xmlns:p14="http://schemas.microsoft.com/office/powerpoint/2010/main" val="3305638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fld id="{4EFA1FFB-3569-4F2C-843C-B0C9179285C7}" type="datetimeFigureOut">
              <a:rPr lang="en-ZA" smtClean="0"/>
              <a:t>2022/08/18</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036B1521-450C-4F20-A0B6-EE422727E4FE}" type="slidenum">
              <a:rPr lang="en-ZA" smtClean="0"/>
              <a:t>‹#›</a:t>
            </a:fld>
            <a:endParaRPr lang="en-ZA"/>
          </a:p>
        </p:txBody>
      </p:sp>
    </p:spTree>
    <p:extLst>
      <p:ext uri="{BB962C8B-B14F-4D97-AF65-F5344CB8AC3E}">
        <p14:creationId xmlns:p14="http://schemas.microsoft.com/office/powerpoint/2010/main" val="387697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p>
            <a:fld id="{4EFA1FFB-3569-4F2C-843C-B0C9179285C7}" type="datetimeFigureOut">
              <a:rPr lang="en-ZA" smtClean="0"/>
              <a:t>2022/08/18</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036B1521-450C-4F20-A0B6-EE422727E4FE}" type="slidenum">
              <a:rPr lang="en-ZA" smtClean="0"/>
              <a:t>‹#›</a:t>
            </a:fld>
            <a:endParaRPr lang="en-ZA"/>
          </a:p>
        </p:txBody>
      </p:sp>
    </p:spTree>
    <p:extLst>
      <p:ext uri="{BB962C8B-B14F-4D97-AF65-F5344CB8AC3E}">
        <p14:creationId xmlns:p14="http://schemas.microsoft.com/office/powerpoint/2010/main" val="3882384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p>
            <a:fld id="{4EFA1FFB-3569-4F2C-843C-B0C9179285C7}" type="datetimeFigureOut">
              <a:rPr lang="en-ZA" smtClean="0"/>
              <a:t>2022/08/18</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036B1521-450C-4F20-A0B6-EE422727E4FE}" type="slidenum">
              <a:rPr lang="en-ZA" smtClean="0"/>
              <a:t>‹#›</a:t>
            </a:fld>
            <a:endParaRPr lang="en-ZA"/>
          </a:p>
        </p:txBody>
      </p:sp>
    </p:spTree>
    <p:extLst>
      <p:ext uri="{BB962C8B-B14F-4D97-AF65-F5344CB8AC3E}">
        <p14:creationId xmlns:p14="http://schemas.microsoft.com/office/powerpoint/2010/main" val="4037251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FA1FFB-3569-4F2C-843C-B0C9179285C7}" type="datetimeFigureOut">
              <a:rPr lang="en-ZA" smtClean="0"/>
              <a:t>2022/08/18</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036B1521-450C-4F20-A0B6-EE422727E4FE}" type="slidenum">
              <a:rPr lang="en-ZA" smtClean="0"/>
              <a:t>‹#›</a:t>
            </a:fld>
            <a:endParaRPr lang="en-ZA"/>
          </a:p>
        </p:txBody>
      </p:sp>
    </p:spTree>
    <p:extLst>
      <p:ext uri="{BB962C8B-B14F-4D97-AF65-F5344CB8AC3E}">
        <p14:creationId xmlns:p14="http://schemas.microsoft.com/office/powerpoint/2010/main" val="3752861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FA1FFB-3569-4F2C-843C-B0C9179285C7}" type="datetimeFigureOut">
              <a:rPr lang="en-ZA" smtClean="0"/>
              <a:t>2022/08/18</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036B1521-450C-4F20-A0B6-EE422727E4FE}" type="slidenum">
              <a:rPr lang="en-ZA" smtClean="0"/>
              <a:t>‹#›</a:t>
            </a:fld>
            <a:endParaRPr lang="en-ZA"/>
          </a:p>
        </p:txBody>
      </p:sp>
    </p:spTree>
    <p:extLst>
      <p:ext uri="{BB962C8B-B14F-4D97-AF65-F5344CB8AC3E}">
        <p14:creationId xmlns:p14="http://schemas.microsoft.com/office/powerpoint/2010/main" val="1221764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FA1FFB-3569-4F2C-843C-B0C9179285C7}" type="datetimeFigureOut">
              <a:rPr lang="en-ZA" smtClean="0"/>
              <a:t>2022/08/18</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036B1521-450C-4F20-A0B6-EE422727E4FE}" type="slidenum">
              <a:rPr lang="en-ZA" smtClean="0"/>
              <a:t>‹#›</a:t>
            </a:fld>
            <a:endParaRPr lang="en-ZA"/>
          </a:p>
        </p:txBody>
      </p:sp>
    </p:spTree>
    <p:extLst>
      <p:ext uri="{BB962C8B-B14F-4D97-AF65-F5344CB8AC3E}">
        <p14:creationId xmlns:p14="http://schemas.microsoft.com/office/powerpoint/2010/main" val="1768061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FA1FFB-3569-4F2C-843C-B0C9179285C7}" type="datetimeFigureOut">
              <a:rPr lang="en-ZA" smtClean="0"/>
              <a:t>2022/08/18</a:t>
            </a:fld>
            <a:endParaRPr lang="en-Z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6B1521-450C-4F20-A0B6-EE422727E4FE}" type="slidenum">
              <a:rPr lang="en-ZA" smtClean="0"/>
              <a:t>‹#›</a:t>
            </a:fld>
            <a:endParaRPr lang="en-ZA"/>
          </a:p>
        </p:txBody>
      </p:sp>
    </p:spTree>
    <p:extLst>
      <p:ext uri="{BB962C8B-B14F-4D97-AF65-F5344CB8AC3E}">
        <p14:creationId xmlns:p14="http://schemas.microsoft.com/office/powerpoint/2010/main" val="3320942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hbadenhorst@edgedatawave.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02.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71.png"/><Relationship Id="rId12"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8.png"/><Relationship Id="rId5" Type="http://schemas.openxmlformats.org/officeDocument/2006/relationships/image" Target="../media/image69.png"/><Relationship Id="rId10"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13.png"/><Relationship Id="rId14" Type="http://schemas.openxmlformats.org/officeDocument/2006/relationships/image" Target="../media/image73.png"/></Relationships>
</file>

<file path=ppt/slides/_rels/slide10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10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 Target="slide8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www.youtube.com/watch?v=Bx0okLlcaC4" TargetMode="Externa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www.youtube.com/watch?v=Bx0okLlcaC4" TargetMode="Externa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hyperlink" Target="https://www.youtube.com/watch?v=Nma5OfNRExE" TargetMode="Externa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2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www.youtube.com/watch?v=Nma5OfNRExE" TargetMode="Externa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hyperlink" Target="https://www.youtube.com/watch?v=jGhogd0G7_U" TargetMode="External"/><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hyperlink" Target="https://www.youtube.com/watch?v=izgc3vFimP8" TargetMode="External"/><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hyperlink" Target="https://www.youtube.com/watch?v=tgp-v7mcjFM" TargetMode="External"/><Relationship Id="rId9" Type="http://schemas.openxmlformats.org/officeDocument/2006/relationships/image" Target="../media/image97.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youtube.com/watch?v=aT6gx4db7z8" TargetMode="Externa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youtube.com/watch?v=ZYU5T9t7-oo" TargetMode="Externa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youtube.com/watch?v=Sztvjrkixzs" TargetMode="Externa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www.youtube.com/watch?v=zhzf6cIEGM8" TargetMode="Externa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135.xml.rels><?xml version="1.0" encoding="UTF-8" standalone="yes"?>
<Relationships xmlns="http://schemas.openxmlformats.org/package/2006/relationships"><Relationship Id="rId2" Type="http://schemas.openxmlformats.org/officeDocument/2006/relationships/hyperlink" Target="https://www.youtube.com/watch?v=1e0NDruyU0U" TargetMode="Externa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3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 Target="slide92.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9.png"/></Relationships>
</file>

<file path=ppt/slides/_rels/slide1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slide" Target="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 Target="slide1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slide" Target="slide13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 Target="slide3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slide" Target="slide14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aT6gx4db7z8" TargetMode="External"/><Relationship Id="rId2" Type="http://schemas.openxmlformats.org/officeDocument/2006/relationships/hyperlink" Target="file:///C:\02%20MDT\32%20Talks%20and%20Workshops\CDAO%20Workshop%202017\The%20Basics%20of%20Rug%20Weaving%20on%20a%20Union%2036%20Loom.mp4" TargetMode="External"/><Relationship Id="rId1" Type="http://schemas.openxmlformats.org/officeDocument/2006/relationships/slideLayout" Target="../slideLayouts/slideLayout2.xml"/><Relationship Id="rId6" Type="http://schemas.openxmlformats.org/officeDocument/2006/relationships/hyperlink" Target="https://www.youtube.com/watch?v=zhzf6cIEGM8" TargetMode="External"/><Relationship Id="rId5" Type="http://schemas.openxmlformats.org/officeDocument/2006/relationships/hyperlink" Target="file:///C:\02%20MDT\32%20Talks%20and%20Workshops\CDAO%20Workshop%202017\Circular%20Weaving%20Machine.mp4" TargetMode="External"/><Relationship Id="rId4" Type="http://schemas.openxmlformats.org/officeDocument/2006/relationships/hyperlink" Target="https://www.youtube.com/watch?v=ZYU5T9t7-oo"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youtube.com/watch?v=aT6gx4db7z8"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youtube.com/watch?v=ZYU5T9t7-oo"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youtube.com/watch?v=Sztvjrkixzs"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3" Type="http://schemas.openxmlformats.org/officeDocument/2006/relationships/diagramLayout" Target="../diagrams/layout3.xml"/><Relationship Id="rId18" Type="http://schemas.openxmlformats.org/officeDocument/2006/relationships/diagramLayout" Target="../diagrams/layout4.xml"/><Relationship Id="rId26" Type="http://schemas.microsoft.com/office/2007/relationships/diagramDrawing" Target="../diagrams/drawing5.xml"/><Relationship Id="rId39" Type="http://schemas.openxmlformats.org/officeDocument/2006/relationships/diagramQuickStyle" Target="../diagrams/quickStyle8.xml"/><Relationship Id="rId3" Type="http://schemas.openxmlformats.org/officeDocument/2006/relationships/diagramLayout" Target="../diagrams/layout1.xml"/><Relationship Id="rId21" Type="http://schemas.microsoft.com/office/2007/relationships/diagramDrawing" Target="../diagrams/drawing4.xml"/><Relationship Id="rId34" Type="http://schemas.openxmlformats.org/officeDocument/2006/relationships/diagramQuickStyle" Target="../diagrams/quickStyle7.xml"/><Relationship Id="rId42" Type="http://schemas.openxmlformats.org/officeDocument/2006/relationships/diagramData" Target="../diagrams/data9.xml"/><Relationship Id="rId47" Type="http://schemas.openxmlformats.org/officeDocument/2006/relationships/diagramData" Target="../diagrams/data10.xml"/><Relationship Id="rId50" Type="http://schemas.openxmlformats.org/officeDocument/2006/relationships/diagramColors" Target="../diagrams/colors10.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5" Type="http://schemas.openxmlformats.org/officeDocument/2006/relationships/diagramColors" Target="../diagrams/colors5.xml"/><Relationship Id="rId33" Type="http://schemas.openxmlformats.org/officeDocument/2006/relationships/diagramLayout" Target="../diagrams/layout7.xml"/><Relationship Id="rId38" Type="http://schemas.openxmlformats.org/officeDocument/2006/relationships/diagramLayout" Target="../diagrams/layout8.xml"/><Relationship Id="rId46" Type="http://schemas.microsoft.com/office/2007/relationships/diagramDrawing" Target="../diagrams/drawing9.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29" Type="http://schemas.openxmlformats.org/officeDocument/2006/relationships/diagramQuickStyle" Target="../diagrams/quickStyle6.xml"/><Relationship Id="rId41" Type="http://schemas.microsoft.com/office/2007/relationships/diagramDrawing" Target="../diagrams/drawing8.xml"/><Relationship Id="rId1" Type="http://schemas.openxmlformats.org/officeDocument/2006/relationships/slideLayout" Target="../slideLayouts/slideLayout1.xml"/><Relationship Id="rId6" Type="http://schemas.microsoft.com/office/2007/relationships/diagramDrawing" Target="../diagrams/drawing1.xml"/><Relationship Id="rId11" Type="http://schemas.microsoft.com/office/2007/relationships/diagramDrawing" Target="../diagrams/drawing2.xml"/><Relationship Id="rId24" Type="http://schemas.openxmlformats.org/officeDocument/2006/relationships/diagramQuickStyle" Target="../diagrams/quickStyle5.xml"/><Relationship Id="rId32" Type="http://schemas.openxmlformats.org/officeDocument/2006/relationships/diagramData" Target="../diagrams/data7.xml"/><Relationship Id="rId37" Type="http://schemas.openxmlformats.org/officeDocument/2006/relationships/diagramData" Target="../diagrams/data8.xml"/><Relationship Id="rId40" Type="http://schemas.openxmlformats.org/officeDocument/2006/relationships/diagramColors" Target="../diagrams/colors8.xml"/><Relationship Id="rId45" Type="http://schemas.openxmlformats.org/officeDocument/2006/relationships/diagramColors" Target="../diagrams/colors9.xml"/><Relationship Id="rId5" Type="http://schemas.openxmlformats.org/officeDocument/2006/relationships/diagramColors" Target="../diagrams/colors1.xml"/><Relationship Id="rId15" Type="http://schemas.openxmlformats.org/officeDocument/2006/relationships/diagramColors" Target="../diagrams/colors3.xml"/><Relationship Id="rId23" Type="http://schemas.openxmlformats.org/officeDocument/2006/relationships/diagramLayout" Target="../diagrams/layout5.xml"/><Relationship Id="rId28" Type="http://schemas.openxmlformats.org/officeDocument/2006/relationships/diagramLayout" Target="../diagrams/layout6.xml"/><Relationship Id="rId36" Type="http://schemas.microsoft.com/office/2007/relationships/diagramDrawing" Target="../diagrams/drawing7.xml"/><Relationship Id="rId49" Type="http://schemas.openxmlformats.org/officeDocument/2006/relationships/diagramQuickStyle" Target="../diagrams/quickStyle10.xml"/><Relationship Id="rId10" Type="http://schemas.openxmlformats.org/officeDocument/2006/relationships/diagramColors" Target="../diagrams/colors2.xml"/><Relationship Id="rId19" Type="http://schemas.openxmlformats.org/officeDocument/2006/relationships/diagramQuickStyle" Target="../diagrams/quickStyle4.xml"/><Relationship Id="rId31" Type="http://schemas.microsoft.com/office/2007/relationships/diagramDrawing" Target="../diagrams/drawing6.xml"/><Relationship Id="rId44" Type="http://schemas.openxmlformats.org/officeDocument/2006/relationships/diagramQuickStyle" Target="../diagrams/quickStyle9.xml"/><Relationship Id="rId52" Type="http://schemas.openxmlformats.org/officeDocument/2006/relationships/image" Target="../media/image19.png"/><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 Id="rId22" Type="http://schemas.openxmlformats.org/officeDocument/2006/relationships/diagramData" Target="../diagrams/data5.xml"/><Relationship Id="rId27" Type="http://schemas.openxmlformats.org/officeDocument/2006/relationships/diagramData" Target="../diagrams/data6.xml"/><Relationship Id="rId30" Type="http://schemas.openxmlformats.org/officeDocument/2006/relationships/diagramColors" Target="../diagrams/colors6.xml"/><Relationship Id="rId35" Type="http://schemas.openxmlformats.org/officeDocument/2006/relationships/diagramColors" Target="../diagrams/colors7.xml"/><Relationship Id="rId43" Type="http://schemas.openxmlformats.org/officeDocument/2006/relationships/diagramLayout" Target="../diagrams/layout9.xml"/><Relationship Id="rId48" Type="http://schemas.openxmlformats.org/officeDocument/2006/relationships/diagramLayout" Target="../diagrams/layout10.xml"/><Relationship Id="rId8" Type="http://schemas.openxmlformats.org/officeDocument/2006/relationships/diagramLayout" Target="../diagrams/layout2.xml"/><Relationship Id="rId51" Type="http://schemas.microsoft.com/office/2007/relationships/diagramDrawing" Target="../diagrams/drawing10.xml"/></Relationships>
</file>

<file path=ppt/slides/_rels/slide7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1.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15.xml"/><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9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9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898114"/>
            <a:ext cx="11277600" cy="2848275"/>
          </a:xfrm>
        </p:spPr>
        <p:txBody>
          <a:bodyPr/>
          <a:lstStyle/>
          <a:p>
            <a:r>
              <a:rPr lang="en-ZA" b="1" dirty="0"/>
              <a:t>The Multi Dimensional </a:t>
            </a:r>
            <a:br>
              <a:rPr lang="en-ZA" b="1" dirty="0"/>
            </a:br>
            <a:r>
              <a:rPr lang="en-ZA" b="1" dirty="0"/>
              <a:t>Data Management Framework </a:t>
            </a:r>
            <a:br>
              <a:rPr lang="en-ZA" b="1" dirty="0"/>
            </a:br>
            <a:r>
              <a:rPr lang="en-ZA" b="1" dirty="0"/>
              <a:t>V6.0)</a:t>
            </a:r>
            <a:br>
              <a:rPr lang="en-ZA" b="1" dirty="0"/>
            </a:br>
            <a:r>
              <a:rPr lang="en-ZA" sz="1400" b="1" dirty="0"/>
              <a:t>Cannot be copyrighted, as already in the Public Domain</a:t>
            </a:r>
            <a:endParaRPr lang="en-ZA" sz="1400" dirty="0"/>
          </a:p>
        </p:txBody>
      </p:sp>
      <p:sp>
        <p:nvSpPr>
          <p:cNvPr id="3" name="Subtitle 2"/>
          <p:cNvSpPr>
            <a:spLocks noGrp="1"/>
          </p:cNvSpPr>
          <p:nvPr>
            <p:ph type="subTitle" idx="1"/>
          </p:nvPr>
        </p:nvSpPr>
        <p:spPr>
          <a:xfrm>
            <a:off x="1523999" y="5072792"/>
            <a:ext cx="9144000" cy="883508"/>
          </a:xfrm>
        </p:spPr>
        <p:txBody>
          <a:bodyPr>
            <a:normAutofit fontScale="62500" lnSpcReduction="20000"/>
          </a:bodyPr>
          <a:lstStyle/>
          <a:p>
            <a:r>
              <a:rPr lang="en-ZA" dirty="0"/>
              <a:t>Please send all questions to </a:t>
            </a:r>
            <a:r>
              <a:rPr lang="en-ZA" dirty="0">
                <a:hlinkClick r:id="rId2"/>
              </a:rPr>
              <a:t>hbadenhorst@edgedatawave.com</a:t>
            </a:r>
            <a:r>
              <a:rPr lang="en-ZA" dirty="0"/>
              <a:t> Time permitting we can answer them afterwards</a:t>
            </a:r>
          </a:p>
          <a:p>
            <a:r>
              <a:rPr lang="en-ZA" dirty="0"/>
              <a:t>The presentation is detailed and you are </a:t>
            </a:r>
            <a:r>
              <a:rPr lang="en-ZA" u="sng" dirty="0"/>
              <a:t>not</a:t>
            </a:r>
            <a:r>
              <a:rPr lang="en-ZA" dirty="0"/>
              <a:t> expected to understand it on this first pass</a:t>
            </a:r>
          </a:p>
          <a:p>
            <a:r>
              <a:rPr lang="en-ZA" dirty="0"/>
              <a:t> Presented by: William Evans</a:t>
            </a:r>
          </a:p>
        </p:txBody>
      </p:sp>
      <p:pic>
        <p:nvPicPr>
          <p:cNvPr id="4" name="Picture 3"/>
          <p:cNvPicPr>
            <a:picLocks noChangeAspect="1"/>
          </p:cNvPicPr>
          <p:nvPr/>
        </p:nvPicPr>
        <p:blipFill>
          <a:blip r:embed="rId3"/>
          <a:stretch>
            <a:fillRect/>
          </a:stretch>
        </p:blipFill>
        <p:spPr>
          <a:xfrm>
            <a:off x="2853189" y="576649"/>
            <a:ext cx="6485621" cy="1210962"/>
          </a:xfrm>
          <a:prstGeom prst="rect">
            <a:avLst/>
          </a:prstGeom>
        </p:spPr>
      </p:pic>
    </p:spTree>
    <p:extLst>
      <p:ext uri="{BB962C8B-B14F-4D97-AF65-F5344CB8AC3E}">
        <p14:creationId xmlns:p14="http://schemas.microsoft.com/office/powerpoint/2010/main" val="4267061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545BE-0FC6-4610-AA26-ECDD6215B7AA}"/>
              </a:ext>
            </a:extLst>
          </p:cNvPr>
          <p:cNvSpPr>
            <a:spLocks noGrp="1"/>
          </p:cNvSpPr>
          <p:nvPr>
            <p:ph type="title"/>
          </p:nvPr>
        </p:nvSpPr>
        <p:spPr>
          <a:xfrm>
            <a:off x="838199" y="783771"/>
            <a:ext cx="10515601" cy="906917"/>
          </a:xfrm>
          <a:solidFill>
            <a:schemeClr val="accent1">
              <a:lumMod val="20000"/>
              <a:lumOff val="80000"/>
            </a:schemeClr>
          </a:solidFill>
        </p:spPr>
        <p:txBody>
          <a:bodyPr>
            <a:normAutofit/>
          </a:bodyPr>
          <a:lstStyle/>
          <a:p>
            <a:r>
              <a:rPr lang="en-US" sz="3200" dirty="0">
                <a:latin typeface="+mn-lt"/>
                <a:ea typeface="+mn-ea"/>
                <a:cs typeface="+mn-cs"/>
              </a:rPr>
              <a:t>MDDMF v</a:t>
            </a:r>
            <a:r>
              <a:rPr lang="en-US" sz="3200" b="1" dirty="0"/>
              <a:t>1.0: Consolidate &amp; Migrate from Legacy</a:t>
            </a:r>
          </a:p>
        </p:txBody>
      </p:sp>
      <p:sp>
        <p:nvSpPr>
          <p:cNvPr id="3" name="Content Placeholder 2">
            <a:extLst>
              <a:ext uri="{FF2B5EF4-FFF2-40B4-BE49-F238E27FC236}">
                <a16:creationId xmlns:a16="http://schemas.microsoft.com/office/drawing/2014/main" id="{5603F04F-CE07-EDFF-E5F7-0EDA8C905592}"/>
              </a:ext>
            </a:extLst>
          </p:cNvPr>
          <p:cNvSpPr>
            <a:spLocks noGrp="1"/>
          </p:cNvSpPr>
          <p:nvPr>
            <p:ph idx="1"/>
          </p:nvPr>
        </p:nvSpPr>
        <p:spPr>
          <a:xfrm>
            <a:off x="838200" y="1825625"/>
            <a:ext cx="11353800" cy="4351338"/>
          </a:xfrm>
        </p:spPr>
        <p:txBody>
          <a:bodyPr>
            <a:normAutofit/>
          </a:bodyPr>
          <a:lstStyle/>
          <a:p>
            <a:r>
              <a:rPr lang="en-US" dirty="0"/>
              <a:t>Focal Point, </a:t>
            </a:r>
          </a:p>
          <a:p>
            <a:r>
              <a:rPr lang="en-US" dirty="0"/>
              <a:t>Seeing Data from the Business’ Perspective</a:t>
            </a:r>
          </a:p>
          <a:p>
            <a:r>
              <a:rPr lang="en-US" dirty="0"/>
              <a:t>Assessing Business Maturity to work with their data</a:t>
            </a:r>
          </a:p>
          <a:p>
            <a:r>
              <a:rPr lang="en-US" dirty="0"/>
              <a:t>Determining what in Business must be implemented for healthy Data-flow</a:t>
            </a:r>
          </a:p>
          <a:p>
            <a:r>
              <a:rPr lang="en-US" dirty="0"/>
              <a:t>Educating all on the part they play in the Information Value Chain,</a:t>
            </a:r>
          </a:p>
          <a:p>
            <a:r>
              <a:rPr lang="en-US" dirty="0"/>
              <a:t>A common view to understand all Stakeholder Data and Information</a:t>
            </a:r>
          </a:p>
          <a:p>
            <a:r>
              <a:rPr lang="en-US" dirty="0"/>
              <a:t>The considerations for Data at rest and in motion</a:t>
            </a:r>
          </a:p>
          <a:p>
            <a:r>
              <a:rPr lang="en-US" dirty="0"/>
              <a:t>A means to align conformance to governance across disparate businesses</a:t>
            </a:r>
          </a:p>
        </p:txBody>
      </p:sp>
      <p:sp>
        <p:nvSpPr>
          <p:cNvPr id="4" name="Content Placeholder 2">
            <a:extLst>
              <a:ext uri="{FF2B5EF4-FFF2-40B4-BE49-F238E27FC236}">
                <a16:creationId xmlns:a16="http://schemas.microsoft.com/office/drawing/2014/main" id="{1E04D141-C364-2995-FE2E-BD7CB4EAAAE9}"/>
              </a:ext>
            </a:extLst>
          </p:cNvPr>
          <p:cNvSpPr txBox="1">
            <a:spLocks/>
          </p:cNvSpPr>
          <p:nvPr/>
        </p:nvSpPr>
        <p:spPr>
          <a:xfrm>
            <a:off x="7871792" y="6329328"/>
            <a:ext cx="3482008" cy="310011"/>
          </a:xfrm>
          <a:prstGeom prst="rect">
            <a:avLst/>
          </a:prstGeom>
          <a:solidFill>
            <a:schemeClr val="accent5">
              <a:lumMod val="20000"/>
              <a:lumOff val="80000"/>
            </a:schemeClr>
          </a:solid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dirty="0">
                <a:hlinkClick r:id="rId2" action="ppaction://hlinksldjump"/>
              </a:rPr>
              <a:t>Click here for detailed Slides</a:t>
            </a:r>
            <a:endParaRPr lang="en-US" dirty="0"/>
          </a:p>
          <a:p>
            <a:endParaRPr lang="en-US" dirty="0"/>
          </a:p>
        </p:txBody>
      </p:sp>
    </p:spTree>
    <p:extLst>
      <p:ext uri="{BB962C8B-B14F-4D97-AF65-F5344CB8AC3E}">
        <p14:creationId xmlns:p14="http://schemas.microsoft.com/office/powerpoint/2010/main" val="44608280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CHRO: Human “Understanding”</a:t>
            </a:r>
            <a:br>
              <a:rPr lang="en-ZA" dirty="0"/>
            </a:br>
            <a:endParaRPr lang="en-ZA" dirty="0"/>
          </a:p>
        </p:txBody>
      </p:sp>
      <p:sp>
        <p:nvSpPr>
          <p:cNvPr id="6" name="Rectangle 5"/>
          <p:cNvSpPr/>
          <p:nvPr/>
        </p:nvSpPr>
        <p:spPr>
          <a:xfrm>
            <a:off x="1524000" y="1114425"/>
            <a:ext cx="9145588" cy="5743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dirty="0">
              <a:latin typeface="Helvetica" panose="020B0604020202020204" pitchFamily="2" charset="0"/>
            </a:endParaRPr>
          </a:p>
        </p:txBody>
      </p:sp>
      <p:grpSp>
        <p:nvGrpSpPr>
          <p:cNvPr id="11" name="Group 1"/>
          <p:cNvGrpSpPr>
            <a:grpSpLocks/>
          </p:cNvGrpSpPr>
          <p:nvPr/>
        </p:nvGrpSpPr>
        <p:grpSpPr bwMode="auto">
          <a:xfrm>
            <a:off x="3660204" y="1278732"/>
            <a:ext cx="6972300" cy="5210175"/>
            <a:chOff x="2171700" y="1550988"/>
            <a:chExt cx="6972300" cy="5210175"/>
          </a:xfrm>
        </p:grpSpPr>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1550988"/>
              <a:ext cx="6972300" cy="52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4244" y="1845224"/>
              <a:ext cx="1386680" cy="249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Rectangle 14"/>
          <p:cNvSpPr/>
          <p:nvPr/>
        </p:nvSpPr>
        <p:spPr>
          <a:xfrm>
            <a:off x="5399882" y="1114425"/>
            <a:ext cx="5266677" cy="5743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dirty="0">
              <a:latin typeface="Helvetica" panose="020B0604020202020204" pitchFamily="2" charset="0"/>
            </a:endParaRPr>
          </a:p>
        </p:txBody>
      </p:sp>
      <p:sp>
        <p:nvSpPr>
          <p:cNvPr id="17" name="Right Brace 16"/>
          <p:cNvSpPr/>
          <p:nvPr/>
        </p:nvSpPr>
        <p:spPr>
          <a:xfrm>
            <a:off x="5232401" y="1277938"/>
            <a:ext cx="303213" cy="11684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8" name="Right Brace 17"/>
          <p:cNvSpPr/>
          <p:nvPr/>
        </p:nvSpPr>
        <p:spPr>
          <a:xfrm>
            <a:off x="5232401" y="4749801"/>
            <a:ext cx="303213" cy="1738313"/>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9" name="Right Brace 18"/>
          <p:cNvSpPr/>
          <p:nvPr/>
        </p:nvSpPr>
        <p:spPr>
          <a:xfrm>
            <a:off x="5248276" y="2439989"/>
            <a:ext cx="303213" cy="2338387"/>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cxnSp>
        <p:nvCxnSpPr>
          <p:cNvPr id="20" name="Straight Connector 19"/>
          <p:cNvCxnSpPr/>
          <p:nvPr/>
        </p:nvCxnSpPr>
        <p:spPr>
          <a:xfrm>
            <a:off x="3741738" y="4741863"/>
            <a:ext cx="3676650"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46488" y="3013075"/>
            <a:ext cx="3676650"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683000" y="3592513"/>
            <a:ext cx="3678238"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706813" y="2449513"/>
            <a:ext cx="3676650"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646488" y="4165600"/>
            <a:ext cx="3676650"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5388758" y="1599406"/>
            <a:ext cx="5293569" cy="835180"/>
            <a:chOff x="3864757" y="1599406"/>
            <a:chExt cx="5293569" cy="835180"/>
          </a:xfrm>
        </p:grpSpPr>
        <p:pic>
          <p:nvPicPr>
            <p:cNvPr id="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1584" y="1853252"/>
              <a:ext cx="382339" cy="581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6138" y="1862138"/>
              <a:ext cx="489514" cy="557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Cloud Callout 27"/>
            <p:cNvSpPr/>
            <p:nvPr/>
          </p:nvSpPr>
          <p:spPr>
            <a:xfrm>
              <a:off x="3864757" y="1599406"/>
              <a:ext cx="524446" cy="307677"/>
            </a:xfrm>
            <a:prstGeom prst="cloudCallout">
              <a:avLst>
                <a:gd name="adj1" fmla="val 65521"/>
                <a:gd name="adj2" fmla="val 7361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0000"/>
                  </a:solidFill>
                  <a:latin typeface="Helvetica" panose="020B0604020202020204" pitchFamily="2" charset="0"/>
                </a:rPr>
                <a:t>a</a:t>
              </a:r>
            </a:p>
          </p:txBody>
        </p:sp>
        <p:sp>
          <p:nvSpPr>
            <p:cNvPr id="29" name="Cloud Callout 28"/>
            <p:cNvSpPr/>
            <p:nvPr/>
          </p:nvSpPr>
          <p:spPr>
            <a:xfrm>
              <a:off x="8690151" y="1899051"/>
              <a:ext cx="468175" cy="307677"/>
            </a:xfrm>
            <a:prstGeom prst="cloudCallout">
              <a:avLst>
                <a:gd name="adj1" fmla="val -82116"/>
                <a:gd name="adj2" fmla="val -1527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0000"/>
                  </a:solidFill>
                  <a:latin typeface="Helvetica" panose="020B0604020202020204" pitchFamily="2" charset="0"/>
                </a:rPr>
                <a:t>b</a:t>
              </a:r>
            </a:p>
          </p:txBody>
        </p:sp>
        <p:cxnSp>
          <p:nvCxnSpPr>
            <p:cNvPr id="30" name="Straight Arrow Connector 29"/>
            <p:cNvCxnSpPr>
              <a:stCxn id="26" idx="0"/>
              <a:endCxn id="27" idx="0"/>
            </p:cNvCxnSpPr>
            <p:nvPr/>
          </p:nvCxnSpPr>
          <p:spPr>
            <a:xfrm>
              <a:off x="4582754" y="1853252"/>
              <a:ext cx="3738141" cy="888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5388758" y="2198390"/>
            <a:ext cx="5288155" cy="817655"/>
            <a:chOff x="3864757" y="2198389"/>
            <a:chExt cx="5288155" cy="817655"/>
          </a:xfrm>
        </p:grpSpPr>
        <p:pic>
          <p:nvPicPr>
            <p:cNvPr id="3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6170" y="2434710"/>
              <a:ext cx="382339" cy="581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0724" y="2443596"/>
              <a:ext cx="489514" cy="557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Cloud Callout 33"/>
            <p:cNvSpPr/>
            <p:nvPr/>
          </p:nvSpPr>
          <p:spPr>
            <a:xfrm>
              <a:off x="3864757" y="2198389"/>
              <a:ext cx="501405" cy="307677"/>
            </a:xfrm>
            <a:prstGeom prst="cloudCallout">
              <a:avLst>
                <a:gd name="adj1" fmla="val 73877"/>
                <a:gd name="adj2" fmla="val 7916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0000"/>
                  </a:solidFill>
                  <a:latin typeface="Helvetica" panose="020B0604020202020204" pitchFamily="2" charset="0"/>
                </a:rPr>
                <a:t>c</a:t>
              </a:r>
            </a:p>
          </p:txBody>
        </p:sp>
        <p:sp>
          <p:nvSpPr>
            <p:cNvPr id="35" name="Cloud Callout 34"/>
            <p:cNvSpPr/>
            <p:nvPr/>
          </p:nvSpPr>
          <p:spPr>
            <a:xfrm>
              <a:off x="8684737" y="2480509"/>
              <a:ext cx="468175" cy="307677"/>
            </a:xfrm>
            <a:prstGeom prst="cloudCallout">
              <a:avLst>
                <a:gd name="adj1" fmla="val -82116"/>
                <a:gd name="adj2" fmla="val -1527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0000"/>
                  </a:solidFill>
                  <a:latin typeface="Helvetica" panose="020B0604020202020204" pitchFamily="2" charset="0"/>
                </a:rPr>
                <a:t>d</a:t>
              </a:r>
            </a:p>
          </p:txBody>
        </p:sp>
        <p:cxnSp>
          <p:nvCxnSpPr>
            <p:cNvPr id="36" name="Straight Arrow Connector 35"/>
            <p:cNvCxnSpPr>
              <a:stCxn id="32" idx="0"/>
              <a:endCxn id="33" idx="0"/>
            </p:cNvCxnSpPr>
            <p:nvPr/>
          </p:nvCxnSpPr>
          <p:spPr>
            <a:xfrm>
              <a:off x="4577340" y="2434710"/>
              <a:ext cx="3738141" cy="888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5449404" y="2917638"/>
            <a:ext cx="5227508" cy="726287"/>
            <a:chOff x="3925404" y="2917637"/>
            <a:chExt cx="5227508" cy="726287"/>
          </a:xfrm>
        </p:grpSpPr>
        <p:pic>
          <p:nvPicPr>
            <p:cNvPr id="3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6170" y="3062590"/>
              <a:ext cx="382339" cy="581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0724" y="3071476"/>
              <a:ext cx="489514" cy="557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Cloud Callout 39"/>
            <p:cNvSpPr/>
            <p:nvPr/>
          </p:nvSpPr>
          <p:spPr>
            <a:xfrm>
              <a:off x="3925404" y="2917637"/>
              <a:ext cx="479640" cy="307677"/>
            </a:xfrm>
            <a:prstGeom prst="cloudCallout">
              <a:avLst>
                <a:gd name="adj1" fmla="val 65521"/>
                <a:gd name="adj2" fmla="val 4028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0000"/>
                  </a:solidFill>
                  <a:latin typeface="Helvetica" panose="020B0604020202020204" pitchFamily="2" charset="0"/>
                </a:rPr>
                <a:t>e</a:t>
              </a:r>
            </a:p>
          </p:txBody>
        </p:sp>
        <p:sp>
          <p:nvSpPr>
            <p:cNvPr id="41" name="Cloud Callout 40"/>
            <p:cNvSpPr/>
            <p:nvPr/>
          </p:nvSpPr>
          <p:spPr>
            <a:xfrm>
              <a:off x="8684737" y="3108389"/>
              <a:ext cx="468175" cy="307677"/>
            </a:xfrm>
            <a:prstGeom prst="cloudCallout">
              <a:avLst>
                <a:gd name="adj1" fmla="val -82116"/>
                <a:gd name="adj2" fmla="val -1527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0000"/>
                  </a:solidFill>
                  <a:latin typeface="Helvetica" panose="020B0604020202020204" pitchFamily="2" charset="0"/>
                </a:rPr>
                <a:t>f</a:t>
              </a:r>
            </a:p>
          </p:txBody>
        </p:sp>
        <p:cxnSp>
          <p:nvCxnSpPr>
            <p:cNvPr id="42" name="Straight Arrow Connector 41"/>
            <p:cNvCxnSpPr>
              <a:stCxn id="38" idx="0"/>
              <a:endCxn id="39" idx="0"/>
            </p:cNvCxnSpPr>
            <p:nvPr/>
          </p:nvCxnSpPr>
          <p:spPr>
            <a:xfrm>
              <a:off x="4577340" y="3062590"/>
              <a:ext cx="3738141" cy="888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5447928" y="3553377"/>
            <a:ext cx="5228984" cy="666612"/>
            <a:chOff x="3923928" y="3553377"/>
            <a:chExt cx="5228984" cy="666612"/>
          </a:xfrm>
        </p:grpSpPr>
        <p:pic>
          <p:nvPicPr>
            <p:cNvPr id="4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6170" y="3638655"/>
              <a:ext cx="382339" cy="581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0724" y="3647541"/>
              <a:ext cx="489514" cy="557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Cloud Callout 45"/>
            <p:cNvSpPr/>
            <p:nvPr/>
          </p:nvSpPr>
          <p:spPr>
            <a:xfrm>
              <a:off x="3923928" y="3553377"/>
              <a:ext cx="514177" cy="307677"/>
            </a:xfrm>
            <a:prstGeom prst="cloudCallout">
              <a:avLst>
                <a:gd name="adj1" fmla="val 62337"/>
                <a:gd name="adj2" fmla="val 2917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0000"/>
                  </a:solidFill>
                  <a:latin typeface="Helvetica" panose="020B0604020202020204" pitchFamily="2" charset="0"/>
                </a:rPr>
                <a:t>g</a:t>
              </a:r>
            </a:p>
          </p:txBody>
        </p:sp>
        <p:sp>
          <p:nvSpPr>
            <p:cNvPr id="47" name="Cloud Callout 46"/>
            <p:cNvSpPr/>
            <p:nvPr/>
          </p:nvSpPr>
          <p:spPr>
            <a:xfrm>
              <a:off x="8684737" y="3684454"/>
              <a:ext cx="468175" cy="307677"/>
            </a:xfrm>
            <a:prstGeom prst="cloudCallout">
              <a:avLst>
                <a:gd name="adj1" fmla="val -82116"/>
                <a:gd name="adj2" fmla="val -1527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0000"/>
                  </a:solidFill>
                  <a:latin typeface="Helvetica" panose="020B0604020202020204" pitchFamily="2" charset="0"/>
                </a:rPr>
                <a:t>h</a:t>
              </a:r>
            </a:p>
          </p:txBody>
        </p:sp>
        <p:cxnSp>
          <p:nvCxnSpPr>
            <p:cNvPr id="48" name="Straight Arrow Connector 47"/>
            <p:cNvCxnSpPr>
              <a:stCxn id="44" idx="0"/>
              <a:endCxn id="45" idx="0"/>
            </p:cNvCxnSpPr>
            <p:nvPr/>
          </p:nvCxnSpPr>
          <p:spPr>
            <a:xfrm>
              <a:off x="4577340" y="3638655"/>
              <a:ext cx="3738141" cy="888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36" name="Group 135"/>
          <p:cNvGrpSpPr/>
          <p:nvPr/>
        </p:nvGrpSpPr>
        <p:grpSpPr>
          <a:xfrm>
            <a:off x="5407808" y="3961606"/>
            <a:ext cx="5293569" cy="835180"/>
            <a:chOff x="3864757" y="1599406"/>
            <a:chExt cx="5293569" cy="835180"/>
          </a:xfrm>
        </p:grpSpPr>
        <p:pic>
          <p:nvPicPr>
            <p:cNvPr id="13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1584" y="1853252"/>
              <a:ext cx="382339" cy="581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6138" y="1862138"/>
              <a:ext cx="489514" cy="557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9" name="Cloud Callout 138"/>
            <p:cNvSpPr/>
            <p:nvPr/>
          </p:nvSpPr>
          <p:spPr>
            <a:xfrm>
              <a:off x="3864757" y="1599406"/>
              <a:ext cx="524446" cy="307677"/>
            </a:xfrm>
            <a:prstGeom prst="cloudCallout">
              <a:avLst>
                <a:gd name="adj1" fmla="val 65521"/>
                <a:gd name="adj2" fmla="val 7361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0000"/>
                  </a:solidFill>
                  <a:latin typeface="Helvetica" panose="020B0604020202020204" pitchFamily="2" charset="0"/>
                </a:rPr>
                <a:t>a</a:t>
              </a:r>
            </a:p>
          </p:txBody>
        </p:sp>
        <p:sp>
          <p:nvSpPr>
            <p:cNvPr id="140" name="Cloud Callout 139"/>
            <p:cNvSpPr/>
            <p:nvPr/>
          </p:nvSpPr>
          <p:spPr>
            <a:xfrm>
              <a:off x="8690151" y="1899051"/>
              <a:ext cx="468175" cy="307677"/>
            </a:xfrm>
            <a:prstGeom prst="cloudCallout">
              <a:avLst>
                <a:gd name="adj1" fmla="val -82116"/>
                <a:gd name="adj2" fmla="val -1527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0000"/>
                  </a:solidFill>
                  <a:latin typeface="Helvetica" panose="020B0604020202020204" pitchFamily="2" charset="0"/>
                </a:rPr>
                <a:t>b</a:t>
              </a:r>
            </a:p>
          </p:txBody>
        </p:sp>
        <p:cxnSp>
          <p:nvCxnSpPr>
            <p:cNvPr id="141" name="Straight Arrow Connector 140"/>
            <p:cNvCxnSpPr>
              <a:stCxn id="137" idx="0"/>
              <a:endCxn id="138" idx="0"/>
            </p:cNvCxnSpPr>
            <p:nvPr/>
          </p:nvCxnSpPr>
          <p:spPr>
            <a:xfrm>
              <a:off x="4582754" y="1853252"/>
              <a:ext cx="3738141" cy="888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42" name="Group 141"/>
          <p:cNvGrpSpPr/>
          <p:nvPr/>
        </p:nvGrpSpPr>
        <p:grpSpPr>
          <a:xfrm>
            <a:off x="5407808" y="4560590"/>
            <a:ext cx="5288155" cy="817655"/>
            <a:chOff x="3864757" y="2198389"/>
            <a:chExt cx="5288155" cy="817655"/>
          </a:xfrm>
        </p:grpSpPr>
        <p:pic>
          <p:nvPicPr>
            <p:cNvPr id="14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6170" y="2434710"/>
              <a:ext cx="382339" cy="581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0724" y="2443596"/>
              <a:ext cx="489514" cy="557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5" name="Cloud Callout 144"/>
            <p:cNvSpPr/>
            <p:nvPr/>
          </p:nvSpPr>
          <p:spPr>
            <a:xfrm>
              <a:off x="3864757" y="2198389"/>
              <a:ext cx="501405" cy="307677"/>
            </a:xfrm>
            <a:prstGeom prst="cloudCallout">
              <a:avLst>
                <a:gd name="adj1" fmla="val 73877"/>
                <a:gd name="adj2" fmla="val 7916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0000"/>
                  </a:solidFill>
                  <a:latin typeface="Helvetica" panose="020B0604020202020204" pitchFamily="2" charset="0"/>
                </a:rPr>
                <a:t>c</a:t>
              </a:r>
            </a:p>
          </p:txBody>
        </p:sp>
        <p:sp>
          <p:nvSpPr>
            <p:cNvPr id="146" name="Cloud Callout 145"/>
            <p:cNvSpPr/>
            <p:nvPr/>
          </p:nvSpPr>
          <p:spPr>
            <a:xfrm>
              <a:off x="8684737" y="2480509"/>
              <a:ext cx="468175" cy="307677"/>
            </a:xfrm>
            <a:prstGeom prst="cloudCallout">
              <a:avLst>
                <a:gd name="adj1" fmla="val -82116"/>
                <a:gd name="adj2" fmla="val -1527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0000"/>
                  </a:solidFill>
                  <a:latin typeface="Helvetica" panose="020B0604020202020204" pitchFamily="2" charset="0"/>
                </a:rPr>
                <a:t>d</a:t>
              </a:r>
            </a:p>
          </p:txBody>
        </p:sp>
        <p:cxnSp>
          <p:nvCxnSpPr>
            <p:cNvPr id="147" name="Straight Arrow Connector 146"/>
            <p:cNvCxnSpPr>
              <a:stCxn id="143" idx="0"/>
              <a:endCxn id="144" idx="0"/>
            </p:cNvCxnSpPr>
            <p:nvPr/>
          </p:nvCxnSpPr>
          <p:spPr>
            <a:xfrm>
              <a:off x="4577340" y="2434710"/>
              <a:ext cx="3738141" cy="888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48" name="Group 147"/>
          <p:cNvGrpSpPr/>
          <p:nvPr/>
        </p:nvGrpSpPr>
        <p:grpSpPr>
          <a:xfrm>
            <a:off x="5468454" y="5279838"/>
            <a:ext cx="5227508" cy="726287"/>
            <a:chOff x="3925404" y="2917637"/>
            <a:chExt cx="5227508" cy="726287"/>
          </a:xfrm>
        </p:grpSpPr>
        <p:pic>
          <p:nvPicPr>
            <p:cNvPr id="14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6170" y="3062590"/>
              <a:ext cx="382339" cy="581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0724" y="3071476"/>
              <a:ext cx="489514" cy="557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1" name="Cloud Callout 150"/>
            <p:cNvSpPr/>
            <p:nvPr/>
          </p:nvSpPr>
          <p:spPr>
            <a:xfrm>
              <a:off x="3925404" y="2917637"/>
              <a:ext cx="479640" cy="307677"/>
            </a:xfrm>
            <a:prstGeom prst="cloudCallout">
              <a:avLst>
                <a:gd name="adj1" fmla="val 65521"/>
                <a:gd name="adj2" fmla="val 4028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0000"/>
                  </a:solidFill>
                  <a:latin typeface="Helvetica" panose="020B0604020202020204" pitchFamily="2" charset="0"/>
                </a:rPr>
                <a:t>e</a:t>
              </a:r>
            </a:p>
          </p:txBody>
        </p:sp>
        <p:sp>
          <p:nvSpPr>
            <p:cNvPr id="152" name="Cloud Callout 151"/>
            <p:cNvSpPr/>
            <p:nvPr/>
          </p:nvSpPr>
          <p:spPr>
            <a:xfrm>
              <a:off x="8684737" y="3108389"/>
              <a:ext cx="468175" cy="307677"/>
            </a:xfrm>
            <a:prstGeom prst="cloudCallout">
              <a:avLst>
                <a:gd name="adj1" fmla="val -82116"/>
                <a:gd name="adj2" fmla="val -1527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0000"/>
                  </a:solidFill>
                  <a:latin typeface="Helvetica" panose="020B0604020202020204" pitchFamily="2" charset="0"/>
                </a:rPr>
                <a:t>f</a:t>
              </a:r>
            </a:p>
          </p:txBody>
        </p:sp>
        <p:cxnSp>
          <p:nvCxnSpPr>
            <p:cNvPr id="153" name="Straight Arrow Connector 152"/>
            <p:cNvCxnSpPr>
              <a:stCxn id="149" idx="0"/>
              <a:endCxn id="150" idx="0"/>
            </p:cNvCxnSpPr>
            <p:nvPr/>
          </p:nvCxnSpPr>
          <p:spPr>
            <a:xfrm>
              <a:off x="4577340" y="3062590"/>
              <a:ext cx="3738141" cy="888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54" name="Group 153"/>
          <p:cNvGrpSpPr/>
          <p:nvPr/>
        </p:nvGrpSpPr>
        <p:grpSpPr>
          <a:xfrm>
            <a:off x="5466978" y="5915577"/>
            <a:ext cx="5228984" cy="666612"/>
            <a:chOff x="3923928" y="3553377"/>
            <a:chExt cx="5228984" cy="666612"/>
          </a:xfrm>
        </p:grpSpPr>
        <p:pic>
          <p:nvPicPr>
            <p:cNvPr id="15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6170" y="3638655"/>
              <a:ext cx="382339" cy="581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0724" y="3647541"/>
              <a:ext cx="489514" cy="557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7" name="Cloud Callout 156"/>
            <p:cNvSpPr/>
            <p:nvPr/>
          </p:nvSpPr>
          <p:spPr>
            <a:xfrm>
              <a:off x="3923928" y="3553377"/>
              <a:ext cx="514177" cy="307677"/>
            </a:xfrm>
            <a:prstGeom prst="cloudCallout">
              <a:avLst>
                <a:gd name="adj1" fmla="val 62337"/>
                <a:gd name="adj2" fmla="val 2917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0000"/>
                  </a:solidFill>
                  <a:latin typeface="Helvetica" panose="020B0604020202020204" pitchFamily="2" charset="0"/>
                </a:rPr>
                <a:t>g</a:t>
              </a:r>
            </a:p>
          </p:txBody>
        </p:sp>
        <p:sp>
          <p:nvSpPr>
            <p:cNvPr id="158" name="Cloud Callout 157"/>
            <p:cNvSpPr/>
            <p:nvPr/>
          </p:nvSpPr>
          <p:spPr>
            <a:xfrm>
              <a:off x="8684737" y="3684454"/>
              <a:ext cx="468175" cy="307677"/>
            </a:xfrm>
            <a:prstGeom prst="cloudCallout">
              <a:avLst>
                <a:gd name="adj1" fmla="val -82116"/>
                <a:gd name="adj2" fmla="val -1527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0000"/>
                  </a:solidFill>
                  <a:latin typeface="Helvetica" panose="020B0604020202020204" pitchFamily="2" charset="0"/>
                </a:rPr>
                <a:t>h</a:t>
              </a:r>
            </a:p>
          </p:txBody>
        </p:sp>
        <p:cxnSp>
          <p:nvCxnSpPr>
            <p:cNvPr id="159" name="Straight Arrow Connector 158"/>
            <p:cNvCxnSpPr>
              <a:stCxn id="155" idx="0"/>
              <a:endCxn id="156" idx="0"/>
            </p:cNvCxnSpPr>
            <p:nvPr/>
          </p:nvCxnSpPr>
          <p:spPr>
            <a:xfrm>
              <a:off x="4577340" y="3638655"/>
              <a:ext cx="3738141" cy="888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60" name="Group 159"/>
          <p:cNvGrpSpPr/>
          <p:nvPr/>
        </p:nvGrpSpPr>
        <p:grpSpPr>
          <a:xfrm>
            <a:off x="5369708" y="989806"/>
            <a:ext cx="5293569" cy="835180"/>
            <a:chOff x="3864757" y="1599406"/>
            <a:chExt cx="5293569" cy="835180"/>
          </a:xfrm>
        </p:grpSpPr>
        <p:pic>
          <p:nvPicPr>
            <p:cNvPr id="16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1584" y="1853252"/>
              <a:ext cx="382339" cy="581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6138" y="1862138"/>
              <a:ext cx="489514" cy="557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 name="Cloud Callout 162"/>
            <p:cNvSpPr/>
            <p:nvPr/>
          </p:nvSpPr>
          <p:spPr>
            <a:xfrm>
              <a:off x="3864757" y="1599406"/>
              <a:ext cx="524446" cy="307677"/>
            </a:xfrm>
            <a:prstGeom prst="cloudCallout">
              <a:avLst>
                <a:gd name="adj1" fmla="val 65521"/>
                <a:gd name="adj2" fmla="val 7361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0000"/>
                  </a:solidFill>
                  <a:latin typeface="Helvetica" panose="020B0604020202020204" pitchFamily="2" charset="0"/>
                </a:rPr>
                <a:t>a</a:t>
              </a:r>
            </a:p>
          </p:txBody>
        </p:sp>
        <p:sp>
          <p:nvSpPr>
            <p:cNvPr id="164" name="Cloud Callout 163"/>
            <p:cNvSpPr/>
            <p:nvPr/>
          </p:nvSpPr>
          <p:spPr>
            <a:xfrm>
              <a:off x="8690151" y="1899051"/>
              <a:ext cx="468175" cy="307677"/>
            </a:xfrm>
            <a:prstGeom prst="cloudCallout">
              <a:avLst>
                <a:gd name="adj1" fmla="val -82116"/>
                <a:gd name="adj2" fmla="val -1527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0000"/>
                  </a:solidFill>
                  <a:latin typeface="Helvetica" panose="020B0604020202020204" pitchFamily="2" charset="0"/>
                </a:rPr>
                <a:t>b</a:t>
              </a:r>
            </a:p>
          </p:txBody>
        </p:sp>
        <p:cxnSp>
          <p:nvCxnSpPr>
            <p:cNvPr id="165" name="Straight Arrow Connector 164"/>
            <p:cNvCxnSpPr>
              <a:stCxn id="161" idx="0"/>
              <a:endCxn id="162" idx="0"/>
            </p:cNvCxnSpPr>
            <p:nvPr/>
          </p:nvCxnSpPr>
          <p:spPr>
            <a:xfrm>
              <a:off x="4582754" y="1853252"/>
              <a:ext cx="3738141" cy="888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74" name="Group 73"/>
          <p:cNvGrpSpPr/>
          <p:nvPr/>
        </p:nvGrpSpPr>
        <p:grpSpPr>
          <a:xfrm>
            <a:off x="1952857" y="1732966"/>
            <a:ext cx="1798924" cy="4809274"/>
            <a:chOff x="428857" y="1277938"/>
            <a:chExt cx="1798924" cy="5264302"/>
          </a:xfrm>
        </p:grpSpPr>
        <p:sp>
          <p:nvSpPr>
            <p:cNvPr id="75" name="Left Bracket 74"/>
            <p:cNvSpPr/>
            <p:nvPr/>
          </p:nvSpPr>
          <p:spPr>
            <a:xfrm>
              <a:off x="428857" y="1277938"/>
              <a:ext cx="1687339" cy="2075748"/>
            </a:xfrm>
            <a:prstGeom prst="leftBracket">
              <a:avLst>
                <a:gd name="adj" fmla="val 1199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a:p>
          </p:txBody>
        </p:sp>
        <p:sp>
          <p:nvSpPr>
            <p:cNvPr id="76" name="Left Bracket 75"/>
            <p:cNvSpPr/>
            <p:nvPr/>
          </p:nvSpPr>
          <p:spPr>
            <a:xfrm>
              <a:off x="428857" y="2733364"/>
              <a:ext cx="1642519" cy="3808876"/>
            </a:xfrm>
            <a:prstGeom prst="leftBracket">
              <a:avLst>
                <a:gd name="adj" fmla="val 14504"/>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a:p>
          </p:txBody>
        </p:sp>
        <p:sp>
          <p:nvSpPr>
            <p:cNvPr id="77" name="TextBox 76"/>
            <p:cNvSpPr txBox="1"/>
            <p:nvPr/>
          </p:nvSpPr>
          <p:spPr>
            <a:xfrm>
              <a:off x="527222" y="1664043"/>
              <a:ext cx="1309816" cy="404276"/>
            </a:xfrm>
            <a:prstGeom prst="rect">
              <a:avLst/>
            </a:prstGeom>
            <a:noFill/>
          </p:spPr>
          <p:txBody>
            <a:bodyPr wrap="square" rtlCol="0">
              <a:spAutoFit/>
            </a:bodyPr>
            <a:lstStyle/>
            <a:p>
              <a:r>
                <a:rPr lang="en-ZA" dirty="0">
                  <a:solidFill>
                    <a:schemeClr val="bg2">
                      <a:lumMod val="50000"/>
                    </a:schemeClr>
                  </a:solidFill>
                </a:rPr>
                <a:t>Data</a:t>
              </a:r>
            </a:p>
          </p:txBody>
        </p:sp>
        <p:sp>
          <p:nvSpPr>
            <p:cNvPr id="78" name="TextBox 77"/>
            <p:cNvSpPr txBox="1"/>
            <p:nvPr/>
          </p:nvSpPr>
          <p:spPr>
            <a:xfrm>
              <a:off x="531337" y="2080056"/>
              <a:ext cx="1473843" cy="404276"/>
            </a:xfrm>
            <a:prstGeom prst="rect">
              <a:avLst/>
            </a:prstGeom>
            <a:noFill/>
          </p:spPr>
          <p:txBody>
            <a:bodyPr wrap="square" rtlCol="0">
              <a:spAutoFit/>
            </a:bodyPr>
            <a:lstStyle/>
            <a:p>
              <a:r>
                <a:rPr lang="en-ZA" dirty="0">
                  <a:solidFill>
                    <a:schemeClr val="bg2">
                      <a:lumMod val="50000"/>
                    </a:schemeClr>
                  </a:solidFill>
                </a:rPr>
                <a:t>Governance</a:t>
              </a:r>
            </a:p>
          </p:txBody>
        </p:sp>
        <p:sp>
          <p:nvSpPr>
            <p:cNvPr id="79" name="TextBox 78"/>
            <p:cNvSpPr txBox="1"/>
            <p:nvPr/>
          </p:nvSpPr>
          <p:spPr>
            <a:xfrm>
              <a:off x="527665" y="2849852"/>
              <a:ext cx="1621227" cy="404276"/>
            </a:xfrm>
            <a:prstGeom prst="rect">
              <a:avLst/>
            </a:prstGeom>
            <a:noFill/>
          </p:spPr>
          <p:txBody>
            <a:bodyPr wrap="square" rtlCol="0">
              <a:spAutoFit/>
            </a:bodyPr>
            <a:lstStyle/>
            <a:p>
              <a:r>
                <a:rPr lang="en-ZA" dirty="0">
                  <a:solidFill>
                    <a:schemeClr val="bg2">
                      <a:lumMod val="50000"/>
                    </a:schemeClr>
                  </a:solidFill>
                </a:rPr>
                <a:t>Council</a:t>
              </a:r>
            </a:p>
          </p:txBody>
        </p:sp>
        <p:sp>
          <p:nvSpPr>
            <p:cNvPr id="80" name="TextBox 79"/>
            <p:cNvSpPr txBox="1"/>
            <p:nvPr/>
          </p:nvSpPr>
          <p:spPr>
            <a:xfrm>
              <a:off x="578392" y="3968422"/>
              <a:ext cx="1621227" cy="404276"/>
            </a:xfrm>
            <a:prstGeom prst="rect">
              <a:avLst/>
            </a:prstGeom>
            <a:noFill/>
          </p:spPr>
          <p:txBody>
            <a:bodyPr wrap="square" rtlCol="0">
              <a:spAutoFit/>
            </a:bodyPr>
            <a:lstStyle/>
            <a:p>
              <a:r>
                <a:rPr lang="en-ZA" dirty="0">
                  <a:solidFill>
                    <a:schemeClr val="bg2">
                      <a:lumMod val="50000"/>
                    </a:schemeClr>
                  </a:solidFill>
                </a:rPr>
                <a:t>Data</a:t>
              </a:r>
            </a:p>
          </p:txBody>
        </p:sp>
        <p:sp>
          <p:nvSpPr>
            <p:cNvPr id="81" name="TextBox 80"/>
            <p:cNvSpPr txBox="1"/>
            <p:nvPr/>
          </p:nvSpPr>
          <p:spPr>
            <a:xfrm>
              <a:off x="579909" y="4416960"/>
              <a:ext cx="1621227" cy="404276"/>
            </a:xfrm>
            <a:prstGeom prst="rect">
              <a:avLst/>
            </a:prstGeom>
            <a:noFill/>
          </p:spPr>
          <p:txBody>
            <a:bodyPr wrap="square" rtlCol="0">
              <a:spAutoFit/>
            </a:bodyPr>
            <a:lstStyle/>
            <a:p>
              <a:r>
                <a:rPr lang="en-ZA" dirty="0">
                  <a:solidFill>
                    <a:schemeClr val="bg2">
                      <a:lumMod val="50000"/>
                    </a:schemeClr>
                  </a:solidFill>
                </a:rPr>
                <a:t>Stewardship</a:t>
              </a:r>
            </a:p>
          </p:txBody>
        </p:sp>
        <p:sp>
          <p:nvSpPr>
            <p:cNvPr id="82" name="TextBox 81"/>
            <p:cNvSpPr txBox="1"/>
            <p:nvPr/>
          </p:nvSpPr>
          <p:spPr>
            <a:xfrm>
              <a:off x="606554" y="4846262"/>
              <a:ext cx="1621227" cy="404276"/>
            </a:xfrm>
            <a:prstGeom prst="rect">
              <a:avLst/>
            </a:prstGeom>
            <a:noFill/>
          </p:spPr>
          <p:txBody>
            <a:bodyPr wrap="square" rtlCol="0">
              <a:spAutoFit/>
            </a:bodyPr>
            <a:lstStyle/>
            <a:p>
              <a:r>
                <a:rPr lang="en-ZA" dirty="0">
                  <a:solidFill>
                    <a:schemeClr val="bg2">
                      <a:lumMod val="50000"/>
                    </a:schemeClr>
                  </a:solidFill>
                </a:rPr>
                <a:t>Council</a:t>
              </a:r>
            </a:p>
          </p:txBody>
        </p:sp>
      </p:grpSp>
    </p:spTree>
    <p:extLst>
      <p:ext uri="{BB962C8B-B14F-4D97-AF65-F5344CB8AC3E}">
        <p14:creationId xmlns:p14="http://schemas.microsoft.com/office/powerpoint/2010/main" val="109887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1000"/>
                                        <p:tgtEl>
                                          <p:spTgt spid="37"/>
                                        </p:tgtEl>
                                      </p:cBhvr>
                                    </p:animEffect>
                                    <p:anim calcmode="lin" valueType="num">
                                      <p:cBhvr>
                                        <p:cTn id="22" dur="1000" fill="hold"/>
                                        <p:tgtEl>
                                          <p:spTgt spid="37"/>
                                        </p:tgtEl>
                                        <p:attrNameLst>
                                          <p:attrName>ppt_x</p:attrName>
                                        </p:attrNameLst>
                                      </p:cBhvr>
                                      <p:tavLst>
                                        <p:tav tm="0">
                                          <p:val>
                                            <p:strVal val="#ppt_x"/>
                                          </p:val>
                                        </p:tav>
                                        <p:tav tm="100000">
                                          <p:val>
                                            <p:strVal val="#ppt_x"/>
                                          </p:val>
                                        </p:tav>
                                      </p:tavLst>
                                    </p:anim>
                                    <p:anim calcmode="lin" valueType="num">
                                      <p:cBhvr>
                                        <p:cTn id="2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1000"/>
                                        <p:tgtEl>
                                          <p:spTgt spid="43"/>
                                        </p:tgtEl>
                                      </p:cBhvr>
                                    </p:animEffect>
                                    <p:anim calcmode="lin" valueType="num">
                                      <p:cBhvr>
                                        <p:cTn id="29" dur="1000" fill="hold"/>
                                        <p:tgtEl>
                                          <p:spTgt spid="43"/>
                                        </p:tgtEl>
                                        <p:attrNameLst>
                                          <p:attrName>ppt_x</p:attrName>
                                        </p:attrNameLst>
                                      </p:cBhvr>
                                      <p:tavLst>
                                        <p:tav tm="0">
                                          <p:val>
                                            <p:strVal val="#ppt_x"/>
                                          </p:val>
                                        </p:tav>
                                        <p:tav tm="100000">
                                          <p:val>
                                            <p:strVal val="#ppt_x"/>
                                          </p:val>
                                        </p:tav>
                                      </p:tavLst>
                                    </p:anim>
                                    <p:anim calcmode="lin" valueType="num">
                                      <p:cBhvr>
                                        <p:cTn id="3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fade">
                                      <p:cBhvr>
                                        <p:cTn id="39" dur="1000"/>
                                        <p:tgtEl>
                                          <p:spTgt spid="74"/>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36"/>
                                        </p:tgtEl>
                                        <p:attrNameLst>
                                          <p:attrName>style.visibility</p:attrName>
                                        </p:attrNameLst>
                                      </p:cBhvr>
                                      <p:to>
                                        <p:strVal val="visible"/>
                                      </p:to>
                                    </p:set>
                                    <p:animEffect transition="in" filter="fade">
                                      <p:cBhvr>
                                        <p:cTn id="44" dur="1000"/>
                                        <p:tgtEl>
                                          <p:spTgt spid="136"/>
                                        </p:tgtEl>
                                      </p:cBhvr>
                                    </p:animEffect>
                                    <p:anim calcmode="lin" valueType="num">
                                      <p:cBhvr>
                                        <p:cTn id="45" dur="1000" fill="hold"/>
                                        <p:tgtEl>
                                          <p:spTgt spid="136"/>
                                        </p:tgtEl>
                                        <p:attrNameLst>
                                          <p:attrName>ppt_x</p:attrName>
                                        </p:attrNameLst>
                                      </p:cBhvr>
                                      <p:tavLst>
                                        <p:tav tm="0">
                                          <p:val>
                                            <p:strVal val="#ppt_x"/>
                                          </p:val>
                                        </p:tav>
                                        <p:tav tm="100000">
                                          <p:val>
                                            <p:strVal val="#ppt_x"/>
                                          </p:val>
                                        </p:tav>
                                      </p:tavLst>
                                    </p:anim>
                                    <p:anim calcmode="lin" valueType="num">
                                      <p:cBhvr>
                                        <p:cTn id="46" dur="1000" fill="hold"/>
                                        <p:tgtEl>
                                          <p:spTgt spid="13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42"/>
                                        </p:tgtEl>
                                        <p:attrNameLst>
                                          <p:attrName>style.visibility</p:attrName>
                                        </p:attrNameLst>
                                      </p:cBhvr>
                                      <p:to>
                                        <p:strVal val="visible"/>
                                      </p:to>
                                    </p:set>
                                    <p:animEffect transition="in" filter="fade">
                                      <p:cBhvr>
                                        <p:cTn id="51" dur="1000"/>
                                        <p:tgtEl>
                                          <p:spTgt spid="142"/>
                                        </p:tgtEl>
                                      </p:cBhvr>
                                    </p:animEffect>
                                    <p:anim calcmode="lin" valueType="num">
                                      <p:cBhvr>
                                        <p:cTn id="52" dur="1000" fill="hold"/>
                                        <p:tgtEl>
                                          <p:spTgt spid="142"/>
                                        </p:tgtEl>
                                        <p:attrNameLst>
                                          <p:attrName>ppt_x</p:attrName>
                                        </p:attrNameLst>
                                      </p:cBhvr>
                                      <p:tavLst>
                                        <p:tav tm="0">
                                          <p:val>
                                            <p:strVal val="#ppt_x"/>
                                          </p:val>
                                        </p:tav>
                                        <p:tav tm="100000">
                                          <p:val>
                                            <p:strVal val="#ppt_x"/>
                                          </p:val>
                                        </p:tav>
                                      </p:tavLst>
                                    </p:anim>
                                    <p:anim calcmode="lin" valueType="num">
                                      <p:cBhvr>
                                        <p:cTn id="53" dur="10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48"/>
                                        </p:tgtEl>
                                        <p:attrNameLst>
                                          <p:attrName>style.visibility</p:attrName>
                                        </p:attrNameLst>
                                      </p:cBhvr>
                                      <p:to>
                                        <p:strVal val="visible"/>
                                      </p:to>
                                    </p:set>
                                    <p:animEffect transition="in" filter="fade">
                                      <p:cBhvr>
                                        <p:cTn id="58" dur="1000"/>
                                        <p:tgtEl>
                                          <p:spTgt spid="148"/>
                                        </p:tgtEl>
                                      </p:cBhvr>
                                    </p:animEffect>
                                    <p:anim calcmode="lin" valueType="num">
                                      <p:cBhvr>
                                        <p:cTn id="59" dur="1000" fill="hold"/>
                                        <p:tgtEl>
                                          <p:spTgt spid="148"/>
                                        </p:tgtEl>
                                        <p:attrNameLst>
                                          <p:attrName>ppt_x</p:attrName>
                                        </p:attrNameLst>
                                      </p:cBhvr>
                                      <p:tavLst>
                                        <p:tav tm="0">
                                          <p:val>
                                            <p:strVal val="#ppt_x"/>
                                          </p:val>
                                        </p:tav>
                                        <p:tav tm="100000">
                                          <p:val>
                                            <p:strVal val="#ppt_x"/>
                                          </p:val>
                                        </p:tav>
                                      </p:tavLst>
                                    </p:anim>
                                    <p:anim calcmode="lin" valueType="num">
                                      <p:cBhvr>
                                        <p:cTn id="60" dur="1000" fill="hold"/>
                                        <p:tgtEl>
                                          <p:spTgt spid="148"/>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154"/>
                                        </p:tgtEl>
                                        <p:attrNameLst>
                                          <p:attrName>style.visibility</p:attrName>
                                        </p:attrNameLst>
                                      </p:cBhvr>
                                      <p:to>
                                        <p:strVal val="visible"/>
                                      </p:to>
                                    </p:set>
                                    <p:animEffect transition="in" filter="fade">
                                      <p:cBhvr>
                                        <p:cTn id="65" dur="1000"/>
                                        <p:tgtEl>
                                          <p:spTgt spid="154"/>
                                        </p:tgtEl>
                                      </p:cBhvr>
                                    </p:animEffect>
                                    <p:anim calcmode="lin" valueType="num">
                                      <p:cBhvr>
                                        <p:cTn id="66" dur="1000" fill="hold"/>
                                        <p:tgtEl>
                                          <p:spTgt spid="154"/>
                                        </p:tgtEl>
                                        <p:attrNameLst>
                                          <p:attrName>ppt_x</p:attrName>
                                        </p:attrNameLst>
                                      </p:cBhvr>
                                      <p:tavLst>
                                        <p:tav tm="0">
                                          <p:val>
                                            <p:strVal val="#ppt_x"/>
                                          </p:val>
                                        </p:tav>
                                        <p:tav tm="100000">
                                          <p:val>
                                            <p:strVal val="#ppt_x"/>
                                          </p:val>
                                        </p:tav>
                                      </p:tavLst>
                                    </p:anim>
                                    <p:anim calcmode="lin" valueType="num">
                                      <p:cBhvr>
                                        <p:cTn id="67" dur="1000" fill="hold"/>
                                        <p:tgtEl>
                                          <p:spTgt spid="154"/>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160"/>
                                        </p:tgtEl>
                                        <p:attrNameLst>
                                          <p:attrName>style.visibility</p:attrName>
                                        </p:attrNameLst>
                                      </p:cBhvr>
                                      <p:to>
                                        <p:strVal val="visible"/>
                                      </p:to>
                                    </p:set>
                                    <p:animEffect transition="in" filter="fade">
                                      <p:cBhvr>
                                        <p:cTn id="72" dur="1000"/>
                                        <p:tgtEl>
                                          <p:spTgt spid="160"/>
                                        </p:tgtEl>
                                      </p:cBhvr>
                                    </p:animEffect>
                                    <p:anim calcmode="lin" valueType="num">
                                      <p:cBhvr>
                                        <p:cTn id="73" dur="1000" fill="hold"/>
                                        <p:tgtEl>
                                          <p:spTgt spid="160"/>
                                        </p:tgtEl>
                                        <p:attrNameLst>
                                          <p:attrName>ppt_x</p:attrName>
                                        </p:attrNameLst>
                                      </p:cBhvr>
                                      <p:tavLst>
                                        <p:tav tm="0">
                                          <p:val>
                                            <p:strVal val="#ppt_x"/>
                                          </p:val>
                                        </p:tav>
                                        <p:tav tm="100000">
                                          <p:val>
                                            <p:strVal val="#ppt_x"/>
                                          </p:val>
                                        </p:tav>
                                      </p:tavLst>
                                    </p:anim>
                                    <p:anim calcmode="lin" valueType="num">
                                      <p:cBhvr>
                                        <p:cTn id="74" dur="1000" fill="hold"/>
                                        <p:tgtEl>
                                          <p:spTgt spid="1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The CIO: “Structure”</a:t>
            </a:r>
          </a:p>
        </p:txBody>
      </p:sp>
      <p:pic>
        <p:nvPicPr>
          <p:cNvPr id="5" name="Picture 4"/>
          <p:cNvPicPr>
            <a:picLocks noChangeAspect="1"/>
          </p:cNvPicPr>
          <p:nvPr/>
        </p:nvPicPr>
        <p:blipFill>
          <a:blip r:embed="rId3"/>
          <a:stretch>
            <a:fillRect/>
          </a:stretch>
        </p:blipFill>
        <p:spPr>
          <a:xfrm>
            <a:off x="1781174" y="1425388"/>
            <a:ext cx="6515059" cy="4388816"/>
          </a:xfrm>
          <a:prstGeom prst="rect">
            <a:avLst/>
          </a:prstGeom>
        </p:spPr>
      </p:pic>
      <p:pic>
        <p:nvPicPr>
          <p:cNvPr id="3" name="Picture 2"/>
          <p:cNvPicPr>
            <a:picLocks noChangeAspect="1"/>
          </p:cNvPicPr>
          <p:nvPr/>
        </p:nvPicPr>
        <p:blipFill>
          <a:blip r:embed="rId4"/>
          <a:stretch>
            <a:fillRect/>
          </a:stretch>
        </p:blipFill>
        <p:spPr>
          <a:xfrm>
            <a:off x="8296233" y="2750951"/>
            <a:ext cx="2209279" cy="2710049"/>
          </a:xfrm>
          <a:prstGeom prst="rect">
            <a:avLst/>
          </a:prstGeom>
        </p:spPr>
      </p:pic>
    </p:spTree>
    <p:extLst>
      <p:ext uri="{BB962C8B-B14F-4D97-AF65-F5344CB8AC3E}">
        <p14:creationId xmlns:p14="http://schemas.microsoft.com/office/powerpoint/2010/main" val="24290149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p:cNvSpPr/>
          <p:nvPr/>
        </p:nvSpPr>
        <p:spPr>
          <a:xfrm>
            <a:off x="1837322" y="1399124"/>
            <a:ext cx="8649447" cy="5314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dirty="0">
              <a:latin typeface="Helvetica" panose="020B0604020202020204" pitchFamily="2" charset="0"/>
            </a:endParaRPr>
          </a:p>
        </p:txBody>
      </p:sp>
      <p:sp>
        <p:nvSpPr>
          <p:cNvPr id="2" name="Title 1"/>
          <p:cNvSpPr>
            <a:spLocks noGrp="1"/>
          </p:cNvSpPr>
          <p:nvPr>
            <p:ph type="title"/>
          </p:nvPr>
        </p:nvSpPr>
        <p:spPr>
          <a:xfrm>
            <a:off x="2303464" y="536155"/>
            <a:ext cx="7583487" cy="889233"/>
          </a:xfrm>
        </p:spPr>
        <p:txBody>
          <a:bodyPr>
            <a:normAutofit fontScale="90000"/>
          </a:bodyPr>
          <a:lstStyle/>
          <a:p>
            <a:r>
              <a:rPr lang="en-ZA" dirty="0"/>
              <a:t>The CTO: “Medium”</a:t>
            </a:r>
            <a:br>
              <a:rPr lang="en-ZA" dirty="0"/>
            </a:br>
            <a:endParaRPr lang="en-ZA" dirty="0"/>
          </a:p>
        </p:txBody>
      </p:sp>
      <p:grpSp>
        <p:nvGrpSpPr>
          <p:cNvPr id="5" name="Group 4"/>
          <p:cNvGrpSpPr/>
          <p:nvPr/>
        </p:nvGrpSpPr>
        <p:grpSpPr>
          <a:xfrm>
            <a:off x="2927648" y="1428073"/>
            <a:ext cx="5863516" cy="5404056"/>
            <a:chOff x="1403648" y="485166"/>
            <a:chExt cx="5863516" cy="6346963"/>
          </a:xfrm>
        </p:grpSpPr>
        <p:sp>
          <p:nvSpPr>
            <p:cNvPr id="7" name="Rectangle 6"/>
            <p:cNvSpPr/>
            <p:nvPr/>
          </p:nvSpPr>
          <p:spPr>
            <a:xfrm>
              <a:off x="1403648" y="485166"/>
              <a:ext cx="2880320" cy="703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dirty="0">
                <a:latin typeface="Helvetica" panose="020B0604020202020204" pitchFamily="2" charset="0"/>
              </a:endParaRPr>
            </a:p>
          </p:txBody>
        </p:sp>
        <p:sp>
          <p:nvSpPr>
            <p:cNvPr id="8" name="Rectangle 7"/>
            <p:cNvSpPr/>
            <p:nvPr/>
          </p:nvSpPr>
          <p:spPr>
            <a:xfrm>
              <a:off x="1411441" y="6568112"/>
              <a:ext cx="5855723" cy="264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dirty="0">
                <a:latin typeface="Helvetica" panose="020B0604020202020204" pitchFamily="2" charset="0"/>
              </a:endParaRPr>
            </a:p>
          </p:txBody>
        </p:sp>
      </p:grpSp>
      <p:grpSp>
        <p:nvGrpSpPr>
          <p:cNvPr id="9" name="Group 1"/>
          <p:cNvGrpSpPr>
            <a:grpSpLocks/>
          </p:cNvGrpSpPr>
          <p:nvPr/>
        </p:nvGrpSpPr>
        <p:grpSpPr bwMode="auto">
          <a:xfrm>
            <a:off x="3660204" y="2052758"/>
            <a:ext cx="6972300" cy="4436149"/>
            <a:chOff x="2171700" y="1550988"/>
            <a:chExt cx="6972300" cy="5210175"/>
          </a:xfrm>
        </p:grpSpPr>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1550988"/>
              <a:ext cx="6972300" cy="52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4244" y="1845224"/>
              <a:ext cx="1386680" cy="249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Rectangle 11"/>
          <p:cNvSpPr/>
          <p:nvPr/>
        </p:nvSpPr>
        <p:spPr>
          <a:xfrm>
            <a:off x="5399882" y="1458338"/>
            <a:ext cx="5266677" cy="5148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dirty="0">
              <a:latin typeface="Helvetica" panose="020B0604020202020204" pitchFamily="2" charset="0"/>
            </a:endParaRPr>
          </a:p>
        </p:txBody>
      </p:sp>
      <p:sp>
        <p:nvSpPr>
          <p:cNvPr id="13" name="Right Brace 12"/>
          <p:cNvSpPr/>
          <p:nvPr/>
        </p:nvSpPr>
        <p:spPr>
          <a:xfrm>
            <a:off x="5232401" y="2012494"/>
            <a:ext cx="303213" cy="994822"/>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4" name="Right Brace 13"/>
          <p:cNvSpPr/>
          <p:nvPr/>
        </p:nvSpPr>
        <p:spPr>
          <a:xfrm>
            <a:off x="5247149" y="5008045"/>
            <a:ext cx="303213" cy="1480069"/>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5" name="Right Brace 14"/>
          <p:cNvSpPr/>
          <p:nvPr/>
        </p:nvSpPr>
        <p:spPr>
          <a:xfrm>
            <a:off x="5247200" y="3022540"/>
            <a:ext cx="303213" cy="199099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cxnSp>
        <p:nvCxnSpPr>
          <p:cNvPr id="16" name="Straight Connector 15"/>
          <p:cNvCxnSpPr/>
          <p:nvPr/>
        </p:nvCxnSpPr>
        <p:spPr>
          <a:xfrm>
            <a:off x="3675834" y="4519437"/>
            <a:ext cx="3676650"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646488" y="3013075"/>
            <a:ext cx="3676650"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674762" y="3534847"/>
            <a:ext cx="3678238"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706813" y="2515417"/>
            <a:ext cx="3676650"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646488" y="4033792"/>
            <a:ext cx="3676650"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grpSp>
        <p:nvGrpSpPr>
          <p:cNvPr id="77" name="Group 76"/>
          <p:cNvGrpSpPr/>
          <p:nvPr/>
        </p:nvGrpSpPr>
        <p:grpSpPr>
          <a:xfrm>
            <a:off x="7042534" y="5366297"/>
            <a:ext cx="2280716" cy="574430"/>
            <a:chOff x="5518534" y="5266066"/>
            <a:chExt cx="2280716" cy="674657"/>
          </a:xfrm>
        </p:grpSpPr>
        <p:pic>
          <p:nvPicPr>
            <p:cNvPr id="79"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19365" y="5707063"/>
              <a:ext cx="1655313" cy="233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0" name="Straight Arrow Connector 79"/>
            <p:cNvCxnSpPr>
              <a:stCxn id="79" idx="3"/>
              <a:endCxn id="114" idx="1"/>
            </p:cNvCxnSpPr>
            <p:nvPr/>
          </p:nvCxnSpPr>
          <p:spPr>
            <a:xfrm flipV="1">
              <a:off x="7274678" y="5266066"/>
              <a:ext cx="524572" cy="55782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79" idx="1"/>
              <a:endCxn id="113" idx="3"/>
            </p:cNvCxnSpPr>
            <p:nvPr/>
          </p:nvCxnSpPr>
          <p:spPr>
            <a:xfrm flipH="1" flipV="1">
              <a:off x="5518534" y="5272530"/>
              <a:ext cx="100831" cy="551364"/>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79" idx="0"/>
            </p:cNvCxnSpPr>
            <p:nvPr/>
          </p:nvCxnSpPr>
          <p:spPr>
            <a:xfrm flipH="1" flipV="1">
              <a:off x="6443547" y="5489575"/>
              <a:ext cx="3475" cy="21748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p:nvGrpSpPr>
        <p:grpSpPr>
          <a:xfrm>
            <a:off x="5909585" y="4237784"/>
            <a:ext cx="4463398" cy="1382722"/>
            <a:chOff x="4385585" y="3996525"/>
            <a:chExt cx="4463398" cy="1623981"/>
          </a:xfrm>
        </p:grpSpPr>
        <p:grpSp>
          <p:nvGrpSpPr>
            <p:cNvPr id="103" name="Group 102"/>
            <p:cNvGrpSpPr/>
            <p:nvPr/>
          </p:nvGrpSpPr>
          <p:grpSpPr>
            <a:xfrm>
              <a:off x="4385585" y="3996525"/>
              <a:ext cx="4463398" cy="1623981"/>
              <a:chOff x="4184456" y="3996525"/>
              <a:chExt cx="4463398" cy="1623981"/>
            </a:xfrm>
          </p:grpSpPr>
          <p:cxnSp>
            <p:nvCxnSpPr>
              <p:cNvPr id="106" name="Straight Arrow Connector 105"/>
              <p:cNvCxnSpPr>
                <a:stCxn id="114" idx="0"/>
                <a:endCxn id="120" idx="1"/>
              </p:cNvCxnSpPr>
              <p:nvPr/>
            </p:nvCxnSpPr>
            <p:spPr>
              <a:xfrm flipV="1">
                <a:off x="7947892" y="4728781"/>
                <a:ext cx="154532" cy="301052"/>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07" name="Group 106"/>
              <p:cNvGrpSpPr/>
              <p:nvPr/>
            </p:nvGrpSpPr>
            <p:grpSpPr>
              <a:xfrm>
                <a:off x="4184456" y="3996525"/>
                <a:ext cx="4463398" cy="1623981"/>
                <a:chOff x="4184456" y="3996525"/>
                <a:chExt cx="4463398" cy="1623981"/>
              </a:xfrm>
            </p:grpSpPr>
            <p:grpSp>
              <p:nvGrpSpPr>
                <p:cNvPr id="108" name="Group 107"/>
                <p:cNvGrpSpPr/>
                <p:nvPr/>
              </p:nvGrpSpPr>
              <p:grpSpPr>
                <a:xfrm>
                  <a:off x="4184456" y="3996525"/>
                  <a:ext cx="4463398" cy="1012861"/>
                  <a:chOff x="4184456" y="3996525"/>
                  <a:chExt cx="4463398" cy="1012861"/>
                </a:xfrm>
              </p:grpSpPr>
              <p:pic>
                <p:nvPicPr>
                  <p:cNvPr id="11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84456" y="4443400"/>
                    <a:ext cx="545430" cy="561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8" name="Straight Arrow Connector 117"/>
                  <p:cNvCxnSpPr>
                    <a:stCxn id="125" idx="2"/>
                    <a:endCxn id="116" idx="0"/>
                  </p:cNvCxnSpPr>
                  <p:nvPr/>
                </p:nvCxnSpPr>
                <p:spPr>
                  <a:xfrm flipH="1">
                    <a:off x="4457171" y="4234055"/>
                    <a:ext cx="622173" cy="20934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a:stCxn id="124" idx="2"/>
                    <a:endCxn id="116" idx="0"/>
                  </p:cNvCxnSpPr>
                  <p:nvPr/>
                </p:nvCxnSpPr>
                <p:spPr>
                  <a:xfrm flipH="1">
                    <a:off x="4457171" y="4298845"/>
                    <a:ext cx="991309" cy="14455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20"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02424" y="4448175"/>
                    <a:ext cx="545430" cy="561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1" name="Straight Arrow Connector 120"/>
                  <p:cNvCxnSpPr>
                    <a:stCxn id="127" idx="2"/>
                    <a:endCxn id="120" idx="0"/>
                  </p:cNvCxnSpPr>
                  <p:nvPr/>
                </p:nvCxnSpPr>
                <p:spPr>
                  <a:xfrm>
                    <a:off x="7420833" y="4411107"/>
                    <a:ext cx="954306" cy="3706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a:stCxn id="126" idx="3"/>
                    <a:endCxn id="120" idx="0"/>
                  </p:cNvCxnSpPr>
                  <p:nvPr/>
                </p:nvCxnSpPr>
                <p:spPr>
                  <a:xfrm>
                    <a:off x="7875009" y="4275131"/>
                    <a:ext cx="500130" cy="173044"/>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24"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46998" y="4062863"/>
                    <a:ext cx="202964" cy="235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61873" y="3996525"/>
                    <a:ext cx="234942" cy="237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6"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16263" y="4144333"/>
                    <a:ext cx="258746" cy="26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7"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19351" y="4175125"/>
                    <a:ext cx="202964" cy="235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09" name="Straight Arrow Connector 108"/>
                <p:cNvCxnSpPr>
                  <a:stCxn id="116" idx="3"/>
                </p:cNvCxnSpPr>
                <p:nvPr/>
              </p:nvCxnSpPr>
              <p:spPr>
                <a:xfrm>
                  <a:off x="4729886" y="4724006"/>
                  <a:ext cx="812741" cy="38091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a:stCxn id="113" idx="3"/>
                </p:cNvCxnSpPr>
                <p:nvPr/>
              </p:nvCxnSpPr>
              <p:spPr>
                <a:xfrm flipV="1">
                  <a:off x="5317405" y="5104921"/>
                  <a:ext cx="225222" cy="223481"/>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a:stCxn id="114" idx="1"/>
                </p:cNvCxnSpPr>
                <p:nvPr/>
              </p:nvCxnSpPr>
              <p:spPr>
                <a:xfrm flipH="1" flipV="1">
                  <a:off x="6942208" y="5104921"/>
                  <a:ext cx="655913" cy="217017"/>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a:stCxn id="120" idx="1"/>
                </p:cNvCxnSpPr>
                <p:nvPr/>
              </p:nvCxnSpPr>
              <p:spPr>
                <a:xfrm flipH="1">
                  <a:off x="6942208" y="4728781"/>
                  <a:ext cx="1160216" cy="37614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13"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17864" y="5036297"/>
                  <a:ext cx="699541" cy="584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98121" y="5029833"/>
                  <a:ext cx="699541" cy="584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5" name="Straight Arrow Connector 114"/>
                <p:cNvCxnSpPr>
                  <a:stCxn id="113" idx="0"/>
                  <a:endCxn id="116" idx="3"/>
                </p:cNvCxnSpPr>
                <p:nvPr/>
              </p:nvCxnSpPr>
              <p:spPr>
                <a:xfrm flipH="1" flipV="1">
                  <a:off x="4729886" y="4724006"/>
                  <a:ext cx="237749" cy="312291"/>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sp>
          <p:nvSpPr>
            <p:cNvPr id="99" name="TextBox 98"/>
            <p:cNvSpPr txBox="1"/>
            <p:nvPr/>
          </p:nvSpPr>
          <p:spPr>
            <a:xfrm>
              <a:off x="5781679" y="4796905"/>
              <a:ext cx="1519246" cy="686807"/>
            </a:xfrm>
            <a:prstGeom prst="rect">
              <a:avLst/>
            </a:prstGeom>
            <a:solidFill>
              <a:schemeClr val="accent1">
                <a:lumMod val="40000"/>
                <a:lumOff val="60000"/>
              </a:schemeClr>
            </a:solidFill>
          </p:spPr>
          <p:txBody>
            <a:bodyPr wrap="square" rtlCol="0">
              <a:spAutoFit/>
            </a:bodyPr>
            <a:lstStyle/>
            <a:p>
              <a:pPr algn="ctr"/>
              <a:r>
                <a:rPr lang="en-ZA" sz="1600" dirty="0">
                  <a:latin typeface="Helvetica" panose="020B0604020202020204" pitchFamily="2" charset="0"/>
                </a:rPr>
                <a:t>CTO Portfolio Image</a:t>
              </a:r>
            </a:p>
          </p:txBody>
        </p:sp>
      </p:grpSp>
      <p:grpSp>
        <p:nvGrpSpPr>
          <p:cNvPr id="62" name="Group 61"/>
          <p:cNvGrpSpPr/>
          <p:nvPr/>
        </p:nvGrpSpPr>
        <p:grpSpPr>
          <a:xfrm>
            <a:off x="6409213" y="2538883"/>
            <a:ext cx="3026473" cy="2340376"/>
            <a:chOff x="4885212" y="2538883"/>
            <a:chExt cx="3026473" cy="2340376"/>
          </a:xfrm>
        </p:grpSpPr>
        <p:grpSp>
          <p:nvGrpSpPr>
            <p:cNvPr id="24" name="Group 23"/>
            <p:cNvGrpSpPr/>
            <p:nvPr/>
          </p:nvGrpSpPr>
          <p:grpSpPr>
            <a:xfrm>
              <a:off x="4885212" y="2538883"/>
              <a:ext cx="3026473" cy="2340376"/>
              <a:chOff x="4885212" y="2538883"/>
              <a:chExt cx="3026473" cy="2340376"/>
            </a:xfrm>
          </p:grpSpPr>
          <p:grpSp>
            <p:nvGrpSpPr>
              <p:cNvPr id="45" name="Group 44"/>
              <p:cNvGrpSpPr/>
              <p:nvPr/>
            </p:nvGrpSpPr>
            <p:grpSpPr>
              <a:xfrm>
                <a:off x="4885212" y="2538883"/>
                <a:ext cx="3026473" cy="2340376"/>
                <a:chOff x="4684083" y="2140691"/>
                <a:chExt cx="3026473" cy="2748728"/>
              </a:xfrm>
            </p:grpSpPr>
            <p:pic>
              <p:nvPicPr>
                <p:cNvPr id="4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09240" y="2736229"/>
                  <a:ext cx="202964" cy="235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98658" y="2140691"/>
                  <a:ext cx="215691" cy="250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57048" y="2156921"/>
                  <a:ext cx="226232" cy="263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684083" y="2156921"/>
                  <a:ext cx="283552" cy="28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50385" y="2156920"/>
                  <a:ext cx="260171" cy="263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81187" y="2732739"/>
                  <a:ext cx="234942" cy="237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91639" y="2755585"/>
                  <a:ext cx="258746" cy="26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3" name="Straight Arrow Connector 52"/>
                <p:cNvCxnSpPr/>
                <p:nvPr/>
              </p:nvCxnSpPr>
              <p:spPr>
                <a:xfrm>
                  <a:off x="5448480" y="3572432"/>
                  <a:ext cx="688257" cy="127828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6297766" y="2345104"/>
                  <a:ext cx="834872" cy="2400774"/>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a:off x="6386156" y="2439988"/>
                  <a:ext cx="1088835" cy="2338273"/>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5150315" y="3639261"/>
                  <a:ext cx="863397" cy="125015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8"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64553" y="2765432"/>
                  <a:ext cx="202964" cy="235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2" name="Group 21"/>
              <p:cNvGrpSpPr/>
              <p:nvPr/>
            </p:nvGrpSpPr>
            <p:grpSpPr>
              <a:xfrm>
                <a:off x="4892557" y="2752406"/>
                <a:ext cx="2783563" cy="2113684"/>
                <a:chOff x="4892557" y="2752406"/>
                <a:chExt cx="2783563" cy="2113684"/>
              </a:xfrm>
            </p:grpSpPr>
            <p:grpSp>
              <p:nvGrpSpPr>
                <p:cNvPr id="84" name="Group 83"/>
                <p:cNvGrpSpPr/>
                <p:nvPr/>
              </p:nvGrpSpPr>
              <p:grpSpPr>
                <a:xfrm>
                  <a:off x="4892557" y="2829987"/>
                  <a:ext cx="2783563" cy="2036103"/>
                  <a:chOff x="4892557" y="2496262"/>
                  <a:chExt cx="2783563" cy="2391365"/>
                </a:xfrm>
              </p:grpSpPr>
              <p:pic>
                <p:nvPicPr>
                  <p:cNvPr id="8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34975" y="3350182"/>
                    <a:ext cx="202964" cy="235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06922" y="3346692"/>
                    <a:ext cx="234942" cy="237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17374" y="3369538"/>
                    <a:ext cx="258746" cy="26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90288" y="3379385"/>
                    <a:ext cx="202964" cy="235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0" name="Group 89"/>
                  <p:cNvGrpSpPr/>
                  <p:nvPr/>
                </p:nvGrpSpPr>
                <p:grpSpPr>
                  <a:xfrm>
                    <a:off x="4892557" y="2496262"/>
                    <a:ext cx="2649173" cy="2391365"/>
                    <a:chOff x="4691428" y="2496262"/>
                    <a:chExt cx="2649173" cy="2391365"/>
                  </a:xfrm>
                </p:grpSpPr>
                <p:cxnSp>
                  <p:nvCxnSpPr>
                    <p:cNvPr id="91" name="Straight Arrow Connector 90"/>
                    <p:cNvCxnSpPr/>
                    <p:nvPr/>
                  </p:nvCxnSpPr>
                  <p:spPr>
                    <a:xfrm>
                      <a:off x="4691428" y="2496262"/>
                      <a:ext cx="1383159" cy="239136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H="1">
                      <a:off x="6532843" y="3672599"/>
                      <a:ext cx="807758" cy="116340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a:off x="5418236" y="3025776"/>
                      <a:ext cx="807206" cy="1755794"/>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a:off x="5196323" y="2972397"/>
                      <a:ext cx="994802" cy="1851154"/>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flipH="1">
                      <a:off x="6501180" y="3656831"/>
                      <a:ext cx="558650" cy="1159953"/>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H="1">
                      <a:off x="6445623" y="3030908"/>
                      <a:ext cx="854699" cy="1780073"/>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cxnSp>
              <p:nvCxnSpPr>
                <p:cNvPr id="136" name="Straight Arrow Connector 135"/>
                <p:cNvCxnSpPr/>
                <p:nvPr/>
              </p:nvCxnSpPr>
              <p:spPr>
                <a:xfrm>
                  <a:off x="5501503" y="2752406"/>
                  <a:ext cx="977201" cy="2016562"/>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cxnSp>
          <p:nvCxnSpPr>
            <p:cNvPr id="143" name="Straight Arrow Connector 142"/>
            <p:cNvCxnSpPr/>
            <p:nvPr/>
          </p:nvCxnSpPr>
          <p:spPr>
            <a:xfrm flipH="1">
              <a:off x="6542317" y="3293967"/>
              <a:ext cx="709179" cy="148382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1952857" y="2052757"/>
            <a:ext cx="1798924" cy="4489483"/>
            <a:chOff x="428857" y="1277938"/>
            <a:chExt cx="1798924" cy="5264302"/>
          </a:xfrm>
        </p:grpSpPr>
        <p:sp>
          <p:nvSpPr>
            <p:cNvPr id="78" name="Left Bracket 77"/>
            <p:cNvSpPr/>
            <p:nvPr/>
          </p:nvSpPr>
          <p:spPr>
            <a:xfrm>
              <a:off x="428857" y="1277938"/>
              <a:ext cx="1687339" cy="2075748"/>
            </a:xfrm>
            <a:prstGeom prst="leftBracket">
              <a:avLst>
                <a:gd name="adj" fmla="val 1199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a:p>
          </p:txBody>
        </p:sp>
        <p:sp>
          <p:nvSpPr>
            <p:cNvPr id="83" name="Left Bracket 82"/>
            <p:cNvSpPr/>
            <p:nvPr/>
          </p:nvSpPr>
          <p:spPr>
            <a:xfrm>
              <a:off x="428857" y="2733364"/>
              <a:ext cx="1642519" cy="3808876"/>
            </a:xfrm>
            <a:prstGeom prst="leftBracket">
              <a:avLst>
                <a:gd name="adj" fmla="val 14504"/>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a:p>
          </p:txBody>
        </p:sp>
        <p:sp>
          <p:nvSpPr>
            <p:cNvPr id="85" name="TextBox 84"/>
            <p:cNvSpPr txBox="1"/>
            <p:nvPr/>
          </p:nvSpPr>
          <p:spPr>
            <a:xfrm>
              <a:off x="527222" y="1664043"/>
              <a:ext cx="1309816" cy="433073"/>
            </a:xfrm>
            <a:prstGeom prst="rect">
              <a:avLst/>
            </a:prstGeom>
            <a:noFill/>
          </p:spPr>
          <p:txBody>
            <a:bodyPr wrap="square" rtlCol="0">
              <a:spAutoFit/>
            </a:bodyPr>
            <a:lstStyle/>
            <a:p>
              <a:r>
                <a:rPr lang="en-ZA" dirty="0">
                  <a:solidFill>
                    <a:schemeClr val="bg2">
                      <a:lumMod val="50000"/>
                    </a:schemeClr>
                  </a:solidFill>
                </a:rPr>
                <a:t>Data</a:t>
              </a:r>
            </a:p>
          </p:txBody>
        </p:sp>
        <p:sp>
          <p:nvSpPr>
            <p:cNvPr id="98" name="TextBox 97"/>
            <p:cNvSpPr txBox="1"/>
            <p:nvPr/>
          </p:nvSpPr>
          <p:spPr>
            <a:xfrm>
              <a:off x="531337" y="2080056"/>
              <a:ext cx="1473843" cy="433073"/>
            </a:xfrm>
            <a:prstGeom prst="rect">
              <a:avLst/>
            </a:prstGeom>
            <a:noFill/>
          </p:spPr>
          <p:txBody>
            <a:bodyPr wrap="square" rtlCol="0">
              <a:spAutoFit/>
            </a:bodyPr>
            <a:lstStyle/>
            <a:p>
              <a:r>
                <a:rPr lang="en-ZA" dirty="0">
                  <a:solidFill>
                    <a:schemeClr val="bg2">
                      <a:lumMod val="50000"/>
                    </a:schemeClr>
                  </a:solidFill>
                </a:rPr>
                <a:t>Governance</a:t>
              </a:r>
            </a:p>
          </p:txBody>
        </p:sp>
        <p:sp>
          <p:nvSpPr>
            <p:cNvPr id="100" name="TextBox 99"/>
            <p:cNvSpPr txBox="1"/>
            <p:nvPr/>
          </p:nvSpPr>
          <p:spPr>
            <a:xfrm>
              <a:off x="527665" y="2849852"/>
              <a:ext cx="1621227" cy="433073"/>
            </a:xfrm>
            <a:prstGeom prst="rect">
              <a:avLst/>
            </a:prstGeom>
            <a:noFill/>
          </p:spPr>
          <p:txBody>
            <a:bodyPr wrap="square" rtlCol="0">
              <a:spAutoFit/>
            </a:bodyPr>
            <a:lstStyle/>
            <a:p>
              <a:r>
                <a:rPr lang="en-ZA" dirty="0">
                  <a:solidFill>
                    <a:schemeClr val="bg2">
                      <a:lumMod val="50000"/>
                    </a:schemeClr>
                  </a:solidFill>
                </a:rPr>
                <a:t>Council</a:t>
              </a:r>
            </a:p>
          </p:txBody>
        </p:sp>
        <p:sp>
          <p:nvSpPr>
            <p:cNvPr id="101" name="TextBox 100"/>
            <p:cNvSpPr txBox="1"/>
            <p:nvPr/>
          </p:nvSpPr>
          <p:spPr>
            <a:xfrm>
              <a:off x="578392" y="3968422"/>
              <a:ext cx="1621227" cy="433073"/>
            </a:xfrm>
            <a:prstGeom prst="rect">
              <a:avLst/>
            </a:prstGeom>
            <a:noFill/>
          </p:spPr>
          <p:txBody>
            <a:bodyPr wrap="square" rtlCol="0">
              <a:spAutoFit/>
            </a:bodyPr>
            <a:lstStyle/>
            <a:p>
              <a:r>
                <a:rPr lang="en-ZA" dirty="0">
                  <a:solidFill>
                    <a:schemeClr val="bg2">
                      <a:lumMod val="50000"/>
                    </a:schemeClr>
                  </a:solidFill>
                </a:rPr>
                <a:t>Data</a:t>
              </a:r>
            </a:p>
          </p:txBody>
        </p:sp>
        <p:sp>
          <p:nvSpPr>
            <p:cNvPr id="102" name="TextBox 101"/>
            <p:cNvSpPr txBox="1"/>
            <p:nvPr/>
          </p:nvSpPr>
          <p:spPr>
            <a:xfrm>
              <a:off x="579909" y="4416960"/>
              <a:ext cx="1621227" cy="433073"/>
            </a:xfrm>
            <a:prstGeom prst="rect">
              <a:avLst/>
            </a:prstGeom>
            <a:noFill/>
          </p:spPr>
          <p:txBody>
            <a:bodyPr wrap="square" rtlCol="0">
              <a:spAutoFit/>
            </a:bodyPr>
            <a:lstStyle/>
            <a:p>
              <a:r>
                <a:rPr lang="en-ZA" dirty="0">
                  <a:solidFill>
                    <a:schemeClr val="bg2">
                      <a:lumMod val="50000"/>
                    </a:schemeClr>
                  </a:solidFill>
                </a:rPr>
                <a:t>Stewardship</a:t>
              </a:r>
            </a:p>
          </p:txBody>
        </p:sp>
        <p:sp>
          <p:nvSpPr>
            <p:cNvPr id="104" name="TextBox 103"/>
            <p:cNvSpPr txBox="1"/>
            <p:nvPr/>
          </p:nvSpPr>
          <p:spPr>
            <a:xfrm>
              <a:off x="606554" y="4846261"/>
              <a:ext cx="1621227" cy="433073"/>
            </a:xfrm>
            <a:prstGeom prst="rect">
              <a:avLst/>
            </a:prstGeom>
            <a:noFill/>
          </p:spPr>
          <p:txBody>
            <a:bodyPr wrap="square" rtlCol="0">
              <a:spAutoFit/>
            </a:bodyPr>
            <a:lstStyle/>
            <a:p>
              <a:r>
                <a:rPr lang="en-ZA" dirty="0">
                  <a:solidFill>
                    <a:schemeClr val="bg2">
                      <a:lumMod val="50000"/>
                    </a:schemeClr>
                  </a:solidFill>
                </a:rPr>
                <a:t>Council</a:t>
              </a:r>
            </a:p>
          </p:txBody>
        </p:sp>
      </p:grpSp>
    </p:spTree>
    <p:extLst>
      <p:ext uri="{BB962C8B-B14F-4D97-AF65-F5344CB8AC3E}">
        <p14:creationId xmlns:p14="http://schemas.microsoft.com/office/powerpoint/2010/main" val="280906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500"/>
                                        <p:tgtEl>
                                          <p:spTgt spid="62"/>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0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7"/>
                                        </p:tgtEl>
                                        <p:attrNameLst>
                                          <p:attrName>style.visibility</p:attrName>
                                        </p:attrNameLst>
                                      </p:cBhvr>
                                      <p:to>
                                        <p:strVal val="visible"/>
                                      </p:to>
                                    </p:set>
                                    <p:animEffect transition="in" filter="fade">
                                      <p:cBhvr>
                                        <p:cTn id="18" dur="500"/>
                                        <p:tgtEl>
                                          <p:spTgt spid="9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fade">
                                      <p:cBhvr>
                                        <p:cTn id="23" dur="500"/>
                                        <p:tgtEl>
                                          <p:spTgt spid="7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fade">
                                      <p:cBhvr>
                                        <p:cTn id="32" dur="1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The CDO, CIO &amp; CTO: “Common Structure”</a:t>
            </a:r>
          </a:p>
        </p:txBody>
      </p:sp>
      <p:pic>
        <p:nvPicPr>
          <p:cNvPr id="4" name="Picture 3"/>
          <p:cNvPicPr>
            <a:picLocks noChangeAspect="1"/>
          </p:cNvPicPr>
          <p:nvPr/>
        </p:nvPicPr>
        <p:blipFill>
          <a:blip r:embed="rId3"/>
          <a:stretch>
            <a:fillRect/>
          </a:stretch>
        </p:blipFill>
        <p:spPr>
          <a:xfrm>
            <a:off x="7665148" y="2152650"/>
            <a:ext cx="2258428" cy="4375150"/>
          </a:xfrm>
          <a:prstGeom prst="rect">
            <a:avLst/>
          </a:prstGeom>
        </p:spPr>
      </p:pic>
      <p:pic>
        <p:nvPicPr>
          <p:cNvPr id="8" name="Picture 7"/>
          <p:cNvPicPr>
            <a:picLocks noChangeAspect="1"/>
          </p:cNvPicPr>
          <p:nvPr/>
        </p:nvPicPr>
        <p:blipFill>
          <a:blip r:embed="rId4"/>
          <a:stretch>
            <a:fillRect/>
          </a:stretch>
        </p:blipFill>
        <p:spPr>
          <a:xfrm>
            <a:off x="563911" y="1264290"/>
            <a:ext cx="7101236" cy="5593710"/>
          </a:xfrm>
          <a:prstGeom prst="rect">
            <a:avLst/>
          </a:prstGeom>
        </p:spPr>
      </p:pic>
    </p:spTree>
    <p:extLst>
      <p:ext uri="{BB962C8B-B14F-4D97-AF65-F5344CB8AC3E}">
        <p14:creationId xmlns:p14="http://schemas.microsoft.com/office/powerpoint/2010/main" val="24200528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777151" cy="1325563"/>
          </a:xfrm>
        </p:spPr>
        <p:txBody>
          <a:bodyPr/>
          <a:lstStyle/>
          <a:p>
            <a:r>
              <a:rPr lang="en-ZA" dirty="0"/>
              <a:t>V3.0 Workshop Agenda (CD&amp;AO Conference)</a:t>
            </a:r>
            <a:endParaRPr lang="en-ZA" sz="2800" b="1" dirty="0">
              <a:solidFill>
                <a:srgbClr val="FF0000"/>
              </a:solidFill>
            </a:endParaRPr>
          </a:p>
        </p:txBody>
      </p:sp>
      <p:sp>
        <p:nvSpPr>
          <p:cNvPr id="3" name="Content Placeholder 2"/>
          <p:cNvSpPr>
            <a:spLocks noGrp="1"/>
          </p:cNvSpPr>
          <p:nvPr>
            <p:ph idx="1"/>
          </p:nvPr>
        </p:nvSpPr>
        <p:spPr>
          <a:xfrm>
            <a:off x="838199" y="1825625"/>
            <a:ext cx="10515601" cy="4351338"/>
          </a:xfrm>
        </p:spPr>
        <p:txBody>
          <a:bodyPr>
            <a:normAutofit fontScale="85000" lnSpcReduction="20000"/>
          </a:bodyPr>
          <a:lstStyle/>
          <a:p>
            <a:r>
              <a:rPr lang="en-ZA" dirty="0"/>
              <a:t>1. Simple </a:t>
            </a:r>
            <a:r>
              <a:rPr lang="en-ZA" b="1" dirty="0"/>
              <a:t>Understanding</a:t>
            </a:r>
            <a:r>
              <a:rPr lang="en-ZA" dirty="0"/>
              <a:t> of Data ………………………………………………………. 15 mins</a:t>
            </a:r>
          </a:p>
          <a:p>
            <a:r>
              <a:rPr lang="en-ZA" dirty="0"/>
              <a:t>2. The Information Value Chain in your Enterprise …………………………….. 10 mins</a:t>
            </a:r>
          </a:p>
          <a:p>
            <a:r>
              <a:rPr lang="en-ZA" dirty="0"/>
              <a:t>3. Enterprise Architectures across Information Value Chain segments .. 10 mins</a:t>
            </a:r>
          </a:p>
          <a:p>
            <a:r>
              <a:rPr lang="en-ZA" dirty="0"/>
              <a:t>4. Time, Control, Delivery, Cost &amp; Effort Considerations …………………….. 10 mins</a:t>
            </a:r>
          </a:p>
          <a:p>
            <a:r>
              <a:rPr lang="en-ZA" dirty="0"/>
              <a:t>5. Identify KPAs for data stewardship …………………………………………………. 15 mins</a:t>
            </a:r>
          </a:p>
          <a:p>
            <a:r>
              <a:rPr lang="en-ZA" dirty="0"/>
              <a:t>6. Identify KPIs which address the Information Value Chain segments .. 20 mins</a:t>
            </a:r>
          </a:p>
          <a:p>
            <a:r>
              <a:rPr lang="en-ZA" dirty="0"/>
              <a:t>7. Determine Information Value Chain Segment Metrics ……………………. 30 mins</a:t>
            </a:r>
          </a:p>
          <a:p>
            <a:r>
              <a:rPr lang="en-ZA" dirty="0"/>
              <a:t> ----------- Body Break ………………………………………………………………………….. 10 mins</a:t>
            </a:r>
          </a:p>
          <a:p>
            <a:r>
              <a:rPr lang="en-ZA" dirty="0"/>
              <a:t>8. Establish your As-Is Data Governance Maturity and Capabilities …….. 20 mins</a:t>
            </a:r>
          </a:p>
          <a:p>
            <a:r>
              <a:rPr lang="en-ZA" dirty="0"/>
              <a:t>9. Define Data Stewardship Governance expectations for the Metrics .. 20 mins</a:t>
            </a:r>
          </a:p>
          <a:p>
            <a:r>
              <a:rPr lang="en-ZA" dirty="0"/>
              <a:t>10. Define Reporting Measures for the Metrics ………………………………….. 20 mins</a:t>
            </a:r>
          </a:p>
        </p:txBody>
      </p:sp>
    </p:spTree>
    <p:extLst>
      <p:ext uri="{BB962C8B-B14F-4D97-AF65-F5344CB8AC3E}">
        <p14:creationId xmlns:p14="http://schemas.microsoft.com/office/powerpoint/2010/main" val="32270056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15545"/>
            <a:ext cx="10515600" cy="5453449"/>
          </a:xfrm>
        </p:spPr>
        <p:txBody>
          <a:bodyPr>
            <a:normAutofit/>
          </a:bodyPr>
          <a:lstStyle/>
          <a:p>
            <a:r>
              <a:rPr lang="en-ZA" dirty="0"/>
              <a:t>7. Establish your As-Is Data Governance Maturity and Capabilities</a:t>
            </a:r>
            <a:br>
              <a:rPr lang="en-ZA" dirty="0"/>
            </a:br>
            <a:br>
              <a:rPr lang="en-ZA" sz="2000" dirty="0"/>
            </a:br>
            <a:r>
              <a:rPr lang="en-US" sz="2000" b="1" dirty="0">
                <a:solidFill>
                  <a:srgbClr val="00B050"/>
                </a:solidFill>
              </a:rPr>
              <a:t>Please email all queries to Herman.Badenhorst@edgedatawave.co.za</a:t>
            </a:r>
            <a:r>
              <a:rPr lang="en-ZA" sz="2000" b="1" dirty="0">
                <a:solidFill>
                  <a:srgbClr val="00B050"/>
                </a:solidFill>
              </a:rPr>
              <a:t>, </a:t>
            </a:r>
            <a:br>
              <a:rPr lang="en-ZA" sz="2000" b="1" dirty="0">
                <a:solidFill>
                  <a:srgbClr val="00B050"/>
                </a:solidFill>
              </a:rPr>
            </a:br>
            <a:br>
              <a:rPr lang="en-ZA" sz="2000" b="1" dirty="0">
                <a:solidFill>
                  <a:srgbClr val="00B050"/>
                </a:solidFill>
              </a:rPr>
            </a:br>
            <a:r>
              <a:rPr lang="en-ZA" sz="2000" b="1" dirty="0">
                <a:solidFill>
                  <a:srgbClr val="00B050"/>
                </a:solidFill>
              </a:rPr>
              <a:t>- Start your message with: </a:t>
            </a:r>
            <a:br>
              <a:rPr lang="en-ZA" sz="2000" b="1" dirty="0">
                <a:solidFill>
                  <a:srgbClr val="00B050"/>
                </a:solidFill>
              </a:rPr>
            </a:br>
            <a:r>
              <a:rPr lang="en-ZA" sz="2000" b="1" dirty="0">
                <a:solidFill>
                  <a:srgbClr val="00B050"/>
                </a:solidFill>
              </a:rPr>
              <a:t>     - The company name you are representing;</a:t>
            </a:r>
            <a:br>
              <a:rPr lang="en-ZA" sz="2000" b="1" dirty="0">
                <a:solidFill>
                  <a:srgbClr val="00B050"/>
                </a:solidFill>
              </a:rPr>
            </a:br>
            <a:r>
              <a:rPr lang="en-ZA" sz="2000" b="1" dirty="0">
                <a:solidFill>
                  <a:srgbClr val="00B050"/>
                </a:solidFill>
              </a:rPr>
              <a:t>     - followed by your name;</a:t>
            </a:r>
            <a:br>
              <a:rPr lang="en-ZA" sz="2000" b="1" dirty="0">
                <a:solidFill>
                  <a:srgbClr val="00B050"/>
                </a:solidFill>
              </a:rPr>
            </a:br>
            <a:r>
              <a:rPr lang="en-ZA" sz="2000" b="1" dirty="0">
                <a:solidFill>
                  <a:srgbClr val="00B050"/>
                </a:solidFill>
              </a:rPr>
              <a:t>     - followed by your email address;</a:t>
            </a:r>
            <a:br>
              <a:rPr lang="en-ZA" sz="2000" b="1" dirty="0">
                <a:solidFill>
                  <a:srgbClr val="00B050"/>
                </a:solidFill>
              </a:rPr>
            </a:br>
            <a:r>
              <a:rPr lang="en-ZA" sz="2000" b="1" dirty="0">
                <a:solidFill>
                  <a:srgbClr val="00B050"/>
                </a:solidFill>
              </a:rPr>
              <a:t>     - followed by a message title (I will need context to understand the question); and</a:t>
            </a:r>
            <a:br>
              <a:rPr lang="en-ZA" sz="2000" b="1" dirty="0">
                <a:solidFill>
                  <a:srgbClr val="00B050"/>
                </a:solidFill>
              </a:rPr>
            </a:br>
            <a:r>
              <a:rPr lang="en-ZA" sz="2000" b="1" dirty="0">
                <a:solidFill>
                  <a:srgbClr val="00B050"/>
                </a:solidFill>
              </a:rPr>
              <a:t>     - followed by your question.</a:t>
            </a:r>
            <a:br>
              <a:rPr lang="en-ZA" sz="2000" b="1" dirty="0">
                <a:solidFill>
                  <a:srgbClr val="00B050"/>
                </a:solidFill>
              </a:rPr>
            </a:br>
            <a:br>
              <a:rPr lang="en-ZA" sz="2000" b="1" dirty="0">
                <a:solidFill>
                  <a:srgbClr val="00B050"/>
                </a:solidFill>
              </a:rPr>
            </a:br>
            <a:r>
              <a:rPr lang="en-ZA" sz="2000" b="1" dirty="0">
                <a:solidFill>
                  <a:srgbClr val="FF0000"/>
                </a:solidFill>
              </a:rPr>
              <a:t>Answering of questions received during this workshop, AND which are pertinent to this workshop topic is free, only if submitted and received during this workshop. </a:t>
            </a:r>
            <a:br>
              <a:rPr lang="en-ZA" sz="2000" b="1" dirty="0">
                <a:solidFill>
                  <a:srgbClr val="FF0000"/>
                </a:solidFill>
              </a:rPr>
            </a:br>
            <a:br>
              <a:rPr lang="en-ZA" sz="2000" b="1" dirty="0">
                <a:solidFill>
                  <a:srgbClr val="FF0000"/>
                </a:solidFill>
              </a:rPr>
            </a:br>
            <a:r>
              <a:rPr lang="en-ZA" sz="2000" b="1" dirty="0">
                <a:solidFill>
                  <a:srgbClr val="0070C0"/>
                </a:solidFill>
              </a:rPr>
              <a:t>Answers may be given during or after the workshop, or over the next few days. You are also welcome to engage me for training and consulting.</a:t>
            </a:r>
            <a:endParaRPr lang="en-ZA" sz="2000" dirty="0"/>
          </a:p>
        </p:txBody>
      </p:sp>
    </p:spTree>
    <p:extLst>
      <p:ext uri="{BB962C8B-B14F-4D97-AF65-F5344CB8AC3E}">
        <p14:creationId xmlns:p14="http://schemas.microsoft.com/office/powerpoint/2010/main" val="343450076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Enterprise Data Management V3.0</a:t>
            </a:r>
            <a:br>
              <a:rPr lang="en-ZA" dirty="0"/>
            </a:br>
            <a:endParaRPr lang="en-ZA" dirty="0"/>
          </a:p>
        </p:txBody>
      </p:sp>
      <p:pic>
        <p:nvPicPr>
          <p:cNvPr id="3" name="Picture 2"/>
          <p:cNvPicPr>
            <a:picLocks noChangeAspect="1"/>
          </p:cNvPicPr>
          <p:nvPr/>
        </p:nvPicPr>
        <p:blipFill>
          <a:blip r:embed="rId3"/>
          <a:stretch>
            <a:fillRect/>
          </a:stretch>
        </p:blipFill>
        <p:spPr>
          <a:xfrm>
            <a:off x="734437" y="990601"/>
            <a:ext cx="8184676" cy="5767388"/>
          </a:xfrm>
          <a:prstGeom prst="rect">
            <a:avLst/>
          </a:prstGeom>
        </p:spPr>
      </p:pic>
      <p:sp>
        <p:nvSpPr>
          <p:cNvPr id="5" name="Rectangle 4"/>
          <p:cNvSpPr/>
          <p:nvPr/>
        </p:nvSpPr>
        <p:spPr>
          <a:xfrm>
            <a:off x="622300" y="2341564"/>
            <a:ext cx="7797800" cy="3246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 name="Picture 3"/>
          <p:cNvPicPr>
            <a:picLocks noChangeAspect="1"/>
          </p:cNvPicPr>
          <p:nvPr/>
        </p:nvPicPr>
        <p:blipFill>
          <a:blip r:embed="rId4"/>
          <a:stretch>
            <a:fillRect/>
          </a:stretch>
        </p:blipFill>
        <p:spPr>
          <a:xfrm>
            <a:off x="654274" y="2341564"/>
            <a:ext cx="8692222" cy="3576636"/>
          </a:xfrm>
          <a:prstGeom prst="rect">
            <a:avLst/>
          </a:prstGeom>
        </p:spPr>
      </p:pic>
      <p:sp>
        <p:nvSpPr>
          <p:cNvPr id="6" name="Rectangle 5"/>
          <p:cNvSpPr/>
          <p:nvPr/>
        </p:nvSpPr>
        <p:spPr>
          <a:xfrm>
            <a:off x="734437" y="990601"/>
            <a:ext cx="7050663" cy="21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50655446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54" y="502508"/>
            <a:ext cx="12002530" cy="949283"/>
          </a:xfrm>
        </p:spPr>
        <p:txBody>
          <a:bodyPr>
            <a:normAutofit/>
          </a:bodyPr>
          <a:lstStyle/>
          <a:p>
            <a:r>
              <a:rPr lang="en-ZA" sz="3600" b="1" u="sng" dirty="0"/>
              <a:t>The Multi Dimensional Data Management Framework V3.0)</a:t>
            </a:r>
          </a:p>
        </p:txBody>
      </p:sp>
      <p:pic>
        <p:nvPicPr>
          <p:cNvPr id="4" name="Picture 3"/>
          <p:cNvPicPr>
            <a:picLocks noChangeAspect="1"/>
          </p:cNvPicPr>
          <p:nvPr/>
        </p:nvPicPr>
        <p:blipFill>
          <a:blip r:embed="rId2"/>
          <a:stretch>
            <a:fillRect/>
          </a:stretch>
        </p:blipFill>
        <p:spPr>
          <a:xfrm>
            <a:off x="1960606" y="1268627"/>
            <a:ext cx="7758466" cy="5589069"/>
          </a:xfrm>
          <a:prstGeom prst="rect">
            <a:avLst/>
          </a:prstGeom>
        </p:spPr>
      </p:pic>
    </p:spTree>
    <p:extLst>
      <p:ext uri="{BB962C8B-B14F-4D97-AF65-F5344CB8AC3E}">
        <p14:creationId xmlns:p14="http://schemas.microsoft.com/office/powerpoint/2010/main" val="42772263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Data Governance Metrics</a:t>
            </a:r>
          </a:p>
        </p:txBody>
      </p:sp>
      <p:sp>
        <p:nvSpPr>
          <p:cNvPr id="3" name="Content Placeholder 2"/>
          <p:cNvSpPr>
            <a:spLocks noGrp="1"/>
          </p:cNvSpPr>
          <p:nvPr>
            <p:ph idx="1"/>
          </p:nvPr>
        </p:nvSpPr>
        <p:spPr/>
        <p:txBody>
          <a:bodyPr/>
          <a:lstStyle/>
          <a:p>
            <a:r>
              <a:rPr lang="en-ZA" dirty="0"/>
              <a:t>Business need(s) being addressed </a:t>
            </a:r>
          </a:p>
          <a:p>
            <a:r>
              <a:rPr lang="en-ZA" dirty="0"/>
              <a:t>Approach used to design, develop and implement the program </a:t>
            </a:r>
          </a:p>
          <a:p>
            <a:r>
              <a:rPr lang="en-ZA" dirty="0"/>
              <a:t>Scope and depth of the Data Governance Program as well as program longevity </a:t>
            </a:r>
          </a:p>
          <a:p>
            <a:r>
              <a:rPr lang="en-ZA" dirty="0"/>
              <a:t>Data governance defined roles and responsibilities </a:t>
            </a:r>
          </a:p>
          <a:p>
            <a:r>
              <a:rPr lang="en-ZA" dirty="0"/>
              <a:t>Communications and marketing approaches </a:t>
            </a:r>
          </a:p>
          <a:p>
            <a:r>
              <a:rPr lang="en-ZA" dirty="0"/>
              <a:t>Policies, procedures and processes established </a:t>
            </a:r>
          </a:p>
          <a:p>
            <a:r>
              <a:rPr lang="en-ZA" dirty="0"/>
              <a:t>Program metrics and business value provided </a:t>
            </a:r>
          </a:p>
        </p:txBody>
      </p:sp>
    </p:spTree>
    <p:extLst>
      <p:ext uri="{BB962C8B-B14F-4D97-AF65-F5344CB8AC3E}">
        <p14:creationId xmlns:p14="http://schemas.microsoft.com/office/powerpoint/2010/main" val="417197038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15545"/>
            <a:ext cx="10515600" cy="5453449"/>
          </a:xfrm>
        </p:spPr>
        <p:txBody>
          <a:bodyPr>
            <a:normAutofit/>
          </a:bodyPr>
          <a:lstStyle/>
          <a:p>
            <a:r>
              <a:rPr lang="en-ZA" dirty="0"/>
              <a:t>9. Define Data Stewardship Governance expectations for the Metrics</a:t>
            </a:r>
            <a:br>
              <a:rPr lang="en-ZA" dirty="0"/>
            </a:br>
            <a:br>
              <a:rPr lang="en-ZA" sz="2000" dirty="0"/>
            </a:br>
            <a:r>
              <a:rPr lang="en-US" sz="2000" b="1" dirty="0">
                <a:solidFill>
                  <a:srgbClr val="00B050"/>
                </a:solidFill>
              </a:rPr>
              <a:t>Please email all queries to Herman.Badenhorst@edgedatawave.co.za</a:t>
            </a:r>
            <a:r>
              <a:rPr lang="en-ZA" sz="2000" b="1" dirty="0">
                <a:solidFill>
                  <a:srgbClr val="00B050"/>
                </a:solidFill>
              </a:rPr>
              <a:t>, </a:t>
            </a:r>
            <a:br>
              <a:rPr lang="en-ZA" sz="2000" b="1" dirty="0">
                <a:solidFill>
                  <a:srgbClr val="00B050"/>
                </a:solidFill>
              </a:rPr>
            </a:br>
            <a:br>
              <a:rPr lang="en-ZA" sz="2000" b="1" dirty="0">
                <a:solidFill>
                  <a:srgbClr val="00B050"/>
                </a:solidFill>
              </a:rPr>
            </a:br>
            <a:r>
              <a:rPr lang="en-ZA" sz="2000" b="1" dirty="0">
                <a:solidFill>
                  <a:srgbClr val="00B050"/>
                </a:solidFill>
              </a:rPr>
              <a:t>- Start your message with: </a:t>
            </a:r>
            <a:br>
              <a:rPr lang="en-ZA" sz="2000" b="1" dirty="0">
                <a:solidFill>
                  <a:srgbClr val="00B050"/>
                </a:solidFill>
              </a:rPr>
            </a:br>
            <a:r>
              <a:rPr lang="en-ZA" sz="2000" b="1" dirty="0">
                <a:solidFill>
                  <a:srgbClr val="00B050"/>
                </a:solidFill>
              </a:rPr>
              <a:t>     - The company name you are representing;</a:t>
            </a:r>
            <a:br>
              <a:rPr lang="en-ZA" sz="2000" b="1" dirty="0">
                <a:solidFill>
                  <a:srgbClr val="00B050"/>
                </a:solidFill>
              </a:rPr>
            </a:br>
            <a:r>
              <a:rPr lang="en-ZA" sz="2000" b="1" dirty="0">
                <a:solidFill>
                  <a:srgbClr val="00B050"/>
                </a:solidFill>
              </a:rPr>
              <a:t>     - followed by your name;</a:t>
            </a:r>
            <a:br>
              <a:rPr lang="en-ZA" sz="2000" b="1" dirty="0">
                <a:solidFill>
                  <a:srgbClr val="00B050"/>
                </a:solidFill>
              </a:rPr>
            </a:br>
            <a:r>
              <a:rPr lang="en-ZA" sz="2000" b="1" dirty="0">
                <a:solidFill>
                  <a:srgbClr val="00B050"/>
                </a:solidFill>
              </a:rPr>
              <a:t>     - followed by your email address;</a:t>
            </a:r>
            <a:br>
              <a:rPr lang="en-ZA" sz="2000" b="1" dirty="0">
                <a:solidFill>
                  <a:srgbClr val="00B050"/>
                </a:solidFill>
              </a:rPr>
            </a:br>
            <a:r>
              <a:rPr lang="en-ZA" sz="2000" b="1" dirty="0">
                <a:solidFill>
                  <a:srgbClr val="00B050"/>
                </a:solidFill>
              </a:rPr>
              <a:t>     - followed by a message title (I will need context to understand the question); and</a:t>
            </a:r>
            <a:br>
              <a:rPr lang="en-ZA" sz="2000" b="1" dirty="0">
                <a:solidFill>
                  <a:srgbClr val="00B050"/>
                </a:solidFill>
              </a:rPr>
            </a:br>
            <a:r>
              <a:rPr lang="en-ZA" sz="2000" b="1" dirty="0">
                <a:solidFill>
                  <a:srgbClr val="00B050"/>
                </a:solidFill>
              </a:rPr>
              <a:t>     - followed by your question.</a:t>
            </a:r>
            <a:br>
              <a:rPr lang="en-ZA" sz="2000" b="1" dirty="0">
                <a:solidFill>
                  <a:srgbClr val="00B050"/>
                </a:solidFill>
              </a:rPr>
            </a:br>
            <a:br>
              <a:rPr lang="en-ZA" sz="2000" b="1" dirty="0">
                <a:solidFill>
                  <a:srgbClr val="00B050"/>
                </a:solidFill>
              </a:rPr>
            </a:br>
            <a:r>
              <a:rPr lang="en-ZA" sz="2000" b="1" dirty="0">
                <a:solidFill>
                  <a:srgbClr val="FF0000"/>
                </a:solidFill>
              </a:rPr>
              <a:t>Answering of questions received during this workshop, AND which are pertinent to this workshop topic is free, only if submitted and received during this workshop. </a:t>
            </a:r>
            <a:br>
              <a:rPr lang="en-ZA" sz="2000" b="1" dirty="0">
                <a:solidFill>
                  <a:srgbClr val="FF0000"/>
                </a:solidFill>
              </a:rPr>
            </a:br>
            <a:br>
              <a:rPr lang="en-ZA" sz="2000" b="1" dirty="0">
                <a:solidFill>
                  <a:srgbClr val="FF0000"/>
                </a:solidFill>
              </a:rPr>
            </a:br>
            <a:r>
              <a:rPr lang="en-ZA" sz="2000" b="1" dirty="0">
                <a:solidFill>
                  <a:srgbClr val="0070C0"/>
                </a:solidFill>
              </a:rPr>
              <a:t>Answers may be given during or after the workshop, or over the next few days. You are also welcome to engage me for training and consulting.</a:t>
            </a:r>
            <a:endParaRPr lang="en-ZA" sz="2000" dirty="0"/>
          </a:p>
        </p:txBody>
      </p:sp>
    </p:spTree>
    <p:extLst>
      <p:ext uri="{BB962C8B-B14F-4D97-AF65-F5344CB8AC3E}">
        <p14:creationId xmlns:p14="http://schemas.microsoft.com/office/powerpoint/2010/main" val="2171237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274" y="518052"/>
            <a:ext cx="9145588" cy="6364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957" y="1788850"/>
            <a:ext cx="4142227" cy="329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4"/>
          <p:cNvSpPr txBox="1">
            <a:spLocks/>
          </p:cNvSpPr>
          <p:nvPr/>
        </p:nvSpPr>
        <p:spPr bwMode="auto">
          <a:xfrm>
            <a:off x="1489073" y="109973"/>
            <a:ext cx="10470538" cy="484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mn-lt"/>
                <a:ea typeface="+mn-ea"/>
                <a:cs typeface="+mn-cs"/>
              </a:rPr>
              <a:t>MDDMF v1.0 </a:t>
            </a:r>
            <a:r>
              <a:rPr lang="en-US" sz="2400" dirty="0"/>
              <a:t>As Master Data Governor for an ICT Group, he used this to migrate from Legacy to a single SAP solution</a:t>
            </a:r>
            <a:endParaRPr lang="en-ZA" sz="2400" dirty="0">
              <a:latin typeface="Arial" charset="0"/>
              <a:cs typeface="Arial" charset="0"/>
            </a:endParaRPr>
          </a:p>
        </p:txBody>
      </p:sp>
      <p:grpSp>
        <p:nvGrpSpPr>
          <p:cNvPr id="5" name="Group 10"/>
          <p:cNvGrpSpPr>
            <a:grpSpLocks/>
          </p:cNvGrpSpPr>
          <p:nvPr/>
        </p:nvGrpSpPr>
        <p:grpSpPr bwMode="auto">
          <a:xfrm>
            <a:off x="10113964" y="6521451"/>
            <a:ext cx="617537" cy="347663"/>
            <a:chOff x="8589272" y="6520719"/>
            <a:chExt cx="617729" cy="348542"/>
          </a:xfrm>
        </p:grpSpPr>
        <p:pic>
          <p:nvPicPr>
            <p:cNvPr id="6"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9272" y="6520719"/>
              <a:ext cx="556071" cy="34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1"/>
            <p:cNvSpPr txBox="1">
              <a:spLocks/>
            </p:cNvSpPr>
            <p:nvPr/>
          </p:nvSpPr>
          <p:spPr bwMode="auto">
            <a:xfrm>
              <a:off x="8691734" y="6536606"/>
              <a:ext cx="51526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0382FED-399C-41AD-848E-8D57682C77A4}" type="slidenum">
                <a:rPr lang="en-US"/>
                <a:pPr eaLnBrk="1" hangingPunct="1"/>
                <a:t>11</a:t>
              </a:fld>
              <a:endParaRPr lang="en-US"/>
            </a:p>
          </p:txBody>
        </p:sp>
      </p:grpSp>
      <p:grpSp>
        <p:nvGrpSpPr>
          <p:cNvPr id="12" name="Group 11"/>
          <p:cNvGrpSpPr/>
          <p:nvPr/>
        </p:nvGrpSpPr>
        <p:grpSpPr>
          <a:xfrm flipH="1">
            <a:off x="5447928" y="2727536"/>
            <a:ext cx="648072" cy="727582"/>
            <a:chOff x="3275856" y="2727536"/>
            <a:chExt cx="661045" cy="727582"/>
          </a:xfrm>
        </p:grpSpPr>
        <p:grpSp>
          <p:nvGrpSpPr>
            <p:cNvPr id="13" name="Group 12"/>
            <p:cNvGrpSpPr/>
            <p:nvPr/>
          </p:nvGrpSpPr>
          <p:grpSpPr>
            <a:xfrm>
              <a:off x="3275856" y="2731221"/>
              <a:ext cx="661045" cy="699609"/>
              <a:chOff x="-2021614" y="-23770"/>
              <a:chExt cx="3547525" cy="3238012"/>
            </a:xfrm>
          </p:grpSpPr>
          <p:cxnSp>
            <p:nvCxnSpPr>
              <p:cNvPr id="15" name="Straight Connector 14"/>
              <p:cNvCxnSpPr/>
              <p:nvPr/>
            </p:nvCxnSpPr>
            <p:spPr>
              <a:xfrm>
                <a:off x="-51750" y="1"/>
                <a:ext cx="1577661"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021614" y="-23770"/>
                <a:ext cx="1969864" cy="32295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886635" y="3205772"/>
                <a:ext cx="3412545" cy="84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flipV="1">
              <a:off x="3911643" y="2727536"/>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4808403" y="2727536"/>
            <a:ext cx="661045" cy="727582"/>
            <a:chOff x="3275856" y="2727536"/>
            <a:chExt cx="661045" cy="727582"/>
          </a:xfrm>
        </p:grpSpPr>
        <p:grpSp>
          <p:nvGrpSpPr>
            <p:cNvPr id="19" name="Group 18"/>
            <p:cNvGrpSpPr/>
            <p:nvPr/>
          </p:nvGrpSpPr>
          <p:grpSpPr>
            <a:xfrm>
              <a:off x="3275856" y="2731221"/>
              <a:ext cx="661045" cy="699609"/>
              <a:chOff x="-2021614" y="-23770"/>
              <a:chExt cx="3547525" cy="3238012"/>
            </a:xfrm>
          </p:grpSpPr>
          <p:cxnSp>
            <p:nvCxnSpPr>
              <p:cNvPr id="21" name="Straight Connector 20"/>
              <p:cNvCxnSpPr/>
              <p:nvPr/>
            </p:nvCxnSpPr>
            <p:spPr>
              <a:xfrm>
                <a:off x="-51750" y="1"/>
                <a:ext cx="1577661"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021614" y="-23770"/>
                <a:ext cx="1969864" cy="32295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886635" y="3205772"/>
                <a:ext cx="3412545" cy="84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flipV="1">
              <a:off x="3911643" y="2727536"/>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rot="10800000">
            <a:off x="5192440" y="4165846"/>
            <a:ext cx="547492" cy="547421"/>
            <a:chOff x="0" y="0"/>
            <a:chExt cx="2938138" cy="2560856"/>
          </a:xfrm>
        </p:grpSpPr>
        <p:cxnSp>
          <p:nvCxnSpPr>
            <p:cNvPr id="25" name="Straight Connector 24"/>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flipH="1" flipV="1">
            <a:off x="5468888" y="3429000"/>
            <a:ext cx="644204" cy="732266"/>
            <a:chOff x="3301010" y="2715428"/>
            <a:chExt cx="599349" cy="727582"/>
          </a:xfrm>
        </p:grpSpPr>
        <p:grpSp>
          <p:nvGrpSpPr>
            <p:cNvPr id="29" name="Group 28"/>
            <p:cNvGrpSpPr/>
            <p:nvPr/>
          </p:nvGrpSpPr>
          <p:grpSpPr>
            <a:xfrm>
              <a:off x="3301010" y="2727536"/>
              <a:ext cx="599349" cy="703294"/>
              <a:chOff x="-1886625" y="-40828"/>
              <a:chExt cx="3216434" cy="3255070"/>
            </a:xfrm>
          </p:grpSpPr>
          <p:cxnSp>
            <p:nvCxnSpPr>
              <p:cNvPr id="31" name="Straight Connector 30"/>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30" name="Straight Connector 29"/>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flipV="1">
            <a:off x="4797674" y="3429000"/>
            <a:ext cx="654122" cy="732266"/>
            <a:chOff x="3301010" y="2715428"/>
            <a:chExt cx="599349" cy="727582"/>
          </a:xfrm>
        </p:grpSpPr>
        <p:grpSp>
          <p:nvGrpSpPr>
            <p:cNvPr id="35" name="Group 34"/>
            <p:cNvGrpSpPr/>
            <p:nvPr/>
          </p:nvGrpSpPr>
          <p:grpSpPr>
            <a:xfrm>
              <a:off x="3301010" y="2727536"/>
              <a:ext cx="599349" cy="703294"/>
              <a:chOff x="-1886625" y="-40828"/>
              <a:chExt cx="3216434" cy="3255070"/>
            </a:xfrm>
          </p:grpSpPr>
          <p:cxnSp>
            <p:nvCxnSpPr>
              <p:cNvPr id="37" name="Straight Connector 36"/>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rot="10800000" flipH="1">
            <a:off x="5759795" y="2722776"/>
            <a:ext cx="771148" cy="727581"/>
            <a:chOff x="0" y="0"/>
            <a:chExt cx="2938138" cy="2560856"/>
          </a:xfrm>
        </p:grpSpPr>
        <p:cxnSp>
          <p:nvCxnSpPr>
            <p:cNvPr id="41" name="Straight Connector 40"/>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flipH="1">
            <a:off x="5736812" y="3435351"/>
            <a:ext cx="791236" cy="727581"/>
            <a:chOff x="0" y="0"/>
            <a:chExt cx="2938138" cy="2560856"/>
          </a:xfrm>
        </p:grpSpPr>
        <p:cxnSp>
          <p:nvCxnSpPr>
            <p:cNvPr id="45" name="Straight Connector 44"/>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rot="10800000" flipH="1">
            <a:off x="4380352" y="2729530"/>
            <a:ext cx="771148" cy="727581"/>
            <a:chOff x="0" y="0"/>
            <a:chExt cx="2938138" cy="2560856"/>
          </a:xfrm>
        </p:grpSpPr>
        <p:cxnSp>
          <p:nvCxnSpPr>
            <p:cNvPr id="49" name="Straight Connector 48"/>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flipH="1">
            <a:off x="4357369" y="3442105"/>
            <a:ext cx="791236" cy="727581"/>
            <a:chOff x="0" y="0"/>
            <a:chExt cx="2938138" cy="2560856"/>
          </a:xfrm>
        </p:grpSpPr>
        <p:cxnSp>
          <p:nvCxnSpPr>
            <p:cNvPr id="53" name="Straight Connector 52"/>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5167888" y="601728"/>
            <a:ext cx="568072" cy="5635585"/>
            <a:chOff x="4082182" y="-1874853"/>
            <a:chExt cx="979635" cy="10540371"/>
          </a:xfrm>
        </p:grpSpPr>
        <p:sp>
          <p:nvSpPr>
            <p:cNvPr id="57" name="Rectangle 56"/>
            <p:cNvSpPr/>
            <p:nvPr/>
          </p:nvSpPr>
          <p:spPr>
            <a:xfrm>
              <a:off x="4082182" y="-1874853"/>
              <a:ext cx="925286" cy="937201"/>
            </a:xfrm>
            <a:prstGeom prst="rect">
              <a:avLst/>
            </a:prstGeom>
            <a:solidFill>
              <a:srgbClr val="FF0000">
                <a:alpha val="21000"/>
              </a:srgbClr>
            </a:solid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Critical to</a:t>
              </a:r>
            </a:p>
            <a:p>
              <a:pPr algn="ctr"/>
              <a:r>
                <a:rPr lang="en-ZA" sz="800" b="1" dirty="0">
                  <a:solidFill>
                    <a:schemeClr val="tx1"/>
                  </a:solidFill>
                  <a:latin typeface="Verdana" pitchFamily="34" charset="0"/>
                  <a:ea typeface="Verdana" pitchFamily="34" charset="0"/>
                  <a:cs typeface="Verdana" pitchFamily="34" charset="0"/>
                </a:rPr>
                <a:t>Act</a:t>
              </a:r>
            </a:p>
          </p:txBody>
        </p:sp>
        <p:sp>
          <p:nvSpPr>
            <p:cNvPr id="58" name="Rectangle 57"/>
            <p:cNvSpPr/>
            <p:nvPr/>
          </p:nvSpPr>
          <p:spPr>
            <a:xfrm>
              <a:off x="4129726" y="7986633"/>
              <a:ext cx="932091" cy="678885"/>
            </a:xfrm>
            <a:prstGeom prst="rect">
              <a:avLst/>
            </a:prstGeom>
            <a:solidFill>
              <a:srgbClr val="FF0000">
                <a:alpha val="21000"/>
              </a:srgbClr>
            </a:solid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Use</a:t>
              </a:r>
            </a:p>
            <a:p>
              <a:pPr algn="ctr"/>
              <a:r>
                <a:rPr lang="en-ZA" sz="800" b="1" dirty="0">
                  <a:solidFill>
                    <a:schemeClr val="tx1"/>
                  </a:solidFill>
                  <a:latin typeface="Verdana" pitchFamily="34" charset="0"/>
                  <a:ea typeface="Verdana" pitchFamily="34" charset="0"/>
                  <a:cs typeface="Verdana" pitchFamily="34" charset="0"/>
                </a:rPr>
                <a:t>Stage 0</a:t>
              </a:r>
            </a:p>
          </p:txBody>
        </p:sp>
        <p:cxnSp>
          <p:nvCxnSpPr>
            <p:cNvPr id="59" name="Straight Connector 58"/>
            <p:cNvCxnSpPr/>
            <p:nvPr/>
          </p:nvCxnSpPr>
          <p:spPr>
            <a:xfrm flipH="1" flipV="1">
              <a:off x="4082183" y="-1062917"/>
              <a:ext cx="967307" cy="9091572"/>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4124204" y="-1062917"/>
              <a:ext cx="896871" cy="9049550"/>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5452297" y="718334"/>
            <a:ext cx="1111155" cy="5446970"/>
            <a:chOff x="4288078" y="-1464890"/>
            <a:chExt cx="2022764" cy="9935697"/>
          </a:xfrm>
        </p:grpSpPr>
        <p:cxnSp>
          <p:nvCxnSpPr>
            <p:cNvPr id="62" name="Straight Connector 61"/>
            <p:cNvCxnSpPr/>
            <p:nvPr/>
          </p:nvCxnSpPr>
          <p:spPr>
            <a:xfrm flipH="1" flipV="1">
              <a:off x="4288078" y="3507526"/>
              <a:ext cx="1948547" cy="4473514"/>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4331915" y="-763565"/>
              <a:ext cx="1904710" cy="4243146"/>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4754825" y="-1464890"/>
              <a:ext cx="1556017" cy="701325"/>
            </a:xfrm>
            <a:prstGeom prst="rect">
              <a:avLst/>
            </a:prstGeom>
            <a:solidFill>
              <a:srgbClr val="00B050">
                <a:alpha val="21000"/>
              </a:srgb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Required     </a:t>
              </a:r>
            </a:p>
            <a:p>
              <a:pPr algn="ctr"/>
              <a:r>
                <a:rPr lang="en-ZA" sz="800" b="1" dirty="0">
                  <a:solidFill>
                    <a:schemeClr val="tx1"/>
                  </a:solidFill>
                  <a:latin typeface="Verdana" pitchFamily="34" charset="0"/>
                  <a:ea typeface="Verdana" pitchFamily="34" charset="0"/>
                  <a:cs typeface="Verdana" pitchFamily="34" charset="0"/>
                </a:rPr>
                <a:t>to be prepared</a:t>
              </a:r>
            </a:p>
          </p:txBody>
        </p:sp>
        <p:sp>
          <p:nvSpPr>
            <p:cNvPr id="65" name="Rectangle 64"/>
            <p:cNvSpPr/>
            <p:nvPr/>
          </p:nvSpPr>
          <p:spPr>
            <a:xfrm>
              <a:off x="4810127" y="7960941"/>
              <a:ext cx="1500714" cy="509866"/>
            </a:xfrm>
            <a:prstGeom prst="rect">
              <a:avLst/>
            </a:prstGeom>
            <a:solidFill>
              <a:srgbClr val="00B050">
                <a:alpha val="21000"/>
              </a:srgb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Life Cycle</a:t>
              </a:r>
            </a:p>
            <a:p>
              <a:pPr algn="ctr"/>
              <a:r>
                <a:rPr lang="en-ZA" sz="800" b="1" dirty="0">
                  <a:solidFill>
                    <a:schemeClr val="tx1"/>
                  </a:solidFill>
                  <a:latin typeface="Verdana" pitchFamily="34" charset="0"/>
                  <a:ea typeface="Verdana" pitchFamily="34" charset="0"/>
                  <a:cs typeface="Verdana" pitchFamily="34" charset="0"/>
                </a:rPr>
                <a:t>Stage -1</a:t>
              </a:r>
            </a:p>
          </p:txBody>
        </p:sp>
      </p:grpSp>
      <p:grpSp>
        <p:nvGrpSpPr>
          <p:cNvPr id="66" name="Group 65"/>
          <p:cNvGrpSpPr/>
          <p:nvPr/>
        </p:nvGrpSpPr>
        <p:grpSpPr>
          <a:xfrm>
            <a:off x="5464330" y="709738"/>
            <a:ext cx="2251183" cy="5469274"/>
            <a:chOff x="4177129" y="-1674242"/>
            <a:chExt cx="4865472" cy="9939305"/>
          </a:xfrm>
        </p:grpSpPr>
        <p:cxnSp>
          <p:nvCxnSpPr>
            <p:cNvPr id="67" name="Straight Connector 66"/>
            <p:cNvCxnSpPr/>
            <p:nvPr/>
          </p:nvCxnSpPr>
          <p:spPr>
            <a:xfrm flipV="1">
              <a:off x="4177129" y="-959900"/>
              <a:ext cx="4600679" cy="4227371"/>
            </a:xfrm>
            <a:prstGeom prst="line">
              <a:avLst/>
            </a:prstGeom>
            <a:ln w="25400">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4203170" y="3318556"/>
              <a:ext cx="4839431" cy="4436641"/>
            </a:xfrm>
            <a:prstGeom prst="line">
              <a:avLst/>
            </a:prstGeom>
            <a:ln w="25400">
              <a:solidFill>
                <a:srgbClr val="FFC000"/>
              </a:solidFill>
              <a:prstDash val="lgDash"/>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6518942" y="-1674242"/>
              <a:ext cx="2258865" cy="714342"/>
            </a:xfrm>
            <a:prstGeom prst="rect">
              <a:avLst/>
            </a:prstGeom>
            <a:solidFill>
              <a:srgbClr val="FFC000">
                <a:alpha val="21000"/>
              </a:srgbClr>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Medium Term</a:t>
              </a:r>
            </a:p>
            <a:p>
              <a:pPr algn="ctr"/>
              <a:r>
                <a:rPr lang="en-ZA" sz="800" b="1" dirty="0">
                  <a:solidFill>
                    <a:schemeClr val="tx1"/>
                  </a:solidFill>
                  <a:latin typeface="Verdana" pitchFamily="34" charset="0"/>
                  <a:ea typeface="Verdana" pitchFamily="34" charset="0"/>
                  <a:cs typeface="Verdana" pitchFamily="34" charset="0"/>
                </a:rPr>
                <a:t>Planning / Preparation</a:t>
              </a:r>
            </a:p>
          </p:txBody>
        </p:sp>
        <p:sp>
          <p:nvSpPr>
            <p:cNvPr id="70" name="Rectangle 69"/>
            <p:cNvSpPr/>
            <p:nvPr/>
          </p:nvSpPr>
          <p:spPr>
            <a:xfrm>
              <a:off x="6529922" y="7755196"/>
              <a:ext cx="2512679" cy="509867"/>
            </a:xfrm>
            <a:prstGeom prst="rect">
              <a:avLst/>
            </a:prstGeom>
            <a:solidFill>
              <a:srgbClr val="FFC000">
                <a:alpha val="21000"/>
              </a:srgbClr>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a:solidFill>
                    <a:schemeClr val="tx1"/>
                  </a:solidFill>
                  <a:latin typeface="Verdana" pitchFamily="34" charset="0"/>
                  <a:ea typeface="Verdana" pitchFamily="34" charset="0"/>
                  <a:cs typeface="Verdana" pitchFamily="34" charset="0"/>
                </a:rPr>
                <a:t>Life Cycle</a:t>
              </a:r>
            </a:p>
            <a:p>
              <a:pPr algn="ctr"/>
              <a:r>
                <a:rPr lang="en-ZA" sz="800" b="1">
                  <a:solidFill>
                    <a:schemeClr val="tx1"/>
                  </a:solidFill>
                  <a:latin typeface="Verdana" pitchFamily="34" charset="0"/>
                  <a:ea typeface="Verdana" pitchFamily="34" charset="0"/>
                  <a:cs typeface="Verdana" pitchFamily="34" charset="0"/>
                </a:rPr>
                <a:t>Stage -2</a:t>
              </a:r>
            </a:p>
          </p:txBody>
        </p:sp>
      </p:grpSp>
      <p:grpSp>
        <p:nvGrpSpPr>
          <p:cNvPr id="71" name="Group 70"/>
          <p:cNvGrpSpPr/>
          <p:nvPr/>
        </p:nvGrpSpPr>
        <p:grpSpPr>
          <a:xfrm>
            <a:off x="5460151" y="718335"/>
            <a:ext cx="3444161" cy="5460677"/>
            <a:chOff x="1062398" y="-1861876"/>
            <a:chExt cx="7019204" cy="10332683"/>
          </a:xfrm>
        </p:grpSpPr>
        <p:cxnSp>
          <p:nvCxnSpPr>
            <p:cNvPr id="72" name="Straight Connector 71"/>
            <p:cNvCxnSpPr/>
            <p:nvPr/>
          </p:nvCxnSpPr>
          <p:spPr>
            <a:xfrm>
              <a:off x="1103219" y="3286004"/>
              <a:ext cx="6908347" cy="4581526"/>
            </a:xfrm>
            <a:prstGeom prst="line">
              <a:avLst/>
            </a:prstGeom>
            <a:ln w="25400">
              <a:solidFill>
                <a:schemeClr val="tx2"/>
              </a:solidFill>
              <a:prstDash val="lg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1062398" y="-1112785"/>
              <a:ext cx="6542554" cy="4398789"/>
            </a:xfrm>
            <a:prstGeom prst="line">
              <a:avLst/>
            </a:prstGeom>
            <a:ln w="25400">
              <a:solidFill>
                <a:schemeClr val="tx2"/>
              </a:solidFill>
              <a:prstDash val="lgDash"/>
            </a:ln>
          </p:spPr>
          <p:style>
            <a:lnRef idx="1">
              <a:schemeClr val="accent1"/>
            </a:lnRef>
            <a:fillRef idx="0">
              <a:schemeClr val="accent1"/>
            </a:fillRef>
            <a:effectRef idx="0">
              <a:schemeClr val="accent1"/>
            </a:effectRef>
            <a:fontRef idx="minor">
              <a:schemeClr val="tx1"/>
            </a:fontRef>
          </p:style>
        </p:cxnSp>
        <p:sp>
          <p:nvSpPr>
            <p:cNvPr id="74" name="Rectangle 73"/>
            <p:cNvSpPr/>
            <p:nvPr/>
          </p:nvSpPr>
          <p:spPr>
            <a:xfrm>
              <a:off x="5414443" y="-1861876"/>
              <a:ext cx="2316576" cy="766140"/>
            </a:xfrm>
            <a:prstGeom prst="rect">
              <a:avLst/>
            </a:prstGeom>
            <a:solidFill>
              <a:srgbClr val="0070C0">
                <a:alpha val="21000"/>
              </a:srgbClr>
            </a:solidFill>
            <a:ln>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Long Term</a:t>
              </a:r>
              <a:endParaRPr lang="en-ZA" sz="800" dirty="0"/>
            </a:p>
            <a:p>
              <a:pPr algn="ctr"/>
              <a:r>
                <a:rPr lang="en-ZA" sz="800" b="1" dirty="0">
                  <a:solidFill>
                    <a:schemeClr val="tx1"/>
                  </a:solidFill>
                  <a:latin typeface="Verdana" pitchFamily="34" charset="0"/>
                  <a:ea typeface="Verdana" pitchFamily="34" charset="0"/>
                  <a:cs typeface="Verdana" pitchFamily="34" charset="0"/>
                </a:rPr>
                <a:t>Planning / Preparation</a:t>
              </a:r>
              <a:endParaRPr lang="en-ZA" sz="800" dirty="0">
                <a:solidFill>
                  <a:schemeClr val="tx1"/>
                </a:solidFill>
                <a:latin typeface="Verdana" pitchFamily="34" charset="0"/>
                <a:ea typeface="Verdana" pitchFamily="34" charset="0"/>
                <a:cs typeface="Verdana" pitchFamily="34" charset="0"/>
              </a:endParaRPr>
            </a:p>
          </p:txBody>
        </p:sp>
        <p:sp>
          <p:nvSpPr>
            <p:cNvPr id="75" name="Rectangle 74"/>
            <p:cNvSpPr/>
            <p:nvPr/>
          </p:nvSpPr>
          <p:spPr>
            <a:xfrm>
              <a:off x="5721317" y="7960940"/>
              <a:ext cx="2360285" cy="509867"/>
            </a:xfrm>
            <a:prstGeom prst="rect">
              <a:avLst/>
            </a:prstGeom>
            <a:solidFill>
              <a:srgbClr val="0070C0">
                <a:alpha val="21000"/>
              </a:srgbClr>
            </a:solidFill>
            <a:ln>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a:solidFill>
                    <a:schemeClr val="tx1"/>
                  </a:solidFill>
                  <a:latin typeface="Verdana" pitchFamily="34" charset="0"/>
                  <a:ea typeface="Verdana" pitchFamily="34" charset="0"/>
                  <a:cs typeface="Verdana" pitchFamily="34" charset="0"/>
                </a:rPr>
                <a:t>Life Cycle</a:t>
              </a:r>
            </a:p>
            <a:p>
              <a:pPr algn="ctr"/>
              <a:r>
                <a:rPr lang="en-ZA" sz="800" b="1">
                  <a:solidFill>
                    <a:schemeClr val="tx1"/>
                  </a:solidFill>
                  <a:latin typeface="Verdana" pitchFamily="34" charset="0"/>
                  <a:ea typeface="Verdana" pitchFamily="34" charset="0"/>
                  <a:cs typeface="Verdana" pitchFamily="34" charset="0"/>
                </a:rPr>
                <a:t>Stage -3</a:t>
              </a:r>
            </a:p>
          </p:txBody>
        </p:sp>
      </p:grpSp>
      <p:grpSp>
        <p:nvGrpSpPr>
          <p:cNvPr id="76" name="Group 75"/>
          <p:cNvGrpSpPr/>
          <p:nvPr/>
        </p:nvGrpSpPr>
        <p:grpSpPr>
          <a:xfrm>
            <a:off x="4269851" y="709737"/>
            <a:ext cx="1191430" cy="5451506"/>
            <a:chOff x="3521975" y="-1612808"/>
            <a:chExt cx="2087169" cy="9788129"/>
          </a:xfrm>
        </p:grpSpPr>
        <p:cxnSp>
          <p:nvCxnSpPr>
            <p:cNvPr id="77" name="Straight Connector 76"/>
            <p:cNvCxnSpPr/>
            <p:nvPr/>
          </p:nvCxnSpPr>
          <p:spPr>
            <a:xfrm flipH="1" flipV="1">
              <a:off x="3724713" y="-907036"/>
              <a:ext cx="1884431" cy="4177755"/>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3547662" y="3338754"/>
              <a:ext cx="2061482" cy="4376949"/>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sp>
          <p:nvSpPr>
            <p:cNvPr id="79" name="Rectangle 78"/>
            <p:cNvSpPr/>
            <p:nvPr/>
          </p:nvSpPr>
          <p:spPr>
            <a:xfrm>
              <a:off x="3674926" y="-1612808"/>
              <a:ext cx="1428270" cy="705770"/>
            </a:xfrm>
            <a:prstGeom prst="rect">
              <a:avLst/>
            </a:prstGeom>
            <a:solidFill>
              <a:srgbClr val="00B050">
                <a:alpha val="21000"/>
              </a:srgb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Required</a:t>
              </a:r>
            </a:p>
            <a:p>
              <a:pPr algn="ctr"/>
              <a:r>
                <a:rPr lang="en-ZA" sz="800" b="1" dirty="0">
                  <a:solidFill>
                    <a:schemeClr val="tx1"/>
                  </a:solidFill>
                  <a:latin typeface="Verdana" pitchFamily="34" charset="0"/>
                  <a:ea typeface="Verdana" pitchFamily="34" charset="0"/>
                  <a:cs typeface="Verdana" pitchFamily="34" charset="0"/>
                </a:rPr>
                <a:t>for reuse</a:t>
              </a:r>
            </a:p>
          </p:txBody>
        </p:sp>
        <p:sp>
          <p:nvSpPr>
            <p:cNvPr id="80" name="Rectangle 79"/>
            <p:cNvSpPr/>
            <p:nvPr/>
          </p:nvSpPr>
          <p:spPr>
            <a:xfrm>
              <a:off x="3521975" y="7665454"/>
              <a:ext cx="1615886" cy="509867"/>
            </a:xfrm>
            <a:prstGeom prst="rect">
              <a:avLst/>
            </a:prstGeom>
            <a:solidFill>
              <a:srgbClr val="00B050">
                <a:alpha val="21000"/>
              </a:srgb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a:solidFill>
                    <a:schemeClr val="tx1"/>
                  </a:solidFill>
                  <a:latin typeface="Verdana" pitchFamily="34" charset="0"/>
                  <a:ea typeface="Verdana" pitchFamily="34" charset="0"/>
                  <a:cs typeface="Verdana" pitchFamily="34" charset="0"/>
                </a:rPr>
                <a:t>Life Cycle </a:t>
              </a:r>
            </a:p>
            <a:p>
              <a:pPr algn="ctr"/>
              <a:r>
                <a:rPr lang="en-ZA" sz="800" b="1">
                  <a:solidFill>
                    <a:schemeClr val="tx1"/>
                  </a:solidFill>
                  <a:latin typeface="Verdana" pitchFamily="34" charset="0"/>
                  <a:ea typeface="Verdana" pitchFamily="34" charset="0"/>
                  <a:cs typeface="Verdana" pitchFamily="34" charset="0"/>
                </a:rPr>
                <a:t>Stage 1</a:t>
              </a:r>
            </a:p>
          </p:txBody>
        </p:sp>
      </p:grpSp>
      <p:grpSp>
        <p:nvGrpSpPr>
          <p:cNvPr id="81" name="Group 80"/>
          <p:cNvGrpSpPr/>
          <p:nvPr/>
        </p:nvGrpSpPr>
        <p:grpSpPr>
          <a:xfrm>
            <a:off x="3215680" y="709737"/>
            <a:ext cx="2224256" cy="5471044"/>
            <a:chOff x="631343" y="-78109"/>
            <a:chExt cx="3900316" cy="9928459"/>
          </a:xfrm>
        </p:grpSpPr>
        <p:cxnSp>
          <p:nvCxnSpPr>
            <p:cNvPr id="82" name="Straight Connector 81"/>
            <p:cNvCxnSpPr/>
            <p:nvPr/>
          </p:nvCxnSpPr>
          <p:spPr>
            <a:xfrm flipV="1">
              <a:off x="631343" y="4885605"/>
              <a:ext cx="3900316" cy="4464746"/>
            </a:xfrm>
            <a:prstGeom prst="line">
              <a:avLst/>
            </a:prstGeom>
            <a:ln w="25400">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631344" y="594618"/>
              <a:ext cx="3859493" cy="4277378"/>
            </a:xfrm>
            <a:prstGeom prst="line">
              <a:avLst/>
            </a:prstGeom>
            <a:ln w="25400">
              <a:solidFill>
                <a:srgbClr val="FFC000"/>
              </a:solidFill>
              <a:prstDash val="lgDash"/>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631343" y="-78109"/>
              <a:ext cx="1983503" cy="672725"/>
            </a:xfrm>
            <a:prstGeom prst="rect">
              <a:avLst/>
            </a:prstGeom>
            <a:solidFill>
              <a:srgbClr val="FFC000">
                <a:alpha val="21000"/>
              </a:srgbClr>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a:solidFill>
                    <a:schemeClr val="tx1"/>
                  </a:solidFill>
                  <a:latin typeface="Verdana" pitchFamily="34" charset="0"/>
                  <a:ea typeface="Verdana" pitchFamily="34" charset="0"/>
                  <a:cs typeface="Verdana" pitchFamily="34" charset="0"/>
                </a:rPr>
                <a:t>Medium Term</a:t>
              </a:r>
            </a:p>
            <a:p>
              <a:pPr algn="ctr"/>
              <a:r>
                <a:rPr lang="en-ZA" sz="800" b="1">
                  <a:solidFill>
                    <a:schemeClr val="tx1"/>
                  </a:solidFill>
                  <a:latin typeface="Verdana" pitchFamily="34" charset="0"/>
                  <a:ea typeface="Verdana" pitchFamily="34" charset="0"/>
                  <a:cs typeface="Verdana" pitchFamily="34" charset="0"/>
                </a:rPr>
                <a:t> Analysis &amp; Intelligence</a:t>
              </a:r>
            </a:p>
          </p:txBody>
        </p:sp>
        <p:sp>
          <p:nvSpPr>
            <p:cNvPr id="85" name="Rectangle 84"/>
            <p:cNvSpPr/>
            <p:nvPr/>
          </p:nvSpPr>
          <p:spPr>
            <a:xfrm>
              <a:off x="631343" y="9340482"/>
              <a:ext cx="1874240" cy="509868"/>
            </a:xfrm>
            <a:prstGeom prst="rect">
              <a:avLst/>
            </a:prstGeom>
            <a:solidFill>
              <a:srgbClr val="FFC000">
                <a:alpha val="21000"/>
              </a:srgbClr>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a:solidFill>
                    <a:schemeClr val="tx1"/>
                  </a:solidFill>
                  <a:latin typeface="Verdana" pitchFamily="34" charset="0"/>
                  <a:ea typeface="Verdana" pitchFamily="34" charset="0"/>
                  <a:cs typeface="Verdana" pitchFamily="34" charset="0"/>
                </a:rPr>
                <a:t>Life Cycle </a:t>
              </a:r>
            </a:p>
            <a:p>
              <a:pPr algn="ctr"/>
              <a:r>
                <a:rPr lang="en-ZA" sz="800" b="1">
                  <a:solidFill>
                    <a:schemeClr val="tx1"/>
                  </a:solidFill>
                  <a:latin typeface="Verdana" pitchFamily="34" charset="0"/>
                  <a:ea typeface="Verdana" pitchFamily="34" charset="0"/>
                  <a:cs typeface="Verdana" pitchFamily="34" charset="0"/>
                </a:rPr>
                <a:t>Stage 2</a:t>
              </a:r>
            </a:p>
          </p:txBody>
        </p:sp>
      </p:grpSp>
      <p:grpSp>
        <p:nvGrpSpPr>
          <p:cNvPr id="86" name="Group 85"/>
          <p:cNvGrpSpPr/>
          <p:nvPr/>
        </p:nvGrpSpPr>
        <p:grpSpPr>
          <a:xfrm>
            <a:off x="2007013" y="709738"/>
            <a:ext cx="3459773" cy="5474486"/>
            <a:chOff x="151439" y="-182549"/>
            <a:chExt cx="6778677" cy="10229262"/>
          </a:xfrm>
        </p:grpSpPr>
        <p:cxnSp>
          <p:nvCxnSpPr>
            <p:cNvPr id="87" name="Straight Connector 86"/>
            <p:cNvCxnSpPr/>
            <p:nvPr/>
          </p:nvCxnSpPr>
          <p:spPr>
            <a:xfrm>
              <a:off x="151439" y="551931"/>
              <a:ext cx="6751465" cy="4362568"/>
            </a:xfrm>
            <a:prstGeom prst="line">
              <a:avLst/>
            </a:prstGeom>
            <a:ln w="25400">
              <a:solidFill>
                <a:schemeClr val="tx2"/>
              </a:solidFill>
              <a:prstDash val="lgDash"/>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151439" y="4873678"/>
              <a:ext cx="6778677" cy="4599485"/>
            </a:xfrm>
            <a:prstGeom prst="line">
              <a:avLst/>
            </a:prstGeom>
            <a:ln w="25400">
              <a:solidFill>
                <a:schemeClr val="tx2"/>
              </a:solidFill>
              <a:prstDash val="lgDash"/>
            </a:ln>
          </p:spPr>
          <p:style>
            <a:lnRef idx="1">
              <a:schemeClr val="accent1"/>
            </a:lnRef>
            <a:fillRef idx="0">
              <a:schemeClr val="accent1"/>
            </a:fillRef>
            <a:effectRef idx="0">
              <a:schemeClr val="accent1"/>
            </a:effectRef>
            <a:fontRef idx="minor">
              <a:schemeClr val="tx1"/>
            </a:fontRef>
          </p:style>
        </p:cxnSp>
        <p:sp>
          <p:nvSpPr>
            <p:cNvPr id="89" name="Rectangle 88"/>
            <p:cNvSpPr/>
            <p:nvPr/>
          </p:nvSpPr>
          <p:spPr>
            <a:xfrm>
              <a:off x="151439" y="-182549"/>
              <a:ext cx="2307053" cy="699620"/>
            </a:xfrm>
            <a:prstGeom prst="rect">
              <a:avLst/>
            </a:prstGeom>
            <a:solidFill>
              <a:srgbClr val="0070C0">
                <a:alpha val="21000"/>
              </a:srgbClr>
            </a:solidFill>
            <a:ln>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Long Term </a:t>
              </a:r>
            </a:p>
            <a:p>
              <a:pPr algn="ctr"/>
              <a:r>
                <a:rPr lang="en-ZA" sz="800" b="1" dirty="0">
                  <a:solidFill>
                    <a:schemeClr val="tx1"/>
                  </a:solidFill>
                  <a:latin typeface="Verdana" pitchFamily="34" charset="0"/>
                  <a:ea typeface="Verdana" pitchFamily="34" charset="0"/>
                  <a:cs typeface="Verdana" pitchFamily="34" charset="0"/>
                </a:rPr>
                <a:t>Historical</a:t>
              </a:r>
            </a:p>
          </p:txBody>
        </p:sp>
        <p:sp>
          <p:nvSpPr>
            <p:cNvPr id="90" name="Rectangle 89"/>
            <p:cNvSpPr/>
            <p:nvPr/>
          </p:nvSpPr>
          <p:spPr>
            <a:xfrm>
              <a:off x="151439" y="9536846"/>
              <a:ext cx="2316577" cy="509867"/>
            </a:xfrm>
            <a:prstGeom prst="rect">
              <a:avLst/>
            </a:prstGeom>
            <a:solidFill>
              <a:srgbClr val="0070C0">
                <a:alpha val="21000"/>
              </a:srgbClr>
            </a:solidFill>
            <a:ln>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Life Cycle</a:t>
              </a:r>
            </a:p>
            <a:p>
              <a:pPr algn="ctr"/>
              <a:r>
                <a:rPr lang="en-ZA" sz="800" b="1" dirty="0">
                  <a:solidFill>
                    <a:schemeClr val="tx1"/>
                  </a:solidFill>
                  <a:latin typeface="Verdana" pitchFamily="34" charset="0"/>
                  <a:ea typeface="Verdana" pitchFamily="34" charset="0"/>
                  <a:cs typeface="Verdana" pitchFamily="34" charset="0"/>
                </a:rPr>
                <a:t>Stage 3</a:t>
              </a:r>
            </a:p>
          </p:txBody>
        </p:sp>
      </p:grpSp>
      <p:pic>
        <p:nvPicPr>
          <p:cNvPr id="9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7162" y="2721111"/>
            <a:ext cx="2165521" cy="144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2" name="Group 91"/>
          <p:cNvGrpSpPr/>
          <p:nvPr/>
        </p:nvGrpSpPr>
        <p:grpSpPr>
          <a:xfrm>
            <a:off x="5444190" y="1484785"/>
            <a:ext cx="627153" cy="4141803"/>
            <a:chOff x="3920189" y="1484784"/>
            <a:chExt cx="627153" cy="4141803"/>
          </a:xfrm>
        </p:grpSpPr>
        <p:grpSp>
          <p:nvGrpSpPr>
            <p:cNvPr id="93" name="Group 92"/>
            <p:cNvGrpSpPr/>
            <p:nvPr/>
          </p:nvGrpSpPr>
          <p:grpSpPr>
            <a:xfrm>
              <a:off x="3920189" y="1484784"/>
              <a:ext cx="627153" cy="3971368"/>
              <a:chOff x="3920189" y="1484784"/>
              <a:chExt cx="627153" cy="3542582"/>
            </a:xfrm>
          </p:grpSpPr>
          <p:cxnSp>
            <p:nvCxnSpPr>
              <p:cNvPr id="95" name="Straight Connector 94"/>
              <p:cNvCxnSpPr>
                <a:stCxn id="94" idx="1"/>
                <a:endCxn id="96" idx="1"/>
              </p:cNvCxnSpPr>
              <p:nvPr/>
            </p:nvCxnSpPr>
            <p:spPr>
              <a:xfrm flipV="1">
                <a:off x="3920189" y="1636816"/>
                <a:ext cx="7607" cy="33905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96" name="Right Arrow 95"/>
              <p:cNvSpPr/>
              <p:nvPr/>
            </p:nvSpPr>
            <p:spPr>
              <a:xfrm>
                <a:off x="3927796" y="1484784"/>
                <a:ext cx="619546" cy="30406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dirty="0">
                    <a:solidFill>
                      <a:srgbClr val="FF0000"/>
                    </a:solidFill>
                    <a:latin typeface="Verdana" pitchFamily="34" charset="0"/>
                    <a:ea typeface="Verdana" pitchFamily="34" charset="0"/>
                    <a:cs typeface="Verdana" pitchFamily="34" charset="0"/>
                  </a:rPr>
                  <a:t>Now</a:t>
                </a:r>
              </a:p>
            </p:txBody>
          </p:sp>
        </p:grpSp>
        <p:sp>
          <p:nvSpPr>
            <p:cNvPr id="94" name="Right Arrow 93"/>
            <p:cNvSpPr/>
            <p:nvPr/>
          </p:nvSpPr>
          <p:spPr>
            <a:xfrm>
              <a:off x="3920189" y="5285719"/>
              <a:ext cx="619546" cy="34086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dirty="0">
                  <a:solidFill>
                    <a:srgbClr val="FF0000"/>
                  </a:solidFill>
                  <a:latin typeface="Verdana" pitchFamily="34" charset="0"/>
                  <a:ea typeface="Verdana" pitchFamily="34" charset="0"/>
                  <a:cs typeface="Verdana" pitchFamily="34" charset="0"/>
                </a:rPr>
                <a:t>Now</a:t>
              </a:r>
            </a:p>
          </p:txBody>
        </p:sp>
      </p:grpSp>
      <p:grpSp>
        <p:nvGrpSpPr>
          <p:cNvPr id="97" name="Group 96"/>
          <p:cNvGrpSpPr/>
          <p:nvPr/>
        </p:nvGrpSpPr>
        <p:grpSpPr>
          <a:xfrm>
            <a:off x="1624684" y="3234830"/>
            <a:ext cx="8767229" cy="465366"/>
            <a:chOff x="0" y="0"/>
            <a:chExt cx="10579553" cy="502103"/>
          </a:xfrm>
        </p:grpSpPr>
        <p:cxnSp>
          <p:nvCxnSpPr>
            <p:cNvPr id="98" name="Straight Connector 97"/>
            <p:cNvCxnSpPr>
              <a:stCxn id="99" idx="3"/>
              <a:endCxn id="100" idx="1"/>
            </p:cNvCxnSpPr>
            <p:nvPr/>
          </p:nvCxnSpPr>
          <p:spPr>
            <a:xfrm>
              <a:off x="782410" y="244929"/>
              <a:ext cx="9014733" cy="1224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99" name="Rectangle 98"/>
            <p:cNvSpPr/>
            <p:nvPr/>
          </p:nvSpPr>
          <p:spPr>
            <a:xfrm>
              <a:off x="0" y="0"/>
              <a:ext cx="782410" cy="4898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a:solidFill>
                    <a:srgbClr val="FF0000"/>
                  </a:solidFill>
                  <a:latin typeface="Verdana" pitchFamily="34" charset="0"/>
                  <a:ea typeface="Verdana" pitchFamily="34" charset="0"/>
                  <a:cs typeface="Verdana" pitchFamily="34" charset="0"/>
                </a:rPr>
                <a:t>Past</a:t>
              </a:r>
            </a:p>
          </p:txBody>
        </p:sp>
        <p:sp>
          <p:nvSpPr>
            <p:cNvPr id="100" name="Rectangle 99"/>
            <p:cNvSpPr/>
            <p:nvPr/>
          </p:nvSpPr>
          <p:spPr>
            <a:xfrm>
              <a:off x="9797143" y="12246"/>
              <a:ext cx="782410" cy="4898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a:solidFill>
                    <a:srgbClr val="FF0000"/>
                  </a:solidFill>
                  <a:latin typeface="Verdana" pitchFamily="34" charset="0"/>
                  <a:ea typeface="Verdana" pitchFamily="34" charset="0"/>
                  <a:cs typeface="Verdana" pitchFamily="34" charset="0"/>
                </a:rPr>
                <a:t>Future</a:t>
              </a:r>
            </a:p>
          </p:txBody>
        </p:sp>
      </p:grpSp>
      <p:grpSp>
        <p:nvGrpSpPr>
          <p:cNvPr id="8" name="Group 7"/>
          <p:cNvGrpSpPr/>
          <p:nvPr/>
        </p:nvGrpSpPr>
        <p:grpSpPr>
          <a:xfrm>
            <a:off x="5165786" y="2188863"/>
            <a:ext cx="573454" cy="557141"/>
            <a:chOff x="0" y="0"/>
            <a:chExt cx="2938138" cy="2560856"/>
          </a:xfrm>
        </p:grpSpPr>
        <p:cxnSp>
          <p:nvCxnSpPr>
            <p:cNvPr id="9" name="Straight Connector 8"/>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1" name="Oval 100">
            <a:extLst>
              <a:ext uri="{FF2B5EF4-FFF2-40B4-BE49-F238E27FC236}">
                <a16:creationId xmlns:a16="http://schemas.microsoft.com/office/drawing/2014/main" id="{772F1FBA-93E8-B981-E3F9-A5EDF06863FC}"/>
              </a:ext>
            </a:extLst>
          </p:cNvPr>
          <p:cNvSpPr/>
          <p:nvPr/>
        </p:nvSpPr>
        <p:spPr>
          <a:xfrm>
            <a:off x="5386070" y="3373360"/>
            <a:ext cx="146053" cy="163289"/>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976957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The CDO’s Maturity Measures</a:t>
            </a:r>
          </a:p>
        </p:txBody>
      </p:sp>
      <p:pic>
        <p:nvPicPr>
          <p:cNvPr id="4" name="Picture 3"/>
          <p:cNvPicPr>
            <a:picLocks noChangeAspect="1"/>
          </p:cNvPicPr>
          <p:nvPr/>
        </p:nvPicPr>
        <p:blipFill>
          <a:blip r:embed="rId3"/>
          <a:stretch>
            <a:fillRect/>
          </a:stretch>
        </p:blipFill>
        <p:spPr>
          <a:xfrm>
            <a:off x="1651009" y="1658686"/>
            <a:ext cx="8888394" cy="4196015"/>
          </a:xfrm>
          <a:prstGeom prst="rect">
            <a:avLst/>
          </a:prstGeom>
        </p:spPr>
      </p:pic>
    </p:spTree>
    <p:extLst>
      <p:ext uri="{BB962C8B-B14F-4D97-AF65-F5344CB8AC3E}">
        <p14:creationId xmlns:p14="http://schemas.microsoft.com/office/powerpoint/2010/main" val="29954652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15545"/>
            <a:ext cx="10515600" cy="5453449"/>
          </a:xfrm>
        </p:spPr>
        <p:txBody>
          <a:bodyPr>
            <a:normAutofit/>
          </a:bodyPr>
          <a:lstStyle/>
          <a:p>
            <a:r>
              <a:rPr lang="en-ZA" dirty="0"/>
              <a:t>10. Define Reporting Measures for the Metrics</a:t>
            </a:r>
            <a:br>
              <a:rPr lang="en-ZA" dirty="0"/>
            </a:br>
            <a:br>
              <a:rPr lang="en-ZA" sz="2000" dirty="0"/>
            </a:br>
            <a:r>
              <a:rPr lang="en-US" sz="2000" b="1" dirty="0">
                <a:solidFill>
                  <a:srgbClr val="00B050"/>
                </a:solidFill>
              </a:rPr>
              <a:t>Please email all queries to Herman.Badenhorst@edgedatawave.co.za</a:t>
            </a:r>
            <a:r>
              <a:rPr lang="en-ZA" sz="2000" b="1" dirty="0">
                <a:solidFill>
                  <a:srgbClr val="00B050"/>
                </a:solidFill>
              </a:rPr>
              <a:t>, </a:t>
            </a:r>
            <a:br>
              <a:rPr lang="en-ZA" sz="2000" b="1" dirty="0">
                <a:solidFill>
                  <a:srgbClr val="00B050"/>
                </a:solidFill>
              </a:rPr>
            </a:br>
            <a:br>
              <a:rPr lang="en-ZA" sz="2000" b="1" dirty="0">
                <a:solidFill>
                  <a:srgbClr val="00B050"/>
                </a:solidFill>
              </a:rPr>
            </a:br>
            <a:r>
              <a:rPr lang="en-ZA" sz="2000" b="1" dirty="0">
                <a:solidFill>
                  <a:srgbClr val="00B050"/>
                </a:solidFill>
              </a:rPr>
              <a:t>- Start your message with: </a:t>
            </a:r>
            <a:br>
              <a:rPr lang="en-ZA" sz="2000" b="1" dirty="0">
                <a:solidFill>
                  <a:srgbClr val="00B050"/>
                </a:solidFill>
              </a:rPr>
            </a:br>
            <a:r>
              <a:rPr lang="en-ZA" sz="2000" b="1" dirty="0">
                <a:solidFill>
                  <a:srgbClr val="00B050"/>
                </a:solidFill>
              </a:rPr>
              <a:t>     - The company name you are representing;</a:t>
            </a:r>
            <a:br>
              <a:rPr lang="en-ZA" sz="2000" b="1" dirty="0">
                <a:solidFill>
                  <a:srgbClr val="00B050"/>
                </a:solidFill>
              </a:rPr>
            </a:br>
            <a:r>
              <a:rPr lang="en-ZA" sz="2000" b="1" dirty="0">
                <a:solidFill>
                  <a:srgbClr val="00B050"/>
                </a:solidFill>
              </a:rPr>
              <a:t>     - followed by your name;</a:t>
            </a:r>
            <a:br>
              <a:rPr lang="en-ZA" sz="2000" b="1" dirty="0">
                <a:solidFill>
                  <a:srgbClr val="00B050"/>
                </a:solidFill>
              </a:rPr>
            </a:br>
            <a:r>
              <a:rPr lang="en-ZA" sz="2000" b="1" dirty="0">
                <a:solidFill>
                  <a:srgbClr val="00B050"/>
                </a:solidFill>
              </a:rPr>
              <a:t>     - followed by your email address;</a:t>
            </a:r>
            <a:br>
              <a:rPr lang="en-ZA" sz="2000" b="1" dirty="0">
                <a:solidFill>
                  <a:srgbClr val="00B050"/>
                </a:solidFill>
              </a:rPr>
            </a:br>
            <a:r>
              <a:rPr lang="en-ZA" sz="2000" b="1" dirty="0">
                <a:solidFill>
                  <a:srgbClr val="00B050"/>
                </a:solidFill>
              </a:rPr>
              <a:t>     - followed by a message title (I will need context to understand the question); and</a:t>
            </a:r>
            <a:br>
              <a:rPr lang="en-ZA" sz="2000" b="1" dirty="0">
                <a:solidFill>
                  <a:srgbClr val="00B050"/>
                </a:solidFill>
              </a:rPr>
            </a:br>
            <a:r>
              <a:rPr lang="en-ZA" sz="2000" b="1" dirty="0">
                <a:solidFill>
                  <a:srgbClr val="00B050"/>
                </a:solidFill>
              </a:rPr>
              <a:t>     - followed by your question.</a:t>
            </a:r>
            <a:br>
              <a:rPr lang="en-ZA" sz="2000" b="1" dirty="0">
                <a:solidFill>
                  <a:srgbClr val="00B050"/>
                </a:solidFill>
              </a:rPr>
            </a:br>
            <a:br>
              <a:rPr lang="en-ZA" sz="2000" b="1" dirty="0">
                <a:solidFill>
                  <a:srgbClr val="00B050"/>
                </a:solidFill>
              </a:rPr>
            </a:br>
            <a:r>
              <a:rPr lang="en-ZA" sz="2000" b="1" dirty="0">
                <a:solidFill>
                  <a:srgbClr val="FF0000"/>
                </a:solidFill>
              </a:rPr>
              <a:t>Answering of questions received during this workshop, AND which are pertinent to this workshop topic is free, only if submitted and received during this workshop. </a:t>
            </a:r>
            <a:br>
              <a:rPr lang="en-ZA" sz="2000" b="1" dirty="0">
                <a:solidFill>
                  <a:srgbClr val="FF0000"/>
                </a:solidFill>
              </a:rPr>
            </a:br>
            <a:br>
              <a:rPr lang="en-ZA" sz="2000" b="1" dirty="0">
                <a:solidFill>
                  <a:srgbClr val="FF0000"/>
                </a:solidFill>
              </a:rPr>
            </a:br>
            <a:r>
              <a:rPr lang="en-ZA" sz="2000" b="1" dirty="0">
                <a:solidFill>
                  <a:srgbClr val="0070C0"/>
                </a:solidFill>
              </a:rPr>
              <a:t>Answers may be given during or after the workshop, or over the next few days. You are also welcome to engage me for training and consulting.</a:t>
            </a:r>
            <a:endParaRPr lang="en-ZA" sz="2000" dirty="0"/>
          </a:p>
        </p:txBody>
      </p:sp>
    </p:spTree>
    <p:extLst>
      <p:ext uri="{BB962C8B-B14F-4D97-AF65-F5344CB8AC3E}">
        <p14:creationId xmlns:p14="http://schemas.microsoft.com/office/powerpoint/2010/main" val="168651229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1372" y="381000"/>
            <a:ext cx="8476343" cy="1044388"/>
          </a:xfrm>
        </p:spPr>
        <p:txBody>
          <a:bodyPr>
            <a:normAutofit fontScale="90000"/>
          </a:bodyPr>
          <a:lstStyle/>
          <a:p>
            <a:r>
              <a:rPr lang="en-ZA" dirty="0"/>
              <a:t>Identifying the Information Value Chain Segment Maturity constrictions</a:t>
            </a:r>
          </a:p>
        </p:txBody>
      </p:sp>
      <p:pic>
        <p:nvPicPr>
          <p:cNvPr id="3" name="Picture 2"/>
          <p:cNvPicPr>
            <a:picLocks noChangeAspect="1"/>
          </p:cNvPicPr>
          <p:nvPr/>
        </p:nvPicPr>
        <p:blipFill>
          <a:blip r:embed="rId3"/>
          <a:stretch>
            <a:fillRect/>
          </a:stretch>
        </p:blipFill>
        <p:spPr>
          <a:xfrm>
            <a:off x="2303463" y="1545251"/>
            <a:ext cx="7242855" cy="5110837"/>
          </a:xfrm>
          <a:prstGeom prst="rect">
            <a:avLst/>
          </a:prstGeom>
        </p:spPr>
      </p:pic>
    </p:spTree>
    <p:extLst>
      <p:ext uri="{BB962C8B-B14F-4D97-AF65-F5344CB8AC3E}">
        <p14:creationId xmlns:p14="http://schemas.microsoft.com/office/powerpoint/2010/main" val="299918679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The CDO Dashboard - activated</a:t>
            </a:r>
          </a:p>
        </p:txBody>
      </p:sp>
      <p:pic>
        <p:nvPicPr>
          <p:cNvPr id="3" name="Picture 2"/>
          <p:cNvPicPr>
            <a:picLocks noChangeAspect="1"/>
          </p:cNvPicPr>
          <p:nvPr/>
        </p:nvPicPr>
        <p:blipFill>
          <a:blip r:embed="rId3"/>
          <a:stretch>
            <a:fillRect/>
          </a:stretch>
        </p:blipFill>
        <p:spPr>
          <a:xfrm>
            <a:off x="1680369" y="1769610"/>
            <a:ext cx="8829675" cy="4276725"/>
          </a:xfrm>
          <a:prstGeom prst="rect">
            <a:avLst/>
          </a:prstGeom>
        </p:spPr>
      </p:pic>
    </p:spTree>
    <p:extLst>
      <p:ext uri="{BB962C8B-B14F-4D97-AF65-F5344CB8AC3E}">
        <p14:creationId xmlns:p14="http://schemas.microsoft.com/office/powerpoint/2010/main" val="207296909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545BE-0FC6-4610-AA26-ECDD6215B7AA}"/>
              </a:ext>
            </a:extLst>
          </p:cNvPr>
          <p:cNvSpPr>
            <a:spLocks noGrp="1"/>
          </p:cNvSpPr>
          <p:nvPr>
            <p:ph type="title"/>
          </p:nvPr>
        </p:nvSpPr>
        <p:spPr>
          <a:xfrm>
            <a:off x="838200" y="887896"/>
            <a:ext cx="10515600" cy="802792"/>
          </a:xfrm>
          <a:solidFill>
            <a:srgbClr val="00B0F0"/>
          </a:solidFill>
        </p:spPr>
        <p:txBody>
          <a:bodyPr vert="horz" lIns="91440" tIns="45720" rIns="91440" bIns="45720" rtlCol="0" anchor="ctr">
            <a:normAutofit/>
          </a:bodyPr>
          <a:lstStyle/>
          <a:p>
            <a:r>
              <a:rPr lang="en-US" dirty="0"/>
              <a:t>MDDMF v3.0 Initial unpacking (2017-2018)</a:t>
            </a:r>
          </a:p>
        </p:txBody>
      </p:sp>
      <p:sp>
        <p:nvSpPr>
          <p:cNvPr id="3" name="Content Placeholder 2">
            <a:extLst>
              <a:ext uri="{FF2B5EF4-FFF2-40B4-BE49-F238E27FC236}">
                <a16:creationId xmlns:a16="http://schemas.microsoft.com/office/drawing/2014/main" id="{5603F04F-CE07-EDFF-E5F7-0EDA8C905592}"/>
              </a:ext>
            </a:extLst>
          </p:cNvPr>
          <p:cNvSpPr>
            <a:spLocks noGrp="1"/>
          </p:cNvSpPr>
          <p:nvPr>
            <p:ph idx="1"/>
          </p:nvPr>
        </p:nvSpPr>
        <p:spPr/>
        <p:txBody>
          <a:bodyPr>
            <a:normAutofit/>
          </a:bodyPr>
          <a:lstStyle/>
          <a:p>
            <a:r>
              <a:rPr lang="en-US" dirty="0"/>
              <a:t>End of MDDMF Version 3.0</a:t>
            </a:r>
          </a:p>
        </p:txBody>
      </p:sp>
      <p:sp>
        <p:nvSpPr>
          <p:cNvPr id="5" name="Content Placeholder 2">
            <a:extLst>
              <a:ext uri="{FF2B5EF4-FFF2-40B4-BE49-F238E27FC236}">
                <a16:creationId xmlns:a16="http://schemas.microsoft.com/office/drawing/2014/main" id="{8699F054-5163-8905-625D-D7870D58766C}"/>
              </a:ext>
            </a:extLst>
          </p:cNvPr>
          <p:cNvSpPr txBox="1">
            <a:spLocks/>
          </p:cNvSpPr>
          <p:nvPr/>
        </p:nvSpPr>
        <p:spPr>
          <a:xfrm>
            <a:off x="4897741" y="3846288"/>
            <a:ext cx="2396517" cy="310011"/>
          </a:xfrm>
          <a:prstGeom prst="rect">
            <a:avLst/>
          </a:prstGeom>
          <a:solidFill>
            <a:schemeClr val="accent5">
              <a:lumMod val="20000"/>
              <a:lumOff val="80000"/>
            </a:schemeClr>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dirty="0">
                <a:hlinkClick r:id="rId2" action="ppaction://hlinksldjump"/>
              </a:rPr>
              <a:t>Click to Return</a:t>
            </a:r>
            <a:endParaRPr lang="en-US" dirty="0"/>
          </a:p>
          <a:p>
            <a:endParaRPr lang="en-US" dirty="0"/>
          </a:p>
        </p:txBody>
      </p:sp>
    </p:spTree>
    <p:extLst>
      <p:ext uri="{BB962C8B-B14F-4D97-AF65-F5344CB8AC3E}">
        <p14:creationId xmlns:p14="http://schemas.microsoft.com/office/powerpoint/2010/main" val="206009993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545BE-0FC6-4610-AA26-ECDD6215B7AA}"/>
              </a:ext>
            </a:extLst>
          </p:cNvPr>
          <p:cNvSpPr>
            <a:spLocks noGrp="1"/>
          </p:cNvSpPr>
          <p:nvPr>
            <p:ph type="title"/>
          </p:nvPr>
        </p:nvSpPr>
        <p:spPr>
          <a:xfrm>
            <a:off x="838200" y="365125"/>
            <a:ext cx="10863470" cy="1325563"/>
          </a:xfrm>
          <a:solidFill>
            <a:srgbClr val="00B0F0"/>
          </a:solidFill>
        </p:spPr>
        <p:txBody>
          <a:bodyPr vert="horz" lIns="91440" tIns="45720" rIns="91440" bIns="45720" rtlCol="0" anchor="ctr">
            <a:normAutofit/>
          </a:bodyPr>
          <a:lstStyle/>
          <a:p>
            <a:r>
              <a:rPr lang="en-US" dirty="0"/>
              <a:t>MDDMF v4.0 Addition of concepts fundamental to Data (2018-2020)</a:t>
            </a:r>
          </a:p>
        </p:txBody>
      </p:sp>
      <p:sp>
        <p:nvSpPr>
          <p:cNvPr id="3" name="Content Placeholder 2">
            <a:extLst>
              <a:ext uri="{FF2B5EF4-FFF2-40B4-BE49-F238E27FC236}">
                <a16:creationId xmlns:a16="http://schemas.microsoft.com/office/drawing/2014/main" id="{5603F04F-CE07-EDFF-E5F7-0EDA8C905592}"/>
              </a:ext>
            </a:extLst>
          </p:cNvPr>
          <p:cNvSpPr>
            <a:spLocks noGrp="1"/>
          </p:cNvSpPr>
          <p:nvPr>
            <p:ph idx="1"/>
          </p:nvPr>
        </p:nvSpPr>
        <p:spPr/>
        <p:txBody>
          <a:bodyPr/>
          <a:lstStyle/>
          <a:p>
            <a:r>
              <a:rPr lang="en-US" dirty="0"/>
              <a:t>William Re-Certified as a DAMA CDMP </a:t>
            </a:r>
          </a:p>
          <a:p>
            <a:r>
              <a:rPr lang="en-US" dirty="0"/>
              <a:t>Applied the Framework within a UK Financial Institution as Data Governance Framework Manager</a:t>
            </a:r>
          </a:p>
          <a:p>
            <a:r>
              <a:rPr lang="en-US" dirty="0"/>
              <a:t>Aligned to the Gartner Information Management Model</a:t>
            </a:r>
          </a:p>
          <a:p>
            <a:r>
              <a:rPr lang="en-US" dirty="0"/>
              <a:t>Provided the V1.0 Graphic as the base to design the Metamodel for the Metadata Management Tool</a:t>
            </a:r>
          </a:p>
          <a:p>
            <a:r>
              <a:rPr lang="en-US" dirty="0"/>
              <a:t>Educated senior and other level staff on insights and considerations </a:t>
            </a:r>
          </a:p>
        </p:txBody>
      </p:sp>
      <p:sp>
        <p:nvSpPr>
          <p:cNvPr id="5" name="Content Placeholder 2">
            <a:extLst>
              <a:ext uri="{FF2B5EF4-FFF2-40B4-BE49-F238E27FC236}">
                <a16:creationId xmlns:a16="http://schemas.microsoft.com/office/drawing/2014/main" id="{959C2F4A-082F-D7B2-96F1-E80BEEF4985D}"/>
              </a:ext>
            </a:extLst>
          </p:cNvPr>
          <p:cNvSpPr txBox="1">
            <a:spLocks/>
          </p:cNvSpPr>
          <p:nvPr/>
        </p:nvSpPr>
        <p:spPr>
          <a:xfrm>
            <a:off x="8957283" y="6311900"/>
            <a:ext cx="2396517" cy="310011"/>
          </a:xfrm>
          <a:prstGeom prst="rect">
            <a:avLst/>
          </a:prstGeom>
          <a:solidFill>
            <a:schemeClr val="accent5">
              <a:lumMod val="20000"/>
              <a:lumOff val="80000"/>
            </a:schemeClr>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dirty="0">
                <a:hlinkClick r:id="rId2" action="ppaction://hlinksldjump"/>
              </a:rPr>
              <a:t>Click to Return</a:t>
            </a:r>
            <a:endParaRPr lang="en-US" dirty="0"/>
          </a:p>
          <a:p>
            <a:endParaRPr lang="en-US" dirty="0"/>
          </a:p>
        </p:txBody>
      </p:sp>
    </p:spTree>
    <p:extLst>
      <p:ext uri="{BB962C8B-B14F-4D97-AF65-F5344CB8AC3E}">
        <p14:creationId xmlns:p14="http://schemas.microsoft.com/office/powerpoint/2010/main" val="19600506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15545"/>
            <a:ext cx="10515600" cy="5453449"/>
          </a:xfrm>
        </p:spPr>
        <p:txBody>
          <a:bodyPr>
            <a:normAutofit/>
          </a:bodyPr>
          <a:lstStyle/>
          <a:p>
            <a:r>
              <a:rPr lang="en-ZA" dirty="0"/>
              <a:t>11. Identify Business Maturity and Align for free data flow</a:t>
            </a:r>
            <a:br>
              <a:rPr lang="en-ZA" dirty="0"/>
            </a:br>
            <a:br>
              <a:rPr lang="en-ZA" sz="2000" dirty="0"/>
            </a:br>
            <a:r>
              <a:rPr lang="en-US" sz="2000" b="1" dirty="0">
                <a:solidFill>
                  <a:srgbClr val="00B050"/>
                </a:solidFill>
              </a:rPr>
              <a:t>Please email all queries to Herman.Badenhorst@edgedatawave.co.za</a:t>
            </a:r>
            <a:r>
              <a:rPr lang="en-ZA" sz="2000" b="1" dirty="0">
                <a:solidFill>
                  <a:srgbClr val="00B050"/>
                </a:solidFill>
              </a:rPr>
              <a:t>, </a:t>
            </a:r>
            <a:br>
              <a:rPr lang="en-ZA" sz="2000" b="1" dirty="0">
                <a:solidFill>
                  <a:srgbClr val="00B050"/>
                </a:solidFill>
              </a:rPr>
            </a:br>
            <a:br>
              <a:rPr lang="en-ZA" sz="2000" b="1" dirty="0">
                <a:solidFill>
                  <a:srgbClr val="00B050"/>
                </a:solidFill>
              </a:rPr>
            </a:br>
            <a:r>
              <a:rPr lang="en-ZA" sz="2000" b="1" dirty="0">
                <a:solidFill>
                  <a:srgbClr val="00B050"/>
                </a:solidFill>
              </a:rPr>
              <a:t>- Start your message with: </a:t>
            </a:r>
            <a:br>
              <a:rPr lang="en-ZA" sz="2000" b="1" dirty="0">
                <a:solidFill>
                  <a:srgbClr val="00B050"/>
                </a:solidFill>
              </a:rPr>
            </a:br>
            <a:r>
              <a:rPr lang="en-ZA" sz="2000" b="1" dirty="0">
                <a:solidFill>
                  <a:srgbClr val="00B050"/>
                </a:solidFill>
              </a:rPr>
              <a:t>     - The company name you are representing;</a:t>
            </a:r>
            <a:br>
              <a:rPr lang="en-ZA" sz="2000" b="1" dirty="0">
                <a:solidFill>
                  <a:srgbClr val="00B050"/>
                </a:solidFill>
              </a:rPr>
            </a:br>
            <a:r>
              <a:rPr lang="en-ZA" sz="2000" b="1" dirty="0">
                <a:solidFill>
                  <a:srgbClr val="00B050"/>
                </a:solidFill>
              </a:rPr>
              <a:t>     - followed by your name;</a:t>
            </a:r>
            <a:br>
              <a:rPr lang="en-ZA" sz="2000" b="1" dirty="0">
                <a:solidFill>
                  <a:srgbClr val="00B050"/>
                </a:solidFill>
              </a:rPr>
            </a:br>
            <a:r>
              <a:rPr lang="en-ZA" sz="2000" b="1" dirty="0">
                <a:solidFill>
                  <a:srgbClr val="00B050"/>
                </a:solidFill>
              </a:rPr>
              <a:t>     - followed by your email address;</a:t>
            </a:r>
            <a:br>
              <a:rPr lang="en-ZA" sz="2000" b="1" dirty="0">
                <a:solidFill>
                  <a:srgbClr val="00B050"/>
                </a:solidFill>
              </a:rPr>
            </a:br>
            <a:r>
              <a:rPr lang="en-ZA" sz="2000" b="1" dirty="0">
                <a:solidFill>
                  <a:srgbClr val="00B050"/>
                </a:solidFill>
              </a:rPr>
              <a:t>     - followed by a message title (I will need context to understand the question); and</a:t>
            </a:r>
            <a:br>
              <a:rPr lang="en-ZA" sz="2000" b="1" dirty="0">
                <a:solidFill>
                  <a:srgbClr val="00B050"/>
                </a:solidFill>
              </a:rPr>
            </a:br>
            <a:r>
              <a:rPr lang="en-ZA" sz="2000" b="1" dirty="0">
                <a:solidFill>
                  <a:srgbClr val="00B050"/>
                </a:solidFill>
              </a:rPr>
              <a:t>     - followed by your question.</a:t>
            </a:r>
            <a:br>
              <a:rPr lang="en-ZA" sz="2000" b="1" dirty="0">
                <a:solidFill>
                  <a:srgbClr val="00B050"/>
                </a:solidFill>
              </a:rPr>
            </a:br>
            <a:br>
              <a:rPr lang="en-ZA" sz="2000" b="1" dirty="0">
                <a:solidFill>
                  <a:srgbClr val="00B050"/>
                </a:solidFill>
              </a:rPr>
            </a:br>
            <a:r>
              <a:rPr lang="en-ZA" sz="2000" b="1" dirty="0">
                <a:solidFill>
                  <a:srgbClr val="FF0000"/>
                </a:solidFill>
              </a:rPr>
              <a:t>Answering of questions received during this workshop, AND which are pertinent to this workshop topic is free, only if submitted and received during this workshop. </a:t>
            </a:r>
            <a:br>
              <a:rPr lang="en-ZA" sz="2000" b="1" dirty="0">
                <a:solidFill>
                  <a:srgbClr val="FF0000"/>
                </a:solidFill>
              </a:rPr>
            </a:br>
            <a:br>
              <a:rPr lang="en-ZA" sz="2000" b="1" dirty="0">
                <a:solidFill>
                  <a:srgbClr val="FF0000"/>
                </a:solidFill>
              </a:rPr>
            </a:br>
            <a:r>
              <a:rPr lang="en-ZA" sz="2000" b="1" dirty="0">
                <a:solidFill>
                  <a:srgbClr val="0070C0"/>
                </a:solidFill>
              </a:rPr>
              <a:t>Answers may be given during or after the workshop, or over the next few days. You are also welcome to engage me for training and consulting.</a:t>
            </a:r>
            <a:endParaRPr lang="en-ZA" sz="2000" dirty="0"/>
          </a:p>
        </p:txBody>
      </p:sp>
    </p:spTree>
    <p:extLst>
      <p:ext uri="{BB962C8B-B14F-4D97-AF65-F5344CB8AC3E}">
        <p14:creationId xmlns:p14="http://schemas.microsoft.com/office/powerpoint/2010/main" val="108154274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35E32-88E2-CCD3-F77E-256EAEF4936C}"/>
              </a:ext>
            </a:extLst>
          </p:cNvPr>
          <p:cNvSpPr>
            <a:spLocks noGrp="1"/>
          </p:cNvSpPr>
          <p:nvPr>
            <p:ph type="title"/>
          </p:nvPr>
        </p:nvSpPr>
        <p:spPr/>
        <p:txBody>
          <a:bodyPr/>
          <a:lstStyle/>
          <a:p>
            <a:r>
              <a:rPr lang="en-US" dirty="0"/>
              <a:t>Aligning the Business to manage data</a:t>
            </a:r>
          </a:p>
        </p:txBody>
      </p:sp>
      <p:pic>
        <p:nvPicPr>
          <p:cNvPr id="4" name="Picture 3">
            <a:extLst>
              <a:ext uri="{FF2B5EF4-FFF2-40B4-BE49-F238E27FC236}">
                <a16:creationId xmlns:a16="http://schemas.microsoft.com/office/drawing/2014/main" id="{08D85784-70AB-C01F-51A7-26E5CE699E7B}"/>
              </a:ext>
            </a:extLst>
          </p:cNvPr>
          <p:cNvPicPr>
            <a:picLocks noChangeAspect="1"/>
          </p:cNvPicPr>
          <p:nvPr/>
        </p:nvPicPr>
        <p:blipFill>
          <a:blip r:embed="rId2"/>
          <a:stretch>
            <a:fillRect/>
          </a:stretch>
        </p:blipFill>
        <p:spPr>
          <a:xfrm>
            <a:off x="1319970" y="1821309"/>
            <a:ext cx="9306962" cy="4780230"/>
          </a:xfrm>
          <a:prstGeom prst="rect">
            <a:avLst/>
          </a:prstGeom>
        </p:spPr>
      </p:pic>
      <p:sp>
        <p:nvSpPr>
          <p:cNvPr id="5" name="Rectangle 4">
            <a:extLst>
              <a:ext uri="{FF2B5EF4-FFF2-40B4-BE49-F238E27FC236}">
                <a16:creationId xmlns:a16="http://schemas.microsoft.com/office/drawing/2014/main" id="{98FADA81-04C3-DE1E-11E8-5FA133762AC5}"/>
              </a:ext>
            </a:extLst>
          </p:cNvPr>
          <p:cNvSpPr/>
          <p:nvPr/>
        </p:nvSpPr>
        <p:spPr>
          <a:xfrm>
            <a:off x="1253765" y="1690688"/>
            <a:ext cx="9106293" cy="637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722083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199" y="901700"/>
            <a:ext cx="11277600" cy="3844689"/>
          </a:xfrm>
        </p:spPr>
        <p:txBody>
          <a:bodyPr>
            <a:normAutofit/>
          </a:bodyPr>
          <a:lstStyle/>
          <a:p>
            <a:r>
              <a:rPr lang="en-ZA" dirty="0"/>
              <a:t>4 Things Time does to your Data. </a:t>
            </a:r>
            <a:br>
              <a:rPr lang="en-ZA" dirty="0"/>
            </a:br>
            <a:r>
              <a:rPr lang="en-ZA" dirty="0"/>
              <a:t>Using Data Governance to </a:t>
            </a:r>
            <a:br>
              <a:rPr lang="en-ZA" dirty="0"/>
            </a:br>
            <a:r>
              <a:rPr lang="en-ZA" dirty="0"/>
              <a:t>Avoid Truth Decay </a:t>
            </a:r>
            <a:br>
              <a:rPr lang="en-ZA" dirty="0"/>
            </a:br>
            <a:endParaRPr lang="en-ZA" sz="1400" dirty="0"/>
          </a:p>
        </p:txBody>
      </p:sp>
      <p:sp>
        <p:nvSpPr>
          <p:cNvPr id="3" name="Subtitle 2"/>
          <p:cNvSpPr>
            <a:spLocks noGrp="1"/>
          </p:cNvSpPr>
          <p:nvPr>
            <p:ph type="subTitle" idx="1"/>
          </p:nvPr>
        </p:nvSpPr>
        <p:spPr>
          <a:xfrm>
            <a:off x="1523999" y="5072791"/>
            <a:ext cx="9144000" cy="1452699"/>
          </a:xfrm>
        </p:spPr>
        <p:txBody>
          <a:bodyPr>
            <a:normAutofit fontScale="92500" lnSpcReduction="20000"/>
          </a:bodyPr>
          <a:lstStyle/>
          <a:p>
            <a:r>
              <a:rPr lang="en-ZA" dirty="0"/>
              <a:t>Presented by: William Evans</a:t>
            </a:r>
          </a:p>
          <a:p>
            <a:r>
              <a:rPr lang="en-ZA" dirty="0"/>
              <a:t>The Multi Dimensional Data Management Framework (MDDMF 4.0)</a:t>
            </a:r>
          </a:p>
          <a:p>
            <a:r>
              <a:rPr lang="en-ZA" dirty="0"/>
              <a:t>Multi Dimensional Thinkers is a free, non-membership, Forum ….</a:t>
            </a:r>
          </a:p>
          <a:p>
            <a:r>
              <a:rPr lang="en-ZA" dirty="0"/>
              <a:t>with a few useful insights to share</a:t>
            </a:r>
          </a:p>
        </p:txBody>
      </p:sp>
    </p:spTree>
    <p:extLst>
      <p:ext uri="{BB962C8B-B14F-4D97-AF65-F5344CB8AC3E}">
        <p14:creationId xmlns:p14="http://schemas.microsoft.com/office/powerpoint/2010/main" val="236855517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8AF9A-18E9-444C-920C-7C2013A3D707}"/>
              </a:ext>
            </a:extLst>
          </p:cNvPr>
          <p:cNvSpPr>
            <a:spLocks noGrp="1"/>
          </p:cNvSpPr>
          <p:nvPr>
            <p:ph type="title"/>
          </p:nvPr>
        </p:nvSpPr>
        <p:spPr/>
        <p:txBody>
          <a:bodyPr/>
          <a:lstStyle/>
          <a:p>
            <a:r>
              <a:rPr lang="en-US" dirty="0"/>
              <a:t>Big Data 2019 </a:t>
            </a:r>
          </a:p>
        </p:txBody>
      </p:sp>
      <p:sp>
        <p:nvSpPr>
          <p:cNvPr id="3" name="Content Placeholder 2">
            <a:extLst>
              <a:ext uri="{FF2B5EF4-FFF2-40B4-BE49-F238E27FC236}">
                <a16:creationId xmlns:a16="http://schemas.microsoft.com/office/drawing/2014/main" id="{76C2C957-AF71-472D-8886-54D74520CBF3}"/>
              </a:ext>
            </a:extLst>
          </p:cNvPr>
          <p:cNvSpPr>
            <a:spLocks noGrp="1"/>
          </p:cNvSpPr>
          <p:nvPr>
            <p:ph idx="1"/>
          </p:nvPr>
        </p:nvSpPr>
        <p:spPr/>
        <p:txBody>
          <a:bodyPr>
            <a:normAutofit fontScale="85000" lnSpcReduction="20000"/>
          </a:bodyPr>
          <a:lstStyle/>
          <a:p>
            <a:endParaRPr lang="en-US" b="1" dirty="0"/>
          </a:p>
          <a:p>
            <a:r>
              <a:rPr lang="en-US" b="1" dirty="0"/>
              <a:t>4 Things Time does to your Data. Using Data Governance to Avoid Truth Decay</a:t>
            </a:r>
          </a:p>
          <a:p>
            <a:r>
              <a:rPr lang="en-US" dirty="0"/>
              <a:t> 12 Mar 2019</a:t>
            </a:r>
          </a:p>
          <a:p>
            <a:r>
              <a:rPr lang="en-US" dirty="0"/>
              <a:t> 16:35 - 17:00</a:t>
            </a:r>
          </a:p>
          <a:p>
            <a:r>
              <a:rPr lang="en-US" dirty="0"/>
              <a:t> Data Management &amp; Integration Theatre</a:t>
            </a:r>
          </a:p>
          <a:p>
            <a:r>
              <a:rPr lang="en-US" dirty="0"/>
              <a:t>Stories to help you understand the effects of time and "seasons" on your data. Reading the signs of the likelihood of what "weather" you will be experiencing tomorrow, and equally important, what weather you had last week that is currently prompting you to rethink the architecture of your IT Estate, or for that matter the re-</a:t>
            </a:r>
            <a:r>
              <a:rPr lang="en-US" dirty="0" err="1"/>
              <a:t>organisation</a:t>
            </a:r>
            <a:r>
              <a:rPr lang="en-US" dirty="0"/>
              <a:t> of your Enterprise. You may want to think differently about everything first before you do this, because Time will cause you to struggle more. The more a cat plays with a ball of wool the more tangled it gets. How do you get your data right. I expect you will have many "aha" moments in this talk. "Gravity is to our humanity as Time is to Data." </a:t>
            </a:r>
          </a:p>
          <a:p>
            <a:endParaRPr lang="en-US" dirty="0"/>
          </a:p>
        </p:txBody>
      </p:sp>
    </p:spTree>
    <p:extLst>
      <p:ext uri="{BB962C8B-B14F-4D97-AF65-F5344CB8AC3E}">
        <p14:creationId xmlns:p14="http://schemas.microsoft.com/office/powerpoint/2010/main" val="3444451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03F04F-CE07-EDFF-E5F7-0EDA8C905592}"/>
              </a:ext>
            </a:extLst>
          </p:cNvPr>
          <p:cNvSpPr>
            <a:spLocks noGrp="1"/>
          </p:cNvSpPr>
          <p:nvPr>
            <p:ph idx="1"/>
          </p:nvPr>
        </p:nvSpPr>
        <p:spPr/>
        <p:txBody>
          <a:bodyPr>
            <a:normAutofit lnSpcReduction="10000"/>
          </a:bodyPr>
          <a:lstStyle/>
          <a:p>
            <a:r>
              <a:rPr lang="en-US" dirty="0"/>
              <a:t>William Certified as a DAMA CDMP (2012)</a:t>
            </a:r>
          </a:p>
          <a:p>
            <a:r>
              <a:rPr lang="en-US" dirty="0"/>
              <a:t>Build Data Management Capability using DAMA DMBOK</a:t>
            </a:r>
          </a:p>
          <a:p>
            <a:r>
              <a:rPr lang="en-US" dirty="0"/>
              <a:t>The Nature of Data (</a:t>
            </a:r>
            <a:r>
              <a:rPr lang="en-US" dirty="0" err="1"/>
              <a:t>Youtube</a:t>
            </a:r>
            <a:r>
              <a:rPr lang="en-US" dirty="0"/>
              <a:t> videos on Weaving)</a:t>
            </a:r>
          </a:p>
          <a:p>
            <a:r>
              <a:rPr lang="en-US" dirty="0"/>
              <a:t>Overlays with </a:t>
            </a:r>
          </a:p>
          <a:p>
            <a:pPr lvl="1"/>
            <a:r>
              <a:rPr lang="en-US" dirty="0"/>
              <a:t>Enterprise Architecture, </a:t>
            </a:r>
          </a:p>
          <a:p>
            <a:pPr lvl="1"/>
            <a:r>
              <a:rPr lang="en-US" dirty="0"/>
              <a:t>Service Oriented Architecture, </a:t>
            </a:r>
          </a:p>
          <a:p>
            <a:pPr lvl="1"/>
            <a:r>
              <a:rPr lang="en-US" dirty="0"/>
              <a:t>Impacts of Time, </a:t>
            </a:r>
          </a:p>
          <a:p>
            <a:pPr lvl="1"/>
            <a:r>
              <a:rPr lang="en-US" dirty="0"/>
              <a:t>Scale and Effort, </a:t>
            </a:r>
          </a:p>
          <a:p>
            <a:pPr lvl="1"/>
            <a:r>
              <a:rPr lang="en-US" dirty="0"/>
              <a:t>Alignment of Business and IT Architectures</a:t>
            </a:r>
          </a:p>
          <a:p>
            <a:pPr lvl="1"/>
            <a:r>
              <a:rPr lang="en-US" dirty="0"/>
              <a:t>Alignment between Business and IT Operations</a:t>
            </a:r>
          </a:p>
        </p:txBody>
      </p:sp>
      <p:sp>
        <p:nvSpPr>
          <p:cNvPr id="4" name="Content Placeholder 2">
            <a:extLst>
              <a:ext uri="{FF2B5EF4-FFF2-40B4-BE49-F238E27FC236}">
                <a16:creationId xmlns:a16="http://schemas.microsoft.com/office/drawing/2014/main" id="{885837C4-6739-CC7D-FE2B-D4E675100756}"/>
              </a:ext>
            </a:extLst>
          </p:cNvPr>
          <p:cNvSpPr txBox="1">
            <a:spLocks/>
          </p:cNvSpPr>
          <p:nvPr/>
        </p:nvSpPr>
        <p:spPr>
          <a:xfrm>
            <a:off x="7871792" y="6329328"/>
            <a:ext cx="3482008" cy="310011"/>
          </a:xfrm>
          <a:prstGeom prst="rect">
            <a:avLst/>
          </a:prstGeom>
          <a:solidFill>
            <a:schemeClr val="accent5">
              <a:lumMod val="20000"/>
              <a:lumOff val="80000"/>
            </a:schemeClr>
          </a:solid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dirty="0">
                <a:hlinkClick r:id="rId2" action="ppaction://hlinksldjump"/>
              </a:rPr>
              <a:t>Click here for detailed Slides</a:t>
            </a:r>
            <a:endParaRPr lang="en-US" dirty="0"/>
          </a:p>
          <a:p>
            <a:endParaRPr lang="en-US" dirty="0"/>
          </a:p>
        </p:txBody>
      </p:sp>
      <p:sp>
        <p:nvSpPr>
          <p:cNvPr id="12" name="Title 11">
            <a:extLst>
              <a:ext uri="{FF2B5EF4-FFF2-40B4-BE49-F238E27FC236}">
                <a16:creationId xmlns:a16="http://schemas.microsoft.com/office/drawing/2014/main" id="{7262095D-246E-0AAF-E322-D80EE876DFE7}"/>
              </a:ext>
            </a:extLst>
          </p:cNvPr>
          <p:cNvSpPr>
            <a:spLocks noGrp="1"/>
          </p:cNvSpPr>
          <p:nvPr>
            <p:ph type="title"/>
          </p:nvPr>
        </p:nvSpPr>
        <p:spPr>
          <a:xfrm>
            <a:off x="838200" y="773723"/>
            <a:ext cx="10515600" cy="916965"/>
          </a:xfrm>
          <a:solidFill>
            <a:schemeClr val="accent1">
              <a:lumMod val="20000"/>
              <a:lumOff val="80000"/>
            </a:schemeClr>
          </a:solidFill>
        </p:spPr>
        <p:txBody>
          <a:bodyPr vert="horz" lIns="91440" tIns="45720" rIns="91440" bIns="45720" rtlCol="0" anchor="ctr">
            <a:normAutofit/>
          </a:bodyPr>
          <a:lstStyle/>
          <a:p>
            <a:r>
              <a:rPr lang="en-US" sz="3200" dirty="0">
                <a:latin typeface="+mn-lt"/>
                <a:ea typeface="+mn-ea"/>
                <a:cs typeface="+mn-cs"/>
              </a:rPr>
              <a:t>MDDMF v</a:t>
            </a:r>
            <a:r>
              <a:rPr lang="en-US" sz="3200" b="1" dirty="0"/>
              <a:t>2.0: Architect for Data Management</a:t>
            </a:r>
          </a:p>
        </p:txBody>
      </p:sp>
    </p:spTree>
    <p:extLst>
      <p:ext uri="{BB962C8B-B14F-4D97-AF65-F5344CB8AC3E}">
        <p14:creationId xmlns:p14="http://schemas.microsoft.com/office/powerpoint/2010/main" val="88446431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83373-A458-4736-B0F3-B00F47917C79}"/>
              </a:ext>
            </a:extLst>
          </p:cNvPr>
          <p:cNvSpPr>
            <a:spLocks noGrp="1"/>
          </p:cNvSpPr>
          <p:nvPr>
            <p:ph type="title"/>
          </p:nvPr>
        </p:nvSpPr>
        <p:spPr/>
        <p:txBody>
          <a:bodyPr/>
          <a:lstStyle/>
          <a:p>
            <a:r>
              <a:rPr lang="en-US" dirty="0"/>
              <a:t>Impact of Time on your Data  </a:t>
            </a:r>
          </a:p>
        </p:txBody>
      </p:sp>
      <p:sp>
        <p:nvSpPr>
          <p:cNvPr id="3" name="Content Placeholder 2">
            <a:extLst>
              <a:ext uri="{FF2B5EF4-FFF2-40B4-BE49-F238E27FC236}">
                <a16:creationId xmlns:a16="http://schemas.microsoft.com/office/drawing/2014/main" id="{3C0C0ABC-EF62-4546-81A0-8D056AA01C2E}"/>
              </a:ext>
            </a:extLst>
          </p:cNvPr>
          <p:cNvSpPr>
            <a:spLocks noGrp="1"/>
          </p:cNvSpPr>
          <p:nvPr>
            <p:ph idx="1"/>
          </p:nvPr>
        </p:nvSpPr>
        <p:spPr/>
        <p:txBody>
          <a:bodyPr>
            <a:normAutofit fontScale="92500" lnSpcReduction="20000"/>
          </a:bodyPr>
          <a:lstStyle/>
          <a:p>
            <a:r>
              <a:rPr lang="en-US" dirty="0"/>
              <a:t>What is time?</a:t>
            </a:r>
          </a:p>
          <a:p>
            <a:r>
              <a:rPr lang="en-US" dirty="0"/>
              <a:t>Time is a dimension. </a:t>
            </a:r>
          </a:p>
          <a:p>
            <a:r>
              <a:rPr lang="en-US" dirty="0"/>
              <a:t>We know the past exists (we have shared memories and records)</a:t>
            </a:r>
          </a:p>
          <a:p>
            <a:r>
              <a:rPr lang="en-US" dirty="0"/>
              <a:t>We assume based on past experiences that there is a future</a:t>
            </a:r>
          </a:p>
          <a:p>
            <a:r>
              <a:rPr lang="en-US" dirty="0"/>
              <a:t>We know based on observation that for some their future “ceased”</a:t>
            </a:r>
          </a:p>
          <a:p>
            <a:r>
              <a:rPr lang="en-US" dirty="0"/>
              <a:t>Everything is subject to the effects of time.</a:t>
            </a:r>
          </a:p>
          <a:p>
            <a:r>
              <a:rPr lang="en-US" dirty="0"/>
              <a:t>1. Data Decay (Data rots and contaminates good data)</a:t>
            </a:r>
          </a:p>
          <a:p>
            <a:r>
              <a:rPr lang="en-US" dirty="0"/>
              <a:t>2. Latency (Data can arrive too late causing issues)</a:t>
            </a:r>
          </a:p>
          <a:p>
            <a:r>
              <a:rPr lang="en-US" dirty="0"/>
              <a:t>3. Data in the minds of people (blocking new ways of Data Management)</a:t>
            </a:r>
          </a:p>
          <a:p>
            <a:r>
              <a:rPr lang="en-US" dirty="0"/>
              <a:t>4. Data Management Maturity (evolving with ageing data &amp; systems)</a:t>
            </a:r>
          </a:p>
          <a:p>
            <a:pPr lvl="1"/>
            <a:endParaRPr lang="en-US" dirty="0"/>
          </a:p>
        </p:txBody>
      </p:sp>
    </p:spTree>
    <p:extLst>
      <p:ext uri="{BB962C8B-B14F-4D97-AF65-F5344CB8AC3E}">
        <p14:creationId xmlns:p14="http://schemas.microsoft.com/office/powerpoint/2010/main" val="406243570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7734C-1B5D-4F55-AAC8-476D71295993}"/>
              </a:ext>
            </a:extLst>
          </p:cNvPr>
          <p:cNvSpPr>
            <a:spLocks noGrp="1"/>
          </p:cNvSpPr>
          <p:nvPr>
            <p:ph type="title"/>
          </p:nvPr>
        </p:nvSpPr>
        <p:spPr/>
        <p:txBody>
          <a:bodyPr/>
          <a:lstStyle/>
          <a:p>
            <a:r>
              <a:rPr lang="en-US" dirty="0"/>
              <a:t>Experiences: Data Decay</a:t>
            </a:r>
          </a:p>
        </p:txBody>
      </p:sp>
      <p:sp>
        <p:nvSpPr>
          <p:cNvPr id="3" name="Content Placeholder 2">
            <a:extLst>
              <a:ext uri="{FF2B5EF4-FFF2-40B4-BE49-F238E27FC236}">
                <a16:creationId xmlns:a16="http://schemas.microsoft.com/office/drawing/2014/main" id="{1F334524-03EE-4D38-9CBA-102EFDD6E90A}"/>
              </a:ext>
            </a:extLst>
          </p:cNvPr>
          <p:cNvSpPr>
            <a:spLocks noGrp="1"/>
          </p:cNvSpPr>
          <p:nvPr>
            <p:ph idx="1"/>
          </p:nvPr>
        </p:nvSpPr>
        <p:spPr>
          <a:xfrm>
            <a:off x="8908475" y="1381990"/>
            <a:ext cx="3366655" cy="1749137"/>
          </a:xfrm>
        </p:spPr>
        <p:txBody>
          <a:bodyPr/>
          <a:lstStyle/>
          <a:p>
            <a:pPr marL="0" indent="0">
              <a:buNone/>
            </a:pPr>
            <a:r>
              <a:rPr lang="en-US" dirty="0">
                <a:hlinkClick r:id="rId2"/>
              </a:rPr>
              <a:t>https://www.youtube.com/watch?v=Bx0okLlcaC4</a:t>
            </a:r>
            <a:endParaRPr lang="en-US" dirty="0"/>
          </a:p>
        </p:txBody>
      </p:sp>
      <p:pic>
        <p:nvPicPr>
          <p:cNvPr id="4" name="Picture 3">
            <a:extLst>
              <a:ext uri="{FF2B5EF4-FFF2-40B4-BE49-F238E27FC236}">
                <a16:creationId xmlns:a16="http://schemas.microsoft.com/office/drawing/2014/main" id="{1870D897-A8F1-4CFF-B879-520C96698EC2}"/>
              </a:ext>
            </a:extLst>
          </p:cNvPr>
          <p:cNvPicPr>
            <a:picLocks noChangeAspect="1"/>
          </p:cNvPicPr>
          <p:nvPr/>
        </p:nvPicPr>
        <p:blipFill>
          <a:blip r:embed="rId3"/>
          <a:stretch>
            <a:fillRect/>
          </a:stretch>
        </p:blipFill>
        <p:spPr>
          <a:xfrm>
            <a:off x="838200" y="1381990"/>
            <a:ext cx="8153400" cy="5420789"/>
          </a:xfrm>
          <a:prstGeom prst="rect">
            <a:avLst/>
          </a:prstGeom>
        </p:spPr>
      </p:pic>
    </p:spTree>
    <p:extLst>
      <p:ext uri="{BB962C8B-B14F-4D97-AF65-F5344CB8AC3E}">
        <p14:creationId xmlns:p14="http://schemas.microsoft.com/office/powerpoint/2010/main" val="203703501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B0FE3-F16E-459C-8DBE-920C7DF8A5F2}"/>
              </a:ext>
            </a:extLst>
          </p:cNvPr>
          <p:cNvSpPr>
            <a:spLocks noGrp="1"/>
          </p:cNvSpPr>
          <p:nvPr>
            <p:ph type="title"/>
          </p:nvPr>
        </p:nvSpPr>
        <p:spPr/>
        <p:txBody>
          <a:bodyPr/>
          <a:lstStyle/>
          <a:p>
            <a:r>
              <a:rPr lang="en-US" dirty="0"/>
              <a:t>Data Decay</a:t>
            </a:r>
          </a:p>
        </p:txBody>
      </p:sp>
      <p:sp>
        <p:nvSpPr>
          <p:cNvPr id="3" name="Content Placeholder 2">
            <a:extLst>
              <a:ext uri="{FF2B5EF4-FFF2-40B4-BE49-F238E27FC236}">
                <a16:creationId xmlns:a16="http://schemas.microsoft.com/office/drawing/2014/main" id="{E6ABBED5-70A6-455E-BE07-08E3D0E00422}"/>
              </a:ext>
            </a:extLst>
          </p:cNvPr>
          <p:cNvSpPr>
            <a:spLocks noGrp="1"/>
          </p:cNvSpPr>
          <p:nvPr>
            <p:ph idx="1"/>
          </p:nvPr>
        </p:nvSpPr>
        <p:spPr/>
        <p:txBody>
          <a:bodyPr>
            <a:normAutofit fontScale="92500" lnSpcReduction="10000"/>
          </a:bodyPr>
          <a:lstStyle/>
          <a:p>
            <a:r>
              <a:rPr lang="en-US" dirty="0"/>
              <a:t>All Data has a decay rate, each data asset decays due to forces beyond our view. </a:t>
            </a:r>
          </a:p>
          <a:p>
            <a:r>
              <a:rPr lang="en-US" dirty="0"/>
              <a:t>Assess the forces changing the truth of your data as it relates to the real world around you (but do not change history, rather process a contra entry.</a:t>
            </a:r>
          </a:p>
          <a:p>
            <a:r>
              <a:rPr lang="en-US" dirty="0"/>
              <a:t>Test and quality spot check to find decayed data quickly, because decayed data corrupts good data – you lose trust, even in the good data around it</a:t>
            </a:r>
          </a:p>
          <a:p>
            <a:r>
              <a:rPr lang="en-US" dirty="0"/>
              <a:t>The Analogy of A Supermarket. (Data Decay is a constant threat)</a:t>
            </a:r>
          </a:p>
          <a:p>
            <a:pPr lvl="1"/>
            <a:r>
              <a:rPr lang="en-US" dirty="0"/>
              <a:t>All the items are different data assets</a:t>
            </a:r>
          </a:p>
          <a:p>
            <a:pPr lvl="1"/>
            <a:r>
              <a:rPr lang="en-US" dirty="0"/>
              <a:t>All the people are data stewards of the data</a:t>
            </a:r>
          </a:p>
          <a:p>
            <a:pPr lvl="1"/>
            <a:r>
              <a:rPr lang="en-US" dirty="0"/>
              <a:t>The customers are the users</a:t>
            </a:r>
          </a:p>
          <a:p>
            <a:r>
              <a:rPr lang="en-US" dirty="0">
                <a:hlinkClick r:id="rId2"/>
              </a:rPr>
              <a:t>https://www.youtube.com/watch?v=Bx0okLlcaC4</a:t>
            </a:r>
            <a:r>
              <a:rPr lang="en-US" dirty="0"/>
              <a:t> </a:t>
            </a:r>
          </a:p>
        </p:txBody>
      </p:sp>
      <p:pic>
        <p:nvPicPr>
          <p:cNvPr id="5" name="Picture 4">
            <a:extLst>
              <a:ext uri="{FF2B5EF4-FFF2-40B4-BE49-F238E27FC236}">
                <a16:creationId xmlns:a16="http://schemas.microsoft.com/office/drawing/2014/main" id="{247A15AD-CD98-4F84-87D8-F74CA56EFFE5}"/>
              </a:ext>
            </a:extLst>
          </p:cNvPr>
          <p:cNvPicPr>
            <a:picLocks noChangeAspect="1"/>
          </p:cNvPicPr>
          <p:nvPr/>
        </p:nvPicPr>
        <p:blipFill>
          <a:blip r:embed="rId3"/>
          <a:stretch>
            <a:fillRect/>
          </a:stretch>
        </p:blipFill>
        <p:spPr>
          <a:xfrm>
            <a:off x="7876016" y="5413160"/>
            <a:ext cx="2124075" cy="504825"/>
          </a:xfrm>
          <a:prstGeom prst="rect">
            <a:avLst/>
          </a:prstGeom>
        </p:spPr>
      </p:pic>
    </p:spTree>
    <p:extLst>
      <p:ext uri="{BB962C8B-B14F-4D97-AF65-F5344CB8AC3E}">
        <p14:creationId xmlns:p14="http://schemas.microsoft.com/office/powerpoint/2010/main" val="18348187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7734C-1B5D-4F55-AAC8-476D71295993}"/>
              </a:ext>
            </a:extLst>
          </p:cNvPr>
          <p:cNvSpPr>
            <a:spLocks noGrp="1"/>
          </p:cNvSpPr>
          <p:nvPr>
            <p:ph type="title"/>
          </p:nvPr>
        </p:nvSpPr>
        <p:spPr/>
        <p:txBody>
          <a:bodyPr/>
          <a:lstStyle/>
          <a:p>
            <a:r>
              <a:rPr lang="en-US" dirty="0"/>
              <a:t>Experiences: Latency</a:t>
            </a:r>
          </a:p>
        </p:txBody>
      </p:sp>
      <p:sp>
        <p:nvSpPr>
          <p:cNvPr id="3" name="Content Placeholder 2">
            <a:extLst>
              <a:ext uri="{FF2B5EF4-FFF2-40B4-BE49-F238E27FC236}">
                <a16:creationId xmlns:a16="http://schemas.microsoft.com/office/drawing/2014/main" id="{1F334524-03EE-4D38-9CBA-102EFDD6E90A}"/>
              </a:ext>
            </a:extLst>
          </p:cNvPr>
          <p:cNvSpPr>
            <a:spLocks noGrp="1"/>
          </p:cNvSpPr>
          <p:nvPr>
            <p:ph idx="1"/>
          </p:nvPr>
        </p:nvSpPr>
        <p:spPr>
          <a:xfrm>
            <a:off x="0" y="1299127"/>
            <a:ext cx="10515600" cy="4351338"/>
          </a:xfrm>
        </p:spPr>
        <p:txBody>
          <a:bodyPr/>
          <a:lstStyle/>
          <a:p>
            <a:pPr marL="0" indent="0">
              <a:buNone/>
            </a:pPr>
            <a:r>
              <a:rPr lang="en-US" dirty="0">
                <a:hlinkClick r:id="rId2"/>
              </a:rPr>
              <a:t>https://www.youtube.com/watch?v=Nma5OfNRExE</a:t>
            </a:r>
            <a:r>
              <a:rPr lang="en-US" dirty="0"/>
              <a:t> </a:t>
            </a:r>
          </a:p>
          <a:p>
            <a:pPr marL="0" indent="0">
              <a:buNone/>
            </a:pPr>
            <a:endParaRPr lang="en-US" dirty="0"/>
          </a:p>
        </p:txBody>
      </p:sp>
      <p:pic>
        <p:nvPicPr>
          <p:cNvPr id="4" name="Picture 3">
            <a:extLst>
              <a:ext uri="{FF2B5EF4-FFF2-40B4-BE49-F238E27FC236}">
                <a16:creationId xmlns:a16="http://schemas.microsoft.com/office/drawing/2014/main" id="{1B97F699-C81A-4841-A67D-CB116FE1F930}"/>
              </a:ext>
            </a:extLst>
          </p:cNvPr>
          <p:cNvPicPr>
            <a:picLocks noChangeAspect="1"/>
          </p:cNvPicPr>
          <p:nvPr/>
        </p:nvPicPr>
        <p:blipFill>
          <a:blip r:embed="rId3"/>
          <a:stretch>
            <a:fillRect/>
          </a:stretch>
        </p:blipFill>
        <p:spPr>
          <a:xfrm>
            <a:off x="6067424" y="4053189"/>
            <a:ext cx="6145308" cy="2804812"/>
          </a:xfrm>
          <a:prstGeom prst="rect">
            <a:avLst/>
          </a:prstGeom>
        </p:spPr>
      </p:pic>
      <p:pic>
        <p:nvPicPr>
          <p:cNvPr id="5" name="Picture 4">
            <a:extLst>
              <a:ext uri="{FF2B5EF4-FFF2-40B4-BE49-F238E27FC236}">
                <a16:creationId xmlns:a16="http://schemas.microsoft.com/office/drawing/2014/main" id="{ABBBD490-F5F8-48FF-9E61-9138E06167E7}"/>
              </a:ext>
            </a:extLst>
          </p:cNvPr>
          <p:cNvPicPr>
            <a:picLocks noChangeAspect="1"/>
          </p:cNvPicPr>
          <p:nvPr/>
        </p:nvPicPr>
        <p:blipFill>
          <a:blip r:embed="rId4"/>
          <a:stretch>
            <a:fillRect/>
          </a:stretch>
        </p:blipFill>
        <p:spPr>
          <a:xfrm>
            <a:off x="6241473" y="24921"/>
            <a:ext cx="2140527" cy="1217474"/>
          </a:xfrm>
          <a:prstGeom prst="rect">
            <a:avLst/>
          </a:prstGeom>
        </p:spPr>
      </p:pic>
      <p:pic>
        <p:nvPicPr>
          <p:cNvPr id="6" name="Picture 5">
            <a:extLst>
              <a:ext uri="{FF2B5EF4-FFF2-40B4-BE49-F238E27FC236}">
                <a16:creationId xmlns:a16="http://schemas.microsoft.com/office/drawing/2014/main" id="{34648B2F-8397-4CC1-B8F6-F58A35290124}"/>
              </a:ext>
            </a:extLst>
          </p:cNvPr>
          <p:cNvPicPr>
            <a:picLocks noChangeAspect="1"/>
          </p:cNvPicPr>
          <p:nvPr/>
        </p:nvPicPr>
        <p:blipFill>
          <a:blip r:embed="rId5"/>
          <a:stretch>
            <a:fillRect/>
          </a:stretch>
        </p:blipFill>
        <p:spPr>
          <a:xfrm>
            <a:off x="3426765" y="1836930"/>
            <a:ext cx="2697812" cy="5414963"/>
          </a:xfrm>
          <a:prstGeom prst="rect">
            <a:avLst/>
          </a:prstGeom>
        </p:spPr>
      </p:pic>
      <p:pic>
        <p:nvPicPr>
          <p:cNvPr id="7" name="Picture 6">
            <a:extLst>
              <a:ext uri="{FF2B5EF4-FFF2-40B4-BE49-F238E27FC236}">
                <a16:creationId xmlns:a16="http://schemas.microsoft.com/office/drawing/2014/main" id="{11998858-9ECF-4E89-9795-B973AED7B632}"/>
              </a:ext>
            </a:extLst>
          </p:cNvPr>
          <p:cNvPicPr>
            <a:picLocks noChangeAspect="1"/>
          </p:cNvPicPr>
          <p:nvPr/>
        </p:nvPicPr>
        <p:blipFill>
          <a:blip r:embed="rId6"/>
          <a:stretch>
            <a:fillRect/>
          </a:stretch>
        </p:blipFill>
        <p:spPr>
          <a:xfrm>
            <a:off x="172201" y="1825625"/>
            <a:ext cx="3239229" cy="5032375"/>
          </a:xfrm>
          <a:prstGeom prst="rect">
            <a:avLst/>
          </a:prstGeom>
        </p:spPr>
      </p:pic>
      <p:pic>
        <p:nvPicPr>
          <p:cNvPr id="8" name="Picture 7">
            <a:extLst>
              <a:ext uri="{FF2B5EF4-FFF2-40B4-BE49-F238E27FC236}">
                <a16:creationId xmlns:a16="http://schemas.microsoft.com/office/drawing/2014/main" id="{7D30D6C8-8A7F-4BA8-BAC8-F2CF99B0BC01}"/>
              </a:ext>
            </a:extLst>
          </p:cNvPr>
          <p:cNvPicPr>
            <a:picLocks noChangeAspect="1"/>
          </p:cNvPicPr>
          <p:nvPr/>
        </p:nvPicPr>
        <p:blipFill>
          <a:blip r:embed="rId7"/>
          <a:stretch>
            <a:fillRect/>
          </a:stretch>
        </p:blipFill>
        <p:spPr>
          <a:xfrm>
            <a:off x="3400425" y="4572000"/>
            <a:ext cx="2667000" cy="2286000"/>
          </a:xfrm>
          <a:prstGeom prst="rect">
            <a:avLst/>
          </a:prstGeom>
        </p:spPr>
      </p:pic>
      <p:pic>
        <p:nvPicPr>
          <p:cNvPr id="9" name="Picture 8">
            <a:extLst>
              <a:ext uri="{FF2B5EF4-FFF2-40B4-BE49-F238E27FC236}">
                <a16:creationId xmlns:a16="http://schemas.microsoft.com/office/drawing/2014/main" id="{108607D8-EB06-4561-A583-141BBECB12E2}"/>
              </a:ext>
            </a:extLst>
          </p:cNvPr>
          <p:cNvPicPr>
            <a:picLocks noChangeAspect="1"/>
          </p:cNvPicPr>
          <p:nvPr/>
        </p:nvPicPr>
        <p:blipFill>
          <a:blip r:embed="rId8"/>
          <a:stretch>
            <a:fillRect/>
          </a:stretch>
        </p:blipFill>
        <p:spPr>
          <a:xfrm>
            <a:off x="6139912" y="1825624"/>
            <a:ext cx="6052088" cy="3276009"/>
          </a:xfrm>
          <a:prstGeom prst="rect">
            <a:avLst/>
          </a:prstGeom>
        </p:spPr>
      </p:pic>
    </p:spTree>
    <p:extLst>
      <p:ext uri="{BB962C8B-B14F-4D97-AF65-F5344CB8AC3E}">
        <p14:creationId xmlns:p14="http://schemas.microsoft.com/office/powerpoint/2010/main" val="129251346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CF6A5-E714-4804-952B-252D04CEC1A9}"/>
              </a:ext>
            </a:extLst>
          </p:cNvPr>
          <p:cNvSpPr>
            <a:spLocks noGrp="1"/>
          </p:cNvSpPr>
          <p:nvPr>
            <p:ph type="title"/>
          </p:nvPr>
        </p:nvSpPr>
        <p:spPr/>
        <p:txBody>
          <a:bodyPr/>
          <a:lstStyle/>
          <a:p>
            <a:r>
              <a:rPr lang="en-US" dirty="0"/>
              <a:t>Latency</a:t>
            </a:r>
          </a:p>
        </p:txBody>
      </p:sp>
      <p:sp>
        <p:nvSpPr>
          <p:cNvPr id="3" name="Content Placeholder 2">
            <a:extLst>
              <a:ext uri="{FF2B5EF4-FFF2-40B4-BE49-F238E27FC236}">
                <a16:creationId xmlns:a16="http://schemas.microsoft.com/office/drawing/2014/main" id="{E7742C23-EAA2-4CCE-9E7A-D741D128004F}"/>
              </a:ext>
            </a:extLst>
          </p:cNvPr>
          <p:cNvSpPr>
            <a:spLocks noGrp="1"/>
          </p:cNvSpPr>
          <p:nvPr>
            <p:ph idx="1"/>
          </p:nvPr>
        </p:nvSpPr>
        <p:spPr/>
        <p:txBody>
          <a:bodyPr/>
          <a:lstStyle/>
          <a:p>
            <a:r>
              <a:rPr lang="en-US" dirty="0"/>
              <a:t>Latency: Who should have the better response time?</a:t>
            </a:r>
          </a:p>
          <a:p>
            <a:r>
              <a:rPr lang="en-US" dirty="0"/>
              <a:t>You / Your Customer?</a:t>
            </a:r>
          </a:p>
          <a:p>
            <a:r>
              <a:rPr lang="en-US" dirty="0">
                <a:hlinkClick r:id="rId2"/>
              </a:rPr>
              <a:t>https://www.youtube.com/watch?v=Nma5OfNRExE</a:t>
            </a:r>
            <a:r>
              <a:rPr lang="en-US" dirty="0"/>
              <a:t> </a:t>
            </a:r>
          </a:p>
          <a:p>
            <a:r>
              <a:rPr lang="en-US" dirty="0"/>
              <a:t>Use a cloud that is based closer to those who need the best response times.</a:t>
            </a:r>
          </a:p>
          <a:p>
            <a:r>
              <a:rPr lang="en-US" dirty="0"/>
              <a:t>Use friendly Customers: Ask them to do a spot test of your latency: Click&gt; Start Button &gt; Run &gt; “CMD” &gt; “Tracert &lt;&lt;Your website&gt;&gt;” </a:t>
            </a:r>
          </a:p>
          <a:p>
            <a:r>
              <a:rPr lang="en-US" dirty="0"/>
              <a:t>Add Up all the milliseconds through all the hops it took to get there. </a:t>
            </a:r>
          </a:p>
          <a:p>
            <a:r>
              <a:rPr lang="en-US" dirty="0"/>
              <a:t>The ideal is less than 200ms “Blazing Fast” = a total of 10ms. </a:t>
            </a:r>
          </a:p>
          <a:p>
            <a:endParaRPr lang="en-US" dirty="0"/>
          </a:p>
        </p:txBody>
      </p:sp>
      <p:pic>
        <p:nvPicPr>
          <p:cNvPr id="5" name="Picture 4">
            <a:extLst>
              <a:ext uri="{FF2B5EF4-FFF2-40B4-BE49-F238E27FC236}">
                <a16:creationId xmlns:a16="http://schemas.microsoft.com/office/drawing/2014/main" id="{EA04FC68-0C44-41F2-BC08-704518E5AB14}"/>
              </a:ext>
            </a:extLst>
          </p:cNvPr>
          <p:cNvPicPr>
            <a:picLocks noChangeAspect="1"/>
          </p:cNvPicPr>
          <p:nvPr/>
        </p:nvPicPr>
        <p:blipFill>
          <a:blip r:embed="rId3"/>
          <a:stretch>
            <a:fillRect/>
          </a:stretch>
        </p:blipFill>
        <p:spPr>
          <a:xfrm>
            <a:off x="8777157" y="2804984"/>
            <a:ext cx="1876851" cy="456298"/>
          </a:xfrm>
          <a:prstGeom prst="rect">
            <a:avLst/>
          </a:prstGeom>
        </p:spPr>
      </p:pic>
    </p:spTree>
    <p:extLst>
      <p:ext uri="{BB962C8B-B14F-4D97-AF65-F5344CB8AC3E}">
        <p14:creationId xmlns:p14="http://schemas.microsoft.com/office/powerpoint/2010/main" val="246189140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7734C-1B5D-4F55-AAC8-476D71295993}"/>
              </a:ext>
            </a:extLst>
          </p:cNvPr>
          <p:cNvSpPr>
            <a:spLocks noGrp="1"/>
          </p:cNvSpPr>
          <p:nvPr>
            <p:ph type="title"/>
          </p:nvPr>
        </p:nvSpPr>
        <p:spPr/>
        <p:txBody>
          <a:bodyPr/>
          <a:lstStyle/>
          <a:p>
            <a:r>
              <a:rPr lang="en-US" dirty="0"/>
              <a:t>Experiences: Data in the minds of people</a:t>
            </a:r>
          </a:p>
        </p:txBody>
      </p:sp>
      <p:pic>
        <p:nvPicPr>
          <p:cNvPr id="4" name="Content Placeholder 3">
            <a:extLst>
              <a:ext uri="{FF2B5EF4-FFF2-40B4-BE49-F238E27FC236}">
                <a16:creationId xmlns:a16="http://schemas.microsoft.com/office/drawing/2014/main" id="{403DDB64-B3D2-4E00-9424-0CDB1DFEFF16}"/>
              </a:ext>
            </a:extLst>
          </p:cNvPr>
          <p:cNvPicPr>
            <a:picLocks noGrp="1" noChangeAspect="1"/>
          </p:cNvPicPr>
          <p:nvPr>
            <p:ph idx="1"/>
          </p:nvPr>
        </p:nvPicPr>
        <p:blipFill>
          <a:blip r:embed="rId2"/>
          <a:stretch>
            <a:fillRect/>
          </a:stretch>
        </p:blipFill>
        <p:spPr>
          <a:xfrm>
            <a:off x="12458" y="2721770"/>
            <a:ext cx="4798450" cy="2889321"/>
          </a:xfrm>
          <a:prstGeom prst="rect">
            <a:avLst/>
          </a:prstGeom>
        </p:spPr>
      </p:pic>
      <p:pic>
        <p:nvPicPr>
          <p:cNvPr id="5" name="Picture 4">
            <a:extLst>
              <a:ext uri="{FF2B5EF4-FFF2-40B4-BE49-F238E27FC236}">
                <a16:creationId xmlns:a16="http://schemas.microsoft.com/office/drawing/2014/main" id="{435728E2-491C-46CC-976B-4DF9773A6ECA}"/>
              </a:ext>
            </a:extLst>
          </p:cNvPr>
          <p:cNvPicPr>
            <a:picLocks noChangeAspect="1"/>
          </p:cNvPicPr>
          <p:nvPr/>
        </p:nvPicPr>
        <p:blipFill>
          <a:blip r:embed="rId3"/>
          <a:stretch>
            <a:fillRect/>
          </a:stretch>
        </p:blipFill>
        <p:spPr>
          <a:xfrm>
            <a:off x="4810908" y="1396207"/>
            <a:ext cx="7057242" cy="5461793"/>
          </a:xfrm>
          <a:prstGeom prst="rect">
            <a:avLst/>
          </a:prstGeom>
        </p:spPr>
      </p:pic>
    </p:spTree>
    <p:extLst>
      <p:ext uri="{BB962C8B-B14F-4D97-AF65-F5344CB8AC3E}">
        <p14:creationId xmlns:p14="http://schemas.microsoft.com/office/powerpoint/2010/main" val="93474838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25C36-ABE3-442C-B01A-F7B9C7E3B46C}"/>
              </a:ext>
            </a:extLst>
          </p:cNvPr>
          <p:cNvSpPr>
            <a:spLocks noGrp="1"/>
          </p:cNvSpPr>
          <p:nvPr>
            <p:ph type="title"/>
          </p:nvPr>
        </p:nvSpPr>
        <p:spPr/>
        <p:txBody>
          <a:bodyPr>
            <a:normAutofit fontScale="90000"/>
          </a:bodyPr>
          <a:lstStyle/>
          <a:p>
            <a:r>
              <a:rPr lang="en-US" dirty="0"/>
              <a:t>Data flows change over time creating stagnant pools and laying down different layers of meaning</a:t>
            </a:r>
          </a:p>
        </p:txBody>
      </p:sp>
      <p:sp>
        <p:nvSpPr>
          <p:cNvPr id="3" name="Content Placeholder 2">
            <a:extLst>
              <a:ext uri="{FF2B5EF4-FFF2-40B4-BE49-F238E27FC236}">
                <a16:creationId xmlns:a16="http://schemas.microsoft.com/office/drawing/2014/main" id="{4584EBF1-F7A0-40BA-AB75-BD0CD7A0013F}"/>
              </a:ext>
            </a:extLst>
          </p:cNvPr>
          <p:cNvSpPr>
            <a:spLocks noGrp="1"/>
          </p:cNvSpPr>
          <p:nvPr>
            <p:ph idx="1"/>
          </p:nvPr>
        </p:nvSpPr>
        <p:spPr>
          <a:xfrm>
            <a:off x="86497" y="1825625"/>
            <a:ext cx="12105503" cy="460375"/>
          </a:xfrm>
        </p:spPr>
        <p:txBody>
          <a:bodyPr>
            <a:normAutofit/>
          </a:bodyPr>
          <a:lstStyle/>
          <a:p>
            <a:r>
              <a:rPr lang="en-US" sz="1400" dirty="0">
                <a:hlinkClick r:id="rId2"/>
              </a:rPr>
              <a:t>https://www.youtube.com/watch?v=izgc3vFimP8</a:t>
            </a:r>
            <a:r>
              <a:rPr lang="en-US" sz="1400" dirty="0"/>
              <a:t>,           </a:t>
            </a:r>
            <a:r>
              <a:rPr lang="en-US" sz="1400" dirty="0">
                <a:hlinkClick r:id="rId3"/>
              </a:rPr>
              <a:t>https://www.youtube.com/watch?v=jGhogd0G7_U</a:t>
            </a:r>
            <a:r>
              <a:rPr lang="en-US" sz="1400" dirty="0"/>
              <a:t>,       </a:t>
            </a:r>
            <a:r>
              <a:rPr lang="en-US" sz="1400" dirty="0">
                <a:hlinkClick r:id="rId4"/>
              </a:rPr>
              <a:t>https://www.youtube.com/watch?v=tgp-v7mcjFM</a:t>
            </a:r>
            <a:r>
              <a:rPr lang="en-US" sz="1400" dirty="0"/>
              <a:t>   </a:t>
            </a:r>
          </a:p>
          <a:p>
            <a:endParaRPr lang="en-US" dirty="0"/>
          </a:p>
        </p:txBody>
      </p:sp>
      <p:pic>
        <p:nvPicPr>
          <p:cNvPr id="4" name="Picture 3">
            <a:extLst>
              <a:ext uri="{FF2B5EF4-FFF2-40B4-BE49-F238E27FC236}">
                <a16:creationId xmlns:a16="http://schemas.microsoft.com/office/drawing/2014/main" id="{E8B77B77-93B8-4EE2-8EAE-981AE0B44477}"/>
              </a:ext>
            </a:extLst>
          </p:cNvPr>
          <p:cNvPicPr>
            <a:picLocks noChangeAspect="1"/>
          </p:cNvPicPr>
          <p:nvPr/>
        </p:nvPicPr>
        <p:blipFill>
          <a:blip r:embed="rId5"/>
          <a:stretch>
            <a:fillRect/>
          </a:stretch>
        </p:blipFill>
        <p:spPr>
          <a:xfrm>
            <a:off x="838200" y="2445651"/>
            <a:ext cx="4351638" cy="2084907"/>
          </a:xfrm>
          <a:prstGeom prst="rect">
            <a:avLst/>
          </a:prstGeom>
        </p:spPr>
      </p:pic>
      <p:pic>
        <p:nvPicPr>
          <p:cNvPr id="5" name="Picture 4">
            <a:extLst>
              <a:ext uri="{FF2B5EF4-FFF2-40B4-BE49-F238E27FC236}">
                <a16:creationId xmlns:a16="http://schemas.microsoft.com/office/drawing/2014/main" id="{E71A4949-750B-4717-AFEF-BA66BEC80673}"/>
              </a:ext>
            </a:extLst>
          </p:cNvPr>
          <p:cNvPicPr>
            <a:picLocks noChangeAspect="1"/>
          </p:cNvPicPr>
          <p:nvPr/>
        </p:nvPicPr>
        <p:blipFill>
          <a:blip r:embed="rId6"/>
          <a:stretch>
            <a:fillRect/>
          </a:stretch>
        </p:blipFill>
        <p:spPr>
          <a:xfrm>
            <a:off x="838200" y="4530558"/>
            <a:ext cx="4351638" cy="2302631"/>
          </a:xfrm>
          <a:prstGeom prst="rect">
            <a:avLst/>
          </a:prstGeom>
        </p:spPr>
      </p:pic>
      <p:pic>
        <p:nvPicPr>
          <p:cNvPr id="6" name="Picture 5">
            <a:extLst>
              <a:ext uri="{FF2B5EF4-FFF2-40B4-BE49-F238E27FC236}">
                <a16:creationId xmlns:a16="http://schemas.microsoft.com/office/drawing/2014/main" id="{1132FED5-8498-4918-8A3F-9A2479D0DB6C}"/>
              </a:ext>
            </a:extLst>
          </p:cNvPr>
          <p:cNvPicPr>
            <a:picLocks noChangeAspect="1"/>
          </p:cNvPicPr>
          <p:nvPr/>
        </p:nvPicPr>
        <p:blipFill>
          <a:blip r:embed="rId7"/>
          <a:stretch>
            <a:fillRect/>
          </a:stretch>
        </p:blipFill>
        <p:spPr>
          <a:xfrm>
            <a:off x="5189838" y="4554082"/>
            <a:ext cx="4188940" cy="2303917"/>
          </a:xfrm>
          <a:prstGeom prst="rect">
            <a:avLst/>
          </a:prstGeom>
        </p:spPr>
      </p:pic>
      <p:pic>
        <p:nvPicPr>
          <p:cNvPr id="7" name="Picture 6">
            <a:extLst>
              <a:ext uri="{FF2B5EF4-FFF2-40B4-BE49-F238E27FC236}">
                <a16:creationId xmlns:a16="http://schemas.microsoft.com/office/drawing/2014/main" id="{2E5C6766-5284-4CED-B898-C3EEB7073A78}"/>
              </a:ext>
            </a:extLst>
          </p:cNvPr>
          <p:cNvPicPr>
            <a:picLocks noChangeAspect="1"/>
          </p:cNvPicPr>
          <p:nvPr/>
        </p:nvPicPr>
        <p:blipFill>
          <a:blip r:embed="rId8"/>
          <a:stretch>
            <a:fillRect/>
          </a:stretch>
        </p:blipFill>
        <p:spPr>
          <a:xfrm>
            <a:off x="5189838" y="2258221"/>
            <a:ext cx="4188940" cy="2295861"/>
          </a:xfrm>
          <a:prstGeom prst="rect">
            <a:avLst/>
          </a:prstGeom>
        </p:spPr>
      </p:pic>
      <p:pic>
        <p:nvPicPr>
          <p:cNvPr id="8" name="Picture 7">
            <a:extLst>
              <a:ext uri="{FF2B5EF4-FFF2-40B4-BE49-F238E27FC236}">
                <a16:creationId xmlns:a16="http://schemas.microsoft.com/office/drawing/2014/main" id="{00EBC292-FDAF-4890-8CEF-AF3A2ADD5343}"/>
              </a:ext>
            </a:extLst>
          </p:cNvPr>
          <p:cNvPicPr>
            <a:picLocks noChangeAspect="1"/>
          </p:cNvPicPr>
          <p:nvPr/>
        </p:nvPicPr>
        <p:blipFill>
          <a:blip r:embed="rId9"/>
          <a:stretch>
            <a:fillRect/>
          </a:stretch>
        </p:blipFill>
        <p:spPr>
          <a:xfrm>
            <a:off x="9378778" y="2457320"/>
            <a:ext cx="2813222" cy="2953471"/>
          </a:xfrm>
          <a:prstGeom prst="rect">
            <a:avLst/>
          </a:prstGeom>
        </p:spPr>
      </p:pic>
      <p:sp>
        <p:nvSpPr>
          <p:cNvPr id="9" name="TextBox 8">
            <a:extLst>
              <a:ext uri="{FF2B5EF4-FFF2-40B4-BE49-F238E27FC236}">
                <a16:creationId xmlns:a16="http://schemas.microsoft.com/office/drawing/2014/main" id="{CDA62E08-9FD4-46B1-9494-BF58764B141A}"/>
              </a:ext>
            </a:extLst>
          </p:cNvPr>
          <p:cNvSpPr txBox="1"/>
          <p:nvPr/>
        </p:nvSpPr>
        <p:spPr>
          <a:xfrm>
            <a:off x="9378778" y="5410791"/>
            <a:ext cx="2813222" cy="1477328"/>
          </a:xfrm>
          <a:prstGeom prst="rect">
            <a:avLst/>
          </a:prstGeom>
          <a:noFill/>
        </p:spPr>
        <p:txBody>
          <a:bodyPr wrap="square" rtlCol="0">
            <a:spAutoFit/>
          </a:bodyPr>
          <a:lstStyle/>
          <a:p>
            <a:r>
              <a:rPr lang="en-US" dirty="0"/>
              <a:t>Data Meaning changes over time. Understand what meant what, </a:t>
            </a:r>
            <a:r>
              <a:rPr lang="en-US" b="1" u="sng" dirty="0"/>
              <a:t>and when</a:t>
            </a:r>
            <a:r>
              <a:rPr lang="en-US" dirty="0"/>
              <a:t> in the past so that you make no mistakes in the future</a:t>
            </a:r>
          </a:p>
        </p:txBody>
      </p:sp>
      <p:pic>
        <p:nvPicPr>
          <p:cNvPr id="11" name="Picture 10">
            <a:extLst>
              <a:ext uri="{FF2B5EF4-FFF2-40B4-BE49-F238E27FC236}">
                <a16:creationId xmlns:a16="http://schemas.microsoft.com/office/drawing/2014/main" id="{A4CA85A1-252B-4061-9BA3-6D6FD2AF8030}"/>
              </a:ext>
            </a:extLst>
          </p:cNvPr>
          <p:cNvPicPr>
            <a:picLocks noChangeAspect="1"/>
          </p:cNvPicPr>
          <p:nvPr/>
        </p:nvPicPr>
        <p:blipFill>
          <a:blip r:embed="rId10"/>
          <a:stretch>
            <a:fillRect/>
          </a:stretch>
        </p:blipFill>
        <p:spPr>
          <a:xfrm>
            <a:off x="838201" y="2055812"/>
            <a:ext cx="1552136" cy="389839"/>
          </a:xfrm>
          <a:prstGeom prst="rect">
            <a:avLst/>
          </a:prstGeom>
        </p:spPr>
      </p:pic>
      <p:pic>
        <p:nvPicPr>
          <p:cNvPr id="12" name="Picture 11">
            <a:extLst>
              <a:ext uri="{FF2B5EF4-FFF2-40B4-BE49-F238E27FC236}">
                <a16:creationId xmlns:a16="http://schemas.microsoft.com/office/drawing/2014/main" id="{39483D30-EB4E-49A6-9120-AEF5AC3C2CCD}"/>
              </a:ext>
            </a:extLst>
          </p:cNvPr>
          <p:cNvPicPr>
            <a:picLocks noChangeAspect="1"/>
          </p:cNvPicPr>
          <p:nvPr/>
        </p:nvPicPr>
        <p:blipFill>
          <a:blip r:embed="rId11"/>
          <a:stretch>
            <a:fillRect/>
          </a:stretch>
        </p:blipFill>
        <p:spPr>
          <a:xfrm>
            <a:off x="5189838" y="2055812"/>
            <a:ext cx="1645509" cy="395555"/>
          </a:xfrm>
          <a:prstGeom prst="rect">
            <a:avLst/>
          </a:prstGeom>
        </p:spPr>
      </p:pic>
      <p:pic>
        <p:nvPicPr>
          <p:cNvPr id="13" name="Picture 12">
            <a:extLst>
              <a:ext uri="{FF2B5EF4-FFF2-40B4-BE49-F238E27FC236}">
                <a16:creationId xmlns:a16="http://schemas.microsoft.com/office/drawing/2014/main" id="{5966B0A6-EEF1-41B9-B6CE-04D07C47F498}"/>
              </a:ext>
            </a:extLst>
          </p:cNvPr>
          <p:cNvPicPr>
            <a:picLocks noChangeAspect="1"/>
          </p:cNvPicPr>
          <p:nvPr/>
        </p:nvPicPr>
        <p:blipFill>
          <a:blip r:embed="rId12"/>
          <a:stretch>
            <a:fillRect/>
          </a:stretch>
        </p:blipFill>
        <p:spPr>
          <a:xfrm>
            <a:off x="9378778" y="2048386"/>
            <a:ext cx="1645509" cy="404031"/>
          </a:xfrm>
          <a:prstGeom prst="rect">
            <a:avLst/>
          </a:prstGeom>
        </p:spPr>
      </p:pic>
    </p:spTree>
    <p:extLst>
      <p:ext uri="{BB962C8B-B14F-4D97-AF65-F5344CB8AC3E}">
        <p14:creationId xmlns:p14="http://schemas.microsoft.com/office/powerpoint/2010/main" val="402318053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46389-6744-4FE1-ABEA-7B54C5469480}"/>
              </a:ext>
            </a:extLst>
          </p:cNvPr>
          <p:cNvSpPr>
            <a:spLocks noGrp="1"/>
          </p:cNvSpPr>
          <p:nvPr>
            <p:ph type="title"/>
          </p:nvPr>
        </p:nvSpPr>
        <p:spPr/>
        <p:txBody>
          <a:bodyPr/>
          <a:lstStyle/>
          <a:p>
            <a:r>
              <a:rPr lang="en-US" dirty="0"/>
              <a:t>Data in the minds of people</a:t>
            </a:r>
          </a:p>
        </p:txBody>
      </p:sp>
      <p:sp>
        <p:nvSpPr>
          <p:cNvPr id="3" name="Content Placeholder 2">
            <a:extLst>
              <a:ext uri="{FF2B5EF4-FFF2-40B4-BE49-F238E27FC236}">
                <a16:creationId xmlns:a16="http://schemas.microsoft.com/office/drawing/2014/main" id="{15E5B358-14E5-4C54-BC97-247F0B1489E1}"/>
              </a:ext>
            </a:extLst>
          </p:cNvPr>
          <p:cNvSpPr>
            <a:spLocks noGrp="1"/>
          </p:cNvSpPr>
          <p:nvPr>
            <p:ph idx="1"/>
          </p:nvPr>
        </p:nvSpPr>
        <p:spPr/>
        <p:txBody>
          <a:bodyPr>
            <a:normAutofit fontScale="92500"/>
          </a:bodyPr>
          <a:lstStyle/>
          <a:p>
            <a:r>
              <a:rPr lang="en-US" dirty="0"/>
              <a:t>IP sits in the minds of people – Staff Churn destroys “Journey-knowledge”</a:t>
            </a:r>
          </a:p>
          <a:p>
            <a:r>
              <a:rPr lang="en-US" dirty="0"/>
              <a:t>Migrating from a Silo based enterprise to implementing MDM</a:t>
            </a:r>
          </a:p>
          <a:p>
            <a:r>
              <a:rPr lang="en-US" dirty="0"/>
              <a:t>1. Understand each business view of the data</a:t>
            </a:r>
          </a:p>
          <a:p>
            <a:r>
              <a:rPr lang="en-US" dirty="0"/>
              <a:t>2. Develop the Meta-data for each view</a:t>
            </a:r>
          </a:p>
          <a:p>
            <a:r>
              <a:rPr lang="en-US" dirty="0"/>
              <a:t>3. Get the Business Processes harmonized around an agreed single view</a:t>
            </a:r>
          </a:p>
          <a:p>
            <a:r>
              <a:rPr lang="en-US" dirty="0"/>
              <a:t>4. Migrate the human-working of the business to work in one way using the different Meta-Data to bring alignment</a:t>
            </a:r>
          </a:p>
          <a:p>
            <a:r>
              <a:rPr lang="en-US" dirty="0"/>
              <a:t>5. Embed the processes Manually and bring discipline to way of work</a:t>
            </a:r>
          </a:p>
          <a:p>
            <a:r>
              <a:rPr lang="en-US" dirty="0"/>
              <a:t>6. Implement MDM and use the Meta-data to align and migrate thoughts</a:t>
            </a:r>
          </a:p>
        </p:txBody>
      </p:sp>
    </p:spTree>
    <p:extLst>
      <p:ext uri="{BB962C8B-B14F-4D97-AF65-F5344CB8AC3E}">
        <p14:creationId xmlns:p14="http://schemas.microsoft.com/office/powerpoint/2010/main" val="216902105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BCE99-0A84-4727-84DE-0497FDBA9BC3}"/>
              </a:ext>
            </a:extLst>
          </p:cNvPr>
          <p:cNvSpPr>
            <a:spLocks noGrp="1"/>
          </p:cNvSpPr>
          <p:nvPr>
            <p:ph type="title"/>
          </p:nvPr>
        </p:nvSpPr>
        <p:spPr/>
        <p:txBody>
          <a:bodyPr/>
          <a:lstStyle/>
          <a:p>
            <a:r>
              <a:rPr lang="en-US" dirty="0"/>
              <a:t>Acquisitions and mergers </a:t>
            </a:r>
            <a:r>
              <a:rPr lang="en-US" sz="2800" dirty="0"/>
              <a:t>(and Backwards Compatibility)</a:t>
            </a:r>
          </a:p>
        </p:txBody>
      </p:sp>
      <p:sp>
        <p:nvSpPr>
          <p:cNvPr id="3" name="Content Placeholder 2">
            <a:extLst>
              <a:ext uri="{FF2B5EF4-FFF2-40B4-BE49-F238E27FC236}">
                <a16:creationId xmlns:a16="http://schemas.microsoft.com/office/drawing/2014/main" id="{F85B8A4C-419B-4EAE-AC63-825F43ABB949}"/>
              </a:ext>
            </a:extLst>
          </p:cNvPr>
          <p:cNvSpPr>
            <a:spLocks noGrp="1"/>
          </p:cNvSpPr>
          <p:nvPr>
            <p:ph idx="1"/>
          </p:nvPr>
        </p:nvSpPr>
        <p:spPr/>
        <p:txBody>
          <a:bodyPr>
            <a:normAutofit lnSpcReduction="10000"/>
          </a:bodyPr>
          <a:lstStyle/>
          <a:p>
            <a:r>
              <a:rPr lang="en-US" dirty="0"/>
              <a:t>The Data restored has different formats to what the system has been changed to now. </a:t>
            </a:r>
          </a:p>
          <a:p>
            <a:pPr lvl="1"/>
            <a:r>
              <a:rPr lang="en-US" dirty="0"/>
              <a:t>Different/Changed meanings of terms and definitions</a:t>
            </a:r>
          </a:p>
          <a:p>
            <a:pPr lvl="1"/>
            <a:r>
              <a:rPr lang="en-US" dirty="0"/>
              <a:t>Different/Changed standards and protocols</a:t>
            </a:r>
          </a:p>
          <a:p>
            <a:pPr lvl="1"/>
            <a:r>
              <a:rPr lang="en-US" dirty="0"/>
              <a:t>Decisions made based on previously existing policies, legislation, procedures</a:t>
            </a:r>
          </a:p>
          <a:p>
            <a:pPr lvl="1"/>
            <a:r>
              <a:rPr lang="en-US" dirty="0"/>
              <a:t>Procedures that catered for data quality anomalies</a:t>
            </a:r>
          </a:p>
          <a:p>
            <a:pPr lvl="1"/>
            <a:r>
              <a:rPr lang="en-US" dirty="0"/>
              <a:t>Field length, Special character use, permitted file sizes, readable file types.</a:t>
            </a:r>
          </a:p>
          <a:p>
            <a:r>
              <a:rPr lang="en-US" dirty="0"/>
              <a:t>Insist on a full historical explanation of the IT Estate, and what was bought and used and integrated into what at what time. </a:t>
            </a:r>
          </a:p>
          <a:p>
            <a:r>
              <a:rPr lang="en-US" dirty="0"/>
              <a:t>Understand the history of the changing data flows … because all that data is “living” in time-layers in your Data-Stores</a:t>
            </a:r>
          </a:p>
          <a:p>
            <a:endParaRPr lang="en-US" dirty="0"/>
          </a:p>
          <a:p>
            <a:endParaRPr lang="en-US" dirty="0"/>
          </a:p>
          <a:p>
            <a:pPr lvl="1"/>
            <a:endParaRPr lang="en-US" dirty="0"/>
          </a:p>
        </p:txBody>
      </p:sp>
    </p:spTree>
    <p:extLst>
      <p:ext uri="{BB962C8B-B14F-4D97-AF65-F5344CB8AC3E}">
        <p14:creationId xmlns:p14="http://schemas.microsoft.com/office/powerpoint/2010/main" val="116289361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72559" y="1187866"/>
            <a:ext cx="6147509" cy="5593168"/>
          </a:xfrm>
          <a:prstGeom prst="rect">
            <a:avLst/>
          </a:prstGeom>
        </p:spPr>
      </p:pic>
      <p:sp>
        <p:nvSpPr>
          <p:cNvPr id="2" name="Title 1"/>
          <p:cNvSpPr>
            <a:spLocks noGrp="1"/>
          </p:cNvSpPr>
          <p:nvPr>
            <p:ph type="title"/>
          </p:nvPr>
        </p:nvSpPr>
        <p:spPr>
          <a:xfrm>
            <a:off x="795338" y="226410"/>
            <a:ext cx="6493667" cy="891107"/>
          </a:xfrm>
        </p:spPr>
        <p:txBody>
          <a:bodyPr/>
          <a:lstStyle/>
          <a:p>
            <a:r>
              <a:rPr lang="en-ZA" dirty="0"/>
              <a:t>Visual of Data (An Invoice)</a:t>
            </a:r>
          </a:p>
        </p:txBody>
      </p:sp>
      <p:grpSp>
        <p:nvGrpSpPr>
          <p:cNvPr id="157" name="Group 156"/>
          <p:cNvGrpSpPr/>
          <p:nvPr/>
        </p:nvGrpSpPr>
        <p:grpSpPr>
          <a:xfrm>
            <a:off x="792225" y="1183104"/>
            <a:ext cx="10496560" cy="5570516"/>
            <a:chOff x="792225" y="1183104"/>
            <a:chExt cx="10496560" cy="5570516"/>
          </a:xfrm>
        </p:grpSpPr>
        <p:sp>
          <p:nvSpPr>
            <p:cNvPr id="23" name="Rounded Rectangle 22"/>
            <p:cNvSpPr/>
            <p:nvPr/>
          </p:nvSpPr>
          <p:spPr>
            <a:xfrm>
              <a:off x="8392802" y="3045263"/>
              <a:ext cx="885826" cy="11943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156" name="Group 155"/>
            <p:cNvGrpSpPr/>
            <p:nvPr/>
          </p:nvGrpSpPr>
          <p:grpSpPr>
            <a:xfrm>
              <a:off x="792225" y="1183104"/>
              <a:ext cx="10496560" cy="5570516"/>
              <a:chOff x="792225" y="1183104"/>
              <a:chExt cx="10496560" cy="5570516"/>
            </a:xfrm>
          </p:grpSpPr>
          <p:sp>
            <p:nvSpPr>
              <p:cNvPr id="5" name="Rounded Rectangle 4"/>
              <p:cNvSpPr/>
              <p:nvPr/>
            </p:nvSpPr>
            <p:spPr>
              <a:xfrm>
                <a:off x="5193289" y="1183104"/>
                <a:ext cx="2922661" cy="53724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ounded Rectangle 5"/>
              <p:cNvSpPr/>
              <p:nvPr/>
            </p:nvSpPr>
            <p:spPr>
              <a:xfrm>
                <a:off x="792225" y="2804865"/>
                <a:ext cx="2800546" cy="53724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solidFill>
                      <a:schemeClr val="tx1"/>
                    </a:solidFill>
                  </a:rPr>
                  <a:t>Master Data</a:t>
                </a:r>
              </a:p>
            </p:txBody>
          </p:sp>
          <p:sp>
            <p:nvSpPr>
              <p:cNvPr id="9" name="Rounded Rectangle 8"/>
              <p:cNvSpPr/>
              <p:nvPr/>
            </p:nvSpPr>
            <p:spPr>
              <a:xfrm>
                <a:off x="5835486" y="1739392"/>
                <a:ext cx="763571" cy="11943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ounded Rectangle 10"/>
              <p:cNvSpPr/>
              <p:nvPr/>
            </p:nvSpPr>
            <p:spPr>
              <a:xfrm>
                <a:off x="5302250" y="1882244"/>
                <a:ext cx="712051" cy="14452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Rounded Rectangle 11"/>
              <p:cNvSpPr/>
              <p:nvPr/>
            </p:nvSpPr>
            <p:spPr>
              <a:xfrm>
                <a:off x="5599518" y="2183902"/>
                <a:ext cx="763575" cy="12950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Rounded Rectangle 12"/>
              <p:cNvSpPr/>
              <p:nvPr/>
            </p:nvSpPr>
            <p:spPr>
              <a:xfrm>
                <a:off x="5580664" y="2322061"/>
                <a:ext cx="1677975" cy="119514"/>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Rounded Rectangle 13"/>
              <p:cNvSpPr/>
              <p:nvPr/>
            </p:nvSpPr>
            <p:spPr>
              <a:xfrm>
                <a:off x="5683085" y="2467023"/>
                <a:ext cx="1520989" cy="11943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ounded Rectangle 14"/>
              <p:cNvSpPr/>
              <p:nvPr/>
            </p:nvSpPr>
            <p:spPr>
              <a:xfrm>
                <a:off x="5666417" y="2605393"/>
                <a:ext cx="666914" cy="11943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Rounded Rectangle 15"/>
              <p:cNvSpPr/>
              <p:nvPr/>
            </p:nvSpPr>
            <p:spPr>
              <a:xfrm>
                <a:off x="5302251" y="2910226"/>
                <a:ext cx="1822450" cy="11943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Rounded Rectangle 16"/>
              <p:cNvSpPr/>
              <p:nvPr/>
            </p:nvSpPr>
            <p:spPr>
              <a:xfrm>
                <a:off x="5302251" y="3045579"/>
                <a:ext cx="936624" cy="11943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Rounded Rectangle 17"/>
              <p:cNvSpPr/>
              <p:nvPr/>
            </p:nvSpPr>
            <p:spPr>
              <a:xfrm>
                <a:off x="6238875" y="3045421"/>
                <a:ext cx="885826" cy="11943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9" name="Rounded Rectangle 18"/>
              <p:cNvSpPr/>
              <p:nvPr/>
            </p:nvSpPr>
            <p:spPr>
              <a:xfrm>
                <a:off x="5302250" y="3190299"/>
                <a:ext cx="787400" cy="11943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Rounded Rectangle 19"/>
              <p:cNvSpPr/>
              <p:nvPr/>
            </p:nvSpPr>
            <p:spPr>
              <a:xfrm>
                <a:off x="5302251" y="3465257"/>
                <a:ext cx="787399" cy="11943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Rounded Rectangle 20"/>
              <p:cNvSpPr/>
              <p:nvPr/>
            </p:nvSpPr>
            <p:spPr>
              <a:xfrm>
                <a:off x="7460737" y="2910226"/>
                <a:ext cx="1817891" cy="11943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Rounded Rectangle 21"/>
              <p:cNvSpPr/>
              <p:nvPr/>
            </p:nvSpPr>
            <p:spPr>
              <a:xfrm>
                <a:off x="7459353" y="3045421"/>
                <a:ext cx="936624" cy="11943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4" name="Rounded Rectangle 23"/>
              <p:cNvSpPr/>
              <p:nvPr/>
            </p:nvSpPr>
            <p:spPr>
              <a:xfrm>
                <a:off x="7459458" y="3179347"/>
                <a:ext cx="536780" cy="11943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5" name="Rounded Rectangle 24"/>
              <p:cNvSpPr/>
              <p:nvPr/>
            </p:nvSpPr>
            <p:spPr>
              <a:xfrm>
                <a:off x="7459353" y="3473482"/>
                <a:ext cx="787399" cy="11943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6" name="Rounded Rectangle 25"/>
              <p:cNvSpPr/>
              <p:nvPr/>
            </p:nvSpPr>
            <p:spPr>
              <a:xfrm>
                <a:off x="10511558" y="2322145"/>
                <a:ext cx="777227" cy="11943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7" name="Rounded Rectangle 26"/>
              <p:cNvSpPr/>
              <p:nvPr/>
            </p:nvSpPr>
            <p:spPr>
              <a:xfrm>
                <a:off x="7378701" y="4061803"/>
                <a:ext cx="1181099" cy="12919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8" name="Rounded Rectangle 27"/>
              <p:cNvSpPr/>
              <p:nvPr/>
            </p:nvSpPr>
            <p:spPr>
              <a:xfrm>
                <a:off x="8559800" y="4061645"/>
                <a:ext cx="606425" cy="12919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9" name="Rounded Rectangle 28"/>
              <p:cNvSpPr/>
              <p:nvPr/>
            </p:nvSpPr>
            <p:spPr>
              <a:xfrm>
                <a:off x="7378701" y="4201503"/>
                <a:ext cx="1181099" cy="12919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0" name="Rounded Rectangle 29"/>
              <p:cNvSpPr/>
              <p:nvPr/>
            </p:nvSpPr>
            <p:spPr>
              <a:xfrm>
                <a:off x="8559800" y="4201345"/>
                <a:ext cx="606425" cy="12919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1" name="Rounded Rectangle 30"/>
              <p:cNvSpPr/>
              <p:nvPr/>
            </p:nvSpPr>
            <p:spPr>
              <a:xfrm>
                <a:off x="7378701" y="4322153"/>
                <a:ext cx="1181099" cy="12919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2" name="Rounded Rectangle 31"/>
              <p:cNvSpPr/>
              <p:nvPr/>
            </p:nvSpPr>
            <p:spPr>
              <a:xfrm>
                <a:off x="8559800" y="4321995"/>
                <a:ext cx="606425" cy="12919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3" name="Rounded Rectangle 32"/>
              <p:cNvSpPr/>
              <p:nvPr/>
            </p:nvSpPr>
            <p:spPr>
              <a:xfrm>
                <a:off x="7378701" y="4442330"/>
                <a:ext cx="1181099" cy="12919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ounded Rectangle 33"/>
              <p:cNvSpPr/>
              <p:nvPr/>
            </p:nvSpPr>
            <p:spPr>
              <a:xfrm>
                <a:off x="8559800" y="4442172"/>
                <a:ext cx="606425" cy="12919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5" name="Rounded Rectangle 34"/>
              <p:cNvSpPr/>
              <p:nvPr/>
            </p:nvSpPr>
            <p:spPr>
              <a:xfrm>
                <a:off x="7378701" y="4562665"/>
                <a:ext cx="1181099" cy="12919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Rounded Rectangle 35"/>
              <p:cNvSpPr/>
              <p:nvPr/>
            </p:nvSpPr>
            <p:spPr>
              <a:xfrm>
                <a:off x="8559800" y="4562507"/>
                <a:ext cx="606425" cy="12919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9" name="Rounded Rectangle 38"/>
              <p:cNvSpPr/>
              <p:nvPr/>
            </p:nvSpPr>
            <p:spPr>
              <a:xfrm>
                <a:off x="9587189" y="4061645"/>
                <a:ext cx="274362" cy="12919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0" name="Rounded Rectangle 39"/>
              <p:cNvSpPr/>
              <p:nvPr/>
            </p:nvSpPr>
            <p:spPr>
              <a:xfrm>
                <a:off x="9587189" y="4201345"/>
                <a:ext cx="274362" cy="11430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1" name="Rounded Rectangle 40"/>
              <p:cNvSpPr/>
              <p:nvPr/>
            </p:nvSpPr>
            <p:spPr>
              <a:xfrm>
                <a:off x="9590260" y="4306940"/>
                <a:ext cx="274362" cy="12919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2" name="Rounded Rectangle 41"/>
              <p:cNvSpPr/>
              <p:nvPr/>
            </p:nvSpPr>
            <p:spPr>
              <a:xfrm>
                <a:off x="9587189" y="4442488"/>
                <a:ext cx="274362" cy="10974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3" name="Rounded Rectangle 42"/>
              <p:cNvSpPr/>
              <p:nvPr/>
            </p:nvSpPr>
            <p:spPr>
              <a:xfrm>
                <a:off x="9587189" y="4562981"/>
                <a:ext cx="274362" cy="11609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4" name="Rounded Rectangle 43"/>
              <p:cNvSpPr/>
              <p:nvPr/>
            </p:nvSpPr>
            <p:spPr>
              <a:xfrm>
                <a:off x="5322961" y="6493694"/>
                <a:ext cx="607939" cy="12935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6" name="Rounded Rectangle 45"/>
              <p:cNvSpPr/>
              <p:nvPr/>
            </p:nvSpPr>
            <p:spPr>
              <a:xfrm>
                <a:off x="5322962" y="6624264"/>
                <a:ext cx="1485031" cy="12935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6" name="Rounded Rectangle 55"/>
              <p:cNvSpPr/>
              <p:nvPr/>
            </p:nvSpPr>
            <p:spPr>
              <a:xfrm>
                <a:off x="5307621" y="4055877"/>
                <a:ext cx="239793" cy="12260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5" name="Rounded Rectangle 64"/>
              <p:cNvSpPr/>
              <p:nvPr/>
            </p:nvSpPr>
            <p:spPr>
              <a:xfrm>
                <a:off x="5307621" y="4195577"/>
                <a:ext cx="239793" cy="12260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0" name="Rounded Rectangle 69"/>
              <p:cNvSpPr/>
              <p:nvPr/>
            </p:nvSpPr>
            <p:spPr>
              <a:xfrm>
                <a:off x="5307621" y="4322577"/>
                <a:ext cx="239793" cy="12260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5" name="Rounded Rectangle 74"/>
              <p:cNvSpPr/>
              <p:nvPr/>
            </p:nvSpPr>
            <p:spPr>
              <a:xfrm>
                <a:off x="5307621" y="4443227"/>
                <a:ext cx="239793" cy="12260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0" name="Rounded Rectangle 79"/>
              <p:cNvSpPr/>
              <p:nvPr/>
            </p:nvSpPr>
            <p:spPr>
              <a:xfrm>
                <a:off x="5307621" y="4551177"/>
                <a:ext cx="239793" cy="12260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grpSp>
        <p:nvGrpSpPr>
          <p:cNvPr id="138" name="Group 137"/>
          <p:cNvGrpSpPr/>
          <p:nvPr/>
        </p:nvGrpSpPr>
        <p:grpSpPr>
          <a:xfrm>
            <a:off x="771112" y="1359637"/>
            <a:ext cx="10648956" cy="5271032"/>
            <a:chOff x="771112" y="1359637"/>
            <a:chExt cx="10648956" cy="5271032"/>
          </a:xfrm>
        </p:grpSpPr>
        <p:sp>
          <p:nvSpPr>
            <p:cNvPr id="10" name="Rounded Rectangle 9"/>
            <p:cNvSpPr/>
            <p:nvPr/>
          </p:nvSpPr>
          <p:spPr>
            <a:xfrm>
              <a:off x="771112" y="1538540"/>
              <a:ext cx="2800546" cy="53724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solidFill>
                    <a:schemeClr val="tx1"/>
                  </a:solidFill>
                </a:rPr>
                <a:t>Meta-data</a:t>
              </a:r>
            </a:p>
          </p:txBody>
        </p:sp>
        <p:sp>
          <p:nvSpPr>
            <p:cNvPr id="104" name="Rounded Rectangle 103"/>
            <p:cNvSpPr/>
            <p:nvPr/>
          </p:nvSpPr>
          <p:spPr>
            <a:xfrm>
              <a:off x="5302248" y="1738689"/>
              <a:ext cx="523713" cy="11943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5" name="Rounded Rectangle 104"/>
            <p:cNvSpPr/>
            <p:nvPr/>
          </p:nvSpPr>
          <p:spPr>
            <a:xfrm>
              <a:off x="5302249" y="2181692"/>
              <a:ext cx="290125" cy="11943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6" name="Rounded Rectangle 105"/>
            <p:cNvSpPr/>
            <p:nvPr/>
          </p:nvSpPr>
          <p:spPr>
            <a:xfrm>
              <a:off x="5307620" y="2324720"/>
              <a:ext cx="263519" cy="11943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7" name="Rounded Rectangle 106"/>
            <p:cNvSpPr/>
            <p:nvPr/>
          </p:nvSpPr>
          <p:spPr>
            <a:xfrm>
              <a:off x="5305828" y="2464933"/>
              <a:ext cx="367733" cy="11943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8" name="Rounded Rectangle 107"/>
            <p:cNvSpPr/>
            <p:nvPr/>
          </p:nvSpPr>
          <p:spPr>
            <a:xfrm>
              <a:off x="5302247" y="2607937"/>
              <a:ext cx="352265" cy="11943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9" name="Rounded Rectangle 108"/>
            <p:cNvSpPr/>
            <p:nvPr/>
          </p:nvSpPr>
          <p:spPr>
            <a:xfrm>
              <a:off x="9594210" y="1882244"/>
              <a:ext cx="885192" cy="151907"/>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0" name="Rounded Rectangle 109"/>
            <p:cNvSpPr/>
            <p:nvPr/>
          </p:nvSpPr>
          <p:spPr>
            <a:xfrm>
              <a:off x="9591825" y="2054848"/>
              <a:ext cx="885192" cy="106147"/>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1" name="Rounded Rectangle 110"/>
            <p:cNvSpPr/>
            <p:nvPr/>
          </p:nvSpPr>
          <p:spPr>
            <a:xfrm>
              <a:off x="9594208" y="2181692"/>
              <a:ext cx="885192" cy="11776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3" name="Rounded Rectangle 112"/>
            <p:cNvSpPr/>
            <p:nvPr/>
          </p:nvSpPr>
          <p:spPr>
            <a:xfrm>
              <a:off x="9594208" y="2322530"/>
              <a:ext cx="885192" cy="121426"/>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4" name="Rounded Rectangle 113"/>
            <p:cNvSpPr/>
            <p:nvPr/>
          </p:nvSpPr>
          <p:spPr>
            <a:xfrm>
              <a:off x="9591825" y="2900731"/>
              <a:ext cx="885192" cy="11776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5" name="Rounded Rectangle 114"/>
            <p:cNvSpPr/>
            <p:nvPr/>
          </p:nvSpPr>
          <p:spPr>
            <a:xfrm>
              <a:off x="9587189" y="4797147"/>
              <a:ext cx="881150" cy="121994"/>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6" name="Rounded Rectangle 115"/>
            <p:cNvSpPr/>
            <p:nvPr/>
          </p:nvSpPr>
          <p:spPr>
            <a:xfrm>
              <a:off x="9587189" y="4934471"/>
              <a:ext cx="881150" cy="121994"/>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7" name="Rounded Rectangle 116"/>
            <p:cNvSpPr/>
            <p:nvPr/>
          </p:nvSpPr>
          <p:spPr>
            <a:xfrm>
              <a:off x="9587189" y="5080446"/>
              <a:ext cx="881150" cy="127348"/>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8" name="Rounded Rectangle 117"/>
            <p:cNvSpPr/>
            <p:nvPr/>
          </p:nvSpPr>
          <p:spPr>
            <a:xfrm>
              <a:off x="9585961" y="5237453"/>
              <a:ext cx="881150" cy="118743"/>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9" name="Rounded Rectangle 118"/>
            <p:cNvSpPr/>
            <p:nvPr/>
          </p:nvSpPr>
          <p:spPr>
            <a:xfrm>
              <a:off x="9585961" y="5388782"/>
              <a:ext cx="881150" cy="126193"/>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0" name="Rounded Rectangle 119"/>
            <p:cNvSpPr/>
            <p:nvPr/>
          </p:nvSpPr>
          <p:spPr>
            <a:xfrm>
              <a:off x="9586681" y="5547561"/>
              <a:ext cx="881150" cy="12993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1" name="Rounded Rectangle 120"/>
            <p:cNvSpPr/>
            <p:nvPr/>
          </p:nvSpPr>
          <p:spPr>
            <a:xfrm>
              <a:off x="9585961" y="5706340"/>
              <a:ext cx="881150" cy="13153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2" name="Rounded Rectangle 121"/>
            <p:cNvSpPr/>
            <p:nvPr/>
          </p:nvSpPr>
          <p:spPr>
            <a:xfrm>
              <a:off x="9586703" y="5856279"/>
              <a:ext cx="881150" cy="121994"/>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3" name="Rounded Rectangle 122"/>
            <p:cNvSpPr/>
            <p:nvPr/>
          </p:nvSpPr>
          <p:spPr>
            <a:xfrm>
              <a:off x="9724370" y="1359637"/>
              <a:ext cx="1695698" cy="34548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4" name="Rounded Rectangle 123"/>
            <p:cNvSpPr/>
            <p:nvPr/>
          </p:nvSpPr>
          <p:spPr>
            <a:xfrm>
              <a:off x="5272558" y="6125350"/>
              <a:ext cx="2843391" cy="151594"/>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5" name="Rounded Rectangle 124"/>
            <p:cNvSpPr/>
            <p:nvPr/>
          </p:nvSpPr>
          <p:spPr>
            <a:xfrm>
              <a:off x="7993060" y="6504994"/>
              <a:ext cx="327980" cy="125675"/>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6" name="Rounded Rectangle 125"/>
            <p:cNvSpPr/>
            <p:nvPr/>
          </p:nvSpPr>
          <p:spPr>
            <a:xfrm>
              <a:off x="5302247" y="2755243"/>
              <a:ext cx="881150" cy="121994"/>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7" name="Rounded Rectangle 126"/>
            <p:cNvSpPr/>
            <p:nvPr/>
          </p:nvSpPr>
          <p:spPr>
            <a:xfrm>
              <a:off x="7465738" y="2754825"/>
              <a:ext cx="1182961" cy="145906"/>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8" name="Rounded Rectangle 127"/>
            <p:cNvSpPr/>
            <p:nvPr/>
          </p:nvSpPr>
          <p:spPr>
            <a:xfrm>
              <a:off x="9593808" y="2754825"/>
              <a:ext cx="990372" cy="11518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9" name="Rounded Rectangle 128"/>
            <p:cNvSpPr/>
            <p:nvPr/>
          </p:nvSpPr>
          <p:spPr>
            <a:xfrm>
              <a:off x="5300101" y="3738324"/>
              <a:ext cx="535385" cy="304956"/>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0" name="Rounded Rectangle 129"/>
            <p:cNvSpPr/>
            <p:nvPr/>
          </p:nvSpPr>
          <p:spPr>
            <a:xfrm>
              <a:off x="5878606" y="3746114"/>
              <a:ext cx="566085" cy="304956"/>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2" name="Rounded Rectangle 131"/>
            <p:cNvSpPr/>
            <p:nvPr/>
          </p:nvSpPr>
          <p:spPr>
            <a:xfrm>
              <a:off x="6467553" y="3741671"/>
              <a:ext cx="2771377" cy="304956"/>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3" name="Rounded Rectangle 132"/>
            <p:cNvSpPr/>
            <p:nvPr/>
          </p:nvSpPr>
          <p:spPr>
            <a:xfrm>
              <a:off x="9266008" y="3746114"/>
              <a:ext cx="297092" cy="304956"/>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4" name="Rounded Rectangle 133"/>
            <p:cNvSpPr/>
            <p:nvPr/>
          </p:nvSpPr>
          <p:spPr>
            <a:xfrm>
              <a:off x="9585961" y="3745715"/>
              <a:ext cx="566886" cy="304956"/>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5" name="Rounded Rectangle 134"/>
            <p:cNvSpPr/>
            <p:nvPr/>
          </p:nvSpPr>
          <p:spPr>
            <a:xfrm>
              <a:off x="10179925" y="3738324"/>
              <a:ext cx="314244" cy="304956"/>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6" name="Rounded Rectangle 135"/>
            <p:cNvSpPr/>
            <p:nvPr/>
          </p:nvSpPr>
          <p:spPr>
            <a:xfrm>
              <a:off x="10521247" y="3741671"/>
              <a:ext cx="773888" cy="304956"/>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7" name="Rounded Rectangle 136"/>
            <p:cNvSpPr/>
            <p:nvPr/>
          </p:nvSpPr>
          <p:spPr>
            <a:xfrm>
              <a:off x="5303171" y="4899379"/>
              <a:ext cx="2075530" cy="185343"/>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142" name="Group 141"/>
          <p:cNvGrpSpPr/>
          <p:nvPr/>
        </p:nvGrpSpPr>
        <p:grpSpPr>
          <a:xfrm>
            <a:off x="769696" y="1884826"/>
            <a:ext cx="10557911" cy="4733487"/>
            <a:chOff x="769696" y="1884826"/>
            <a:chExt cx="10557911" cy="4733487"/>
          </a:xfrm>
        </p:grpSpPr>
        <p:grpSp>
          <p:nvGrpSpPr>
            <p:cNvPr id="139" name="Group 138"/>
            <p:cNvGrpSpPr/>
            <p:nvPr/>
          </p:nvGrpSpPr>
          <p:grpSpPr>
            <a:xfrm>
              <a:off x="769696" y="1884826"/>
              <a:ext cx="10557911" cy="4095634"/>
              <a:chOff x="769696" y="1884826"/>
              <a:chExt cx="10557911" cy="4095634"/>
            </a:xfrm>
          </p:grpSpPr>
          <p:sp>
            <p:nvSpPr>
              <p:cNvPr id="7" name="Rounded Rectangle 6"/>
              <p:cNvSpPr/>
              <p:nvPr/>
            </p:nvSpPr>
            <p:spPr>
              <a:xfrm>
                <a:off x="769696" y="2172955"/>
                <a:ext cx="2800546" cy="53724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solidFill>
                      <a:schemeClr val="tx1"/>
                    </a:solidFill>
                  </a:rPr>
                  <a:t>Reference Data</a:t>
                </a:r>
              </a:p>
            </p:txBody>
          </p:sp>
          <p:sp>
            <p:nvSpPr>
              <p:cNvPr id="47" name="Rounded Rectangle 46"/>
              <p:cNvSpPr/>
              <p:nvPr/>
            </p:nvSpPr>
            <p:spPr>
              <a:xfrm>
                <a:off x="6027824" y="1884826"/>
                <a:ext cx="668248" cy="14193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8" name="Rounded Rectangle 47"/>
              <p:cNvSpPr/>
              <p:nvPr/>
            </p:nvSpPr>
            <p:spPr>
              <a:xfrm>
                <a:off x="5302250" y="2041476"/>
                <a:ext cx="484188" cy="1226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9" name="Rounded Rectangle 48"/>
              <p:cNvSpPr/>
              <p:nvPr/>
            </p:nvSpPr>
            <p:spPr>
              <a:xfrm>
                <a:off x="5790243" y="2041475"/>
                <a:ext cx="262895" cy="1226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0" name="Rounded Rectangle 49"/>
              <p:cNvSpPr/>
              <p:nvPr/>
            </p:nvSpPr>
            <p:spPr>
              <a:xfrm>
                <a:off x="5302250" y="3331017"/>
                <a:ext cx="533236" cy="1226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1" name="Rounded Rectangle 50"/>
              <p:cNvSpPr/>
              <p:nvPr/>
            </p:nvSpPr>
            <p:spPr>
              <a:xfrm>
                <a:off x="5849857" y="3333128"/>
                <a:ext cx="239793" cy="1226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2" name="Rounded Rectangle 51"/>
              <p:cNvSpPr/>
              <p:nvPr/>
            </p:nvSpPr>
            <p:spPr>
              <a:xfrm>
                <a:off x="7461257" y="3324043"/>
                <a:ext cx="473068" cy="1226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3" name="Rounded Rectangle 52"/>
              <p:cNvSpPr/>
              <p:nvPr/>
            </p:nvSpPr>
            <p:spPr>
              <a:xfrm>
                <a:off x="7942189" y="3326154"/>
                <a:ext cx="239793" cy="1226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4" name="Rounded Rectangle 53"/>
              <p:cNvSpPr/>
              <p:nvPr/>
            </p:nvSpPr>
            <p:spPr>
              <a:xfrm>
                <a:off x="6102674" y="3193474"/>
                <a:ext cx="606500" cy="1226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5" name="Rounded Rectangle 54"/>
              <p:cNvSpPr/>
              <p:nvPr/>
            </p:nvSpPr>
            <p:spPr>
              <a:xfrm>
                <a:off x="6725842" y="3188713"/>
                <a:ext cx="563163" cy="1226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1" name="Rounded Rectangle 60"/>
              <p:cNvSpPr/>
              <p:nvPr/>
            </p:nvSpPr>
            <p:spPr>
              <a:xfrm>
                <a:off x="5878607" y="4063964"/>
                <a:ext cx="273034" cy="10564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6" name="Rounded Rectangle 65"/>
              <p:cNvSpPr/>
              <p:nvPr/>
            </p:nvSpPr>
            <p:spPr>
              <a:xfrm>
                <a:off x="5878607" y="4198883"/>
                <a:ext cx="273034" cy="1226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1" name="Rounded Rectangle 70"/>
              <p:cNvSpPr/>
              <p:nvPr/>
            </p:nvSpPr>
            <p:spPr>
              <a:xfrm>
                <a:off x="5878607" y="4328264"/>
                <a:ext cx="273034" cy="1226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6" name="Rounded Rectangle 75"/>
              <p:cNvSpPr/>
              <p:nvPr/>
            </p:nvSpPr>
            <p:spPr>
              <a:xfrm>
                <a:off x="5878607" y="4448914"/>
                <a:ext cx="273034" cy="1226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1" name="Rounded Rectangle 80"/>
              <p:cNvSpPr/>
              <p:nvPr/>
            </p:nvSpPr>
            <p:spPr>
              <a:xfrm>
                <a:off x="5878607" y="4556864"/>
                <a:ext cx="273034" cy="1226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8" name="Rounded Rectangle 87"/>
              <p:cNvSpPr/>
              <p:nvPr/>
            </p:nvSpPr>
            <p:spPr>
              <a:xfrm>
                <a:off x="10819931" y="5079159"/>
                <a:ext cx="507676" cy="1286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6" name="Rounded Rectangle 95"/>
              <p:cNvSpPr/>
              <p:nvPr/>
            </p:nvSpPr>
            <p:spPr>
              <a:xfrm>
                <a:off x="10512426" y="5709235"/>
                <a:ext cx="149778" cy="1286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7" name="Rounded Rectangle 96"/>
              <p:cNvSpPr/>
              <p:nvPr/>
            </p:nvSpPr>
            <p:spPr>
              <a:xfrm>
                <a:off x="10787063" y="5859201"/>
                <a:ext cx="245267" cy="12125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141" name="Rounded Rectangle 140"/>
            <p:cNvSpPr/>
            <p:nvPr/>
          </p:nvSpPr>
          <p:spPr>
            <a:xfrm>
              <a:off x="5942806" y="6495711"/>
              <a:ext cx="353219" cy="1226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3" name="Group 2"/>
          <p:cNvGrpSpPr/>
          <p:nvPr/>
        </p:nvGrpSpPr>
        <p:grpSpPr>
          <a:xfrm>
            <a:off x="769781" y="1883618"/>
            <a:ext cx="10525354" cy="4613612"/>
            <a:chOff x="769781" y="1883618"/>
            <a:chExt cx="10525354" cy="4613612"/>
          </a:xfrm>
        </p:grpSpPr>
        <p:grpSp>
          <p:nvGrpSpPr>
            <p:cNvPr id="155" name="Group 154"/>
            <p:cNvGrpSpPr/>
            <p:nvPr/>
          </p:nvGrpSpPr>
          <p:grpSpPr>
            <a:xfrm>
              <a:off x="769781" y="1883618"/>
              <a:ext cx="10525354" cy="3957711"/>
              <a:chOff x="769854" y="1884523"/>
              <a:chExt cx="10525354" cy="3957711"/>
            </a:xfrm>
          </p:grpSpPr>
          <p:sp>
            <p:nvSpPr>
              <p:cNvPr id="8" name="Rounded Rectangle 7"/>
              <p:cNvSpPr/>
              <p:nvPr/>
            </p:nvSpPr>
            <p:spPr>
              <a:xfrm>
                <a:off x="769854" y="3436775"/>
                <a:ext cx="2800546" cy="537240"/>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solidFill>
                      <a:schemeClr val="tx1"/>
                    </a:solidFill>
                  </a:rPr>
                  <a:t>Transactional Data</a:t>
                </a:r>
              </a:p>
            </p:txBody>
          </p:sp>
          <p:sp>
            <p:nvSpPr>
              <p:cNvPr id="82" name="Rounded Rectangle 81"/>
              <p:cNvSpPr/>
              <p:nvPr/>
            </p:nvSpPr>
            <p:spPr>
              <a:xfrm>
                <a:off x="6467554" y="4550717"/>
                <a:ext cx="881061" cy="122602"/>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3" name="Rounded Rectangle 82"/>
              <p:cNvSpPr/>
              <p:nvPr/>
            </p:nvSpPr>
            <p:spPr>
              <a:xfrm>
                <a:off x="9266008" y="4551932"/>
                <a:ext cx="259072" cy="121387"/>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4" name="Rounded Rectangle 83"/>
              <p:cNvSpPr/>
              <p:nvPr/>
            </p:nvSpPr>
            <p:spPr>
              <a:xfrm>
                <a:off x="10818274" y="4550560"/>
                <a:ext cx="475279" cy="122759"/>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7" name="Rounded Rectangle 86"/>
              <p:cNvSpPr/>
              <p:nvPr/>
            </p:nvSpPr>
            <p:spPr>
              <a:xfrm>
                <a:off x="10818271" y="4798210"/>
                <a:ext cx="475277" cy="122759"/>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9" name="Rounded Rectangle 88"/>
              <p:cNvSpPr/>
              <p:nvPr/>
            </p:nvSpPr>
            <p:spPr>
              <a:xfrm>
                <a:off x="10787064" y="5698890"/>
                <a:ext cx="508144" cy="143344"/>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1" name="Rounded Rectangle 90"/>
              <p:cNvSpPr/>
              <p:nvPr/>
            </p:nvSpPr>
            <p:spPr>
              <a:xfrm>
                <a:off x="10818270" y="4674388"/>
                <a:ext cx="475279" cy="122759"/>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2" name="Rounded Rectangle 91"/>
              <p:cNvSpPr/>
              <p:nvPr/>
            </p:nvSpPr>
            <p:spPr>
              <a:xfrm>
                <a:off x="10818270" y="4933706"/>
                <a:ext cx="475278" cy="122759"/>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3" name="Rounded Rectangle 92"/>
              <p:cNvSpPr/>
              <p:nvPr/>
            </p:nvSpPr>
            <p:spPr>
              <a:xfrm>
                <a:off x="10819930" y="5235871"/>
                <a:ext cx="475278" cy="122759"/>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4" name="Rounded Rectangle 93"/>
              <p:cNvSpPr/>
              <p:nvPr/>
            </p:nvSpPr>
            <p:spPr>
              <a:xfrm>
                <a:off x="10818270" y="5394170"/>
                <a:ext cx="475278" cy="122759"/>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5" name="Rounded Rectangle 94"/>
              <p:cNvSpPr/>
              <p:nvPr/>
            </p:nvSpPr>
            <p:spPr>
              <a:xfrm>
                <a:off x="10813507" y="5547561"/>
                <a:ext cx="475278" cy="122759"/>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8" name="Rounded Rectangle 97"/>
              <p:cNvSpPr/>
              <p:nvPr/>
            </p:nvSpPr>
            <p:spPr>
              <a:xfrm>
                <a:off x="5193289" y="5072484"/>
                <a:ext cx="4072719" cy="757572"/>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9" name="Rounded Rectangle 98"/>
              <p:cNvSpPr/>
              <p:nvPr/>
            </p:nvSpPr>
            <p:spPr>
              <a:xfrm>
                <a:off x="10511558" y="2901542"/>
                <a:ext cx="777227" cy="127417"/>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0" name="Rounded Rectangle 99"/>
              <p:cNvSpPr/>
              <p:nvPr/>
            </p:nvSpPr>
            <p:spPr>
              <a:xfrm>
                <a:off x="10511558" y="1884523"/>
                <a:ext cx="783577" cy="155980"/>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1" name="Rounded Rectangle 100"/>
              <p:cNvSpPr/>
              <p:nvPr/>
            </p:nvSpPr>
            <p:spPr>
              <a:xfrm>
                <a:off x="10511632" y="2189356"/>
                <a:ext cx="783576" cy="110095"/>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3" name="Rounded Rectangle 102"/>
              <p:cNvSpPr/>
              <p:nvPr/>
            </p:nvSpPr>
            <p:spPr>
              <a:xfrm>
                <a:off x="10511558" y="2055214"/>
                <a:ext cx="783576" cy="110095"/>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3" name="Rounded Rectangle 142"/>
              <p:cNvSpPr/>
              <p:nvPr/>
            </p:nvSpPr>
            <p:spPr>
              <a:xfrm>
                <a:off x="6467554" y="4065301"/>
                <a:ext cx="881061" cy="122602"/>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4" name="Rounded Rectangle 143"/>
              <p:cNvSpPr/>
              <p:nvPr/>
            </p:nvSpPr>
            <p:spPr>
              <a:xfrm>
                <a:off x="9266008" y="4066516"/>
                <a:ext cx="259072" cy="121387"/>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5" name="Rounded Rectangle 144"/>
              <p:cNvSpPr/>
              <p:nvPr/>
            </p:nvSpPr>
            <p:spPr>
              <a:xfrm>
                <a:off x="10818274" y="4065144"/>
                <a:ext cx="475279" cy="122759"/>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6" name="Rounded Rectangle 145"/>
              <p:cNvSpPr/>
              <p:nvPr/>
            </p:nvSpPr>
            <p:spPr>
              <a:xfrm>
                <a:off x="6467553" y="4199069"/>
                <a:ext cx="881061" cy="122602"/>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7" name="Rounded Rectangle 146"/>
              <p:cNvSpPr/>
              <p:nvPr/>
            </p:nvSpPr>
            <p:spPr>
              <a:xfrm>
                <a:off x="9266007" y="4200284"/>
                <a:ext cx="259072" cy="121387"/>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8" name="Rounded Rectangle 147"/>
              <p:cNvSpPr/>
              <p:nvPr/>
            </p:nvSpPr>
            <p:spPr>
              <a:xfrm>
                <a:off x="10818273" y="4198912"/>
                <a:ext cx="475279" cy="122759"/>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9" name="Rounded Rectangle 148"/>
              <p:cNvSpPr/>
              <p:nvPr/>
            </p:nvSpPr>
            <p:spPr>
              <a:xfrm>
                <a:off x="6467553" y="4317966"/>
                <a:ext cx="881061" cy="122602"/>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0" name="Rounded Rectangle 149"/>
              <p:cNvSpPr/>
              <p:nvPr/>
            </p:nvSpPr>
            <p:spPr>
              <a:xfrm>
                <a:off x="9266007" y="4319181"/>
                <a:ext cx="259072" cy="121387"/>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1" name="Rounded Rectangle 150"/>
              <p:cNvSpPr/>
              <p:nvPr/>
            </p:nvSpPr>
            <p:spPr>
              <a:xfrm>
                <a:off x="10818273" y="4317809"/>
                <a:ext cx="475279" cy="122759"/>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2" name="Rounded Rectangle 151"/>
              <p:cNvSpPr/>
              <p:nvPr/>
            </p:nvSpPr>
            <p:spPr>
              <a:xfrm>
                <a:off x="6467553" y="4436503"/>
                <a:ext cx="881061" cy="122602"/>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3" name="Rounded Rectangle 152"/>
              <p:cNvSpPr/>
              <p:nvPr/>
            </p:nvSpPr>
            <p:spPr>
              <a:xfrm>
                <a:off x="9266007" y="4437718"/>
                <a:ext cx="259072" cy="121387"/>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4" name="Rounded Rectangle 153"/>
              <p:cNvSpPr/>
              <p:nvPr/>
            </p:nvSpPr>
            <p:spPr>
              <a:xfrm>
                <a:off x="10818273" y="4436346"/>
                <a:ext cx="475279" cy="122759"/>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131" name="Rounded Rectangle 130"/>
            <p:cNvSpPr/>
            <p:nvPr/>
          </p:nvSpPr>
          <p:spPr>
            <a:xfrm>
              <a:off x="5281515" y="6327678"/>
              <a:ext cx="2184223" cy="159423"/>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tx1"/>
                </a:solidFill>
              </a:endParaRPr>
            </a:p>
          </p:txBody>
        </p:sp>
        <p:sp>
          <p:nvSpPr>
            <p:cNvPr id="140" name="Rounded Rectangle 139"/>
            <p:cNvSpPr/>
            <p:nvPr/>
          </p:nvSpPr>
          <p:spPr>
            <a:xfrm>
              <a:off x="7984315" y="6334902"/>
              <a:ext cx="1294313" cy="162328"/>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tx1"/>
                </a:solidFill>
              </a:endParaRPr>
            </a:p>
          </p:txBody>
        </p:sp>
      </p:grpSp>
    </p:spTree>
    <p:extLst>
      <p:ext uri="{BB962C8B-B14F-4D97-AF65-F5344CB8AC3E}">
        <p14:creationId xmlns:p14="http://schemas.microsoft.com/office/powerpoint/2010/main" val="382508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1000"/>
                                        <p:tgtEl>
                                          <p:spTgt spid="138"/>
                                        </p:tgtEl>
                                      </p:cBhvr>
                                    </p:animEffect>
                                    <p:anim calcmode="lin" valueType="num">
                                      <p:cBhvr>
                                        <p:cTn id="8" dur="1000" fill="hold"/>
                                        <p:tgtEl>
                                          <p:spTgt spid="138"/>
                                        </p:tgtEl>
                                        <p:attrNameLst>
                                          <p:attrName>ppt_x</p:attrName>
                                        </p:attrNameLst>
                                      </p:cBhvr>
                                      <p:tavLst>
                                        <p:tav tm="0">
                                          <p:val>
                                            <p:strVal val="#ppt_x"/>
                                          </p:val>
                                        </p:tav>
                                        <p:tav tm="100000">
                                          <p:val>
                                            <p:strVal val="#ppt_x"/>
                                          </p:val>
                                        </p:tav>
                                      </p:tavLst>
                                    </p:anim>
                                    <p:anim calcmode="lin" valueType="num">
                                      <p:cBhvr>
                                        <p:cTn id="9" dur="1000" fill="hold"/>
                                        <p:tgtEl>
                                          <p:spTgt spid="1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2"/>
                                        </p:tgtEl>
                                        <p:attrNameLst>
                                          <p:attrName>style.visibility</p:attrName>
                                        </p:attrNameLst>
                                      </p:cBhvr>
                                      <p:to>
                                        <p:strVal val="visible"/>
                                      </p:to>
                                    </p:set>
                                    <p:animEffect transition="in" filter="fade">
                                      <p:cBhvr>
                                        <p:cTn id="14" dur="1000"/>
                                        <p:tgtEl>
                                          <p:spTgt spid="142"/>
                                        </p:tgtEl>
                                      </p:cBhvr>
                                    </p:animEffect>
                                    <p:anim calcmode="lin" valueType="num">
                                      <p:cBhvr>
                                        <p:cTn id="15" dur="1000" fill="hold"/>
                                        <p:tgtEl>
                                          <p:spTgt spid="142"/>
                                        </p:tgtEl>
                                        <p:attrNameLst>
                                          <p:attrName>ppt_x</p:attrName>
                                        </p:attrNameLst>
                                      </p:cBhvr>
                                      <p:tavLst>
                                        <p:tav tm="0">
                                          <p:val>
                                            <p:strVal val="#ppt_x"/>
                                          </p:val>
                                        </p:tav>
                                        <p:tav tm="100000">
                                          <p:val>
                                            <p:strVal val="#ppt_x"/>
                                          </p:val>
                                        </p:tav>
                                      </p:tavLst>
                                    </p:anim>
                                    <p:anim calcmode="lin" valueType="num">
                                      <p:cBhvr>
                                        <p:cTn id="16" dur="10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7"/>
                                        </p:tgtEl>
                                        <p:attrNameLst>
                                          <p:attrName>style.visibility</p:attrName>
                                        </p:attrNameLst>
                                      </p:cBhvr>
                                      <p:to>
                                        <p:strVal val="visible"/>
                                      </p:to>
                                    </p:set>
                                    <p:animEffect transition="in" filter="fade">
                                      <p:cBhvr>
                                        <p:cTn id="21" dur="1000"/>
                                        <p:tgtEl>
                                          <p:spTgt spid="157"/>
                                        </p:tgtEl>
                                      </p:cBhvr>
                                    </p:animEffect>
                                    <p:anim calcmode="lin" valueType="num">
                                      <p:cBhvr>
                                        <p:cTn id="22" dur="1000" fill="hold"/>
                                        <p:tgtEl>
                                          <p:spTgt spid="157"/>
                                        </p:tgtEl>
                                        <p:attrNameLst>
                                          <p:attrName>ppt_x</p:attrName>
                                        </p:attrNameLst>
                                      </p:cBhvr>
                                      <p:tavLst>
                                        <p:tav tm="0">
                                          <p:val>
                                            <p:strVal val="#ppt_x"/>
                                          </p:val>
                                        </p:tav>
                                        <p:tav tm="100000">
                                          <p:val>
                                            <p:strVal val="#ppt_x"/>
                                          </p:val>
                                        </p:tav>
                                      </p:tavLst>
                                    </p:anim>
                                    <p:anim calcmode="lin" valueType="num">
                                      <p:cBhvr>
                                        <p:cTn id="23" dur="1000" fill="hold"/>
                                        <p:tgtEl>
                                          <p:spTgt spid="15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DAD54F-1687-2BC3-2A6B-851941269A34}"/>
              </a:ext>
            </a:extLst>
          </p:cNvPr>
          <p:cNvPicPr>
            <a:picLocks noChangeAspect="1"/>
          </p:cNvPicPr>
          <p:nvPr/>
        </p:nvPicPr>
        <p:blipFill>
          <a:blip r:embed="rId2"/>
          <a:stretch>
            <a:fillRect/>
          </a:stretch>
        </p:blipFill>
        <p:spPr>
          <a:xfrm>
            <a:off x="1855621" y="1416603"/>
            <a:ext cx="7865088" cy="5076272"/>
          </a:xfrm>
          <a:prstGeom prst="rect">
            <a:avLst/>
          </a:prstGeom>
        </p:spPr>
      </p:pic>
      <p:sp>
        <p:nvSpPr>
          <p:cNvPr id="6" name="Text Placeholder 4">
            <a:extLst>
              <a:ext uri="{FF2B5EF4-FFF2-40B4-BE49-F238E27FC236}">
                <a16:creationId xmlns:a16="http://schemas.microsoft.com/office/drawing/2014/main" id="{4C0BED3A-0053-78FD-8E24-676BE6844995}"/>
              </a:ext>
            </a:extLst>
          </p:cNvPr>
          <p:cNvSpPr txBox="1">
            <a:spLocks/>
          </p:cNvSpPr>
          <p:nvPr/>
        </p:nvSpPr>
        <p:spPr bwMode="auto">
          <a:xfrm>
            <a:off x="860730" y="793820"/>
            <a:ext cx="10925985" cy="4622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mn-lt"/>
                <a:ea typeface="+mn-ea"/>
                <a:cs typeface="+mn-cs"/>
              </a:rPr>
              <a:t>MDDMF v2.0: </a:t>
            </a:r>
            <a:r>
              <a:rPr lang="en-US" sz="2400" dirty="0"/>
              <a:t>Used at a Telco to build confidence, align existing capabilities, determine best options for success, and ordering of different project components across the Company</a:t>
            </a:r>
            <a:endParaRPr lang="en-ZA" sz="2400" dirty="0">
              <a:latin typeface="Arial" charset="0"/>
              <a:cs typeface="Arial" charset="0"/>
            </a:endParaRPr>
          </a:p>
        </p:txBody>
      </p:sp>
      <p:sp>
        <p:nvSpPr>
          <p:cNvPr id="2" name="Rectangle 1">
            <a:extLst>
              <a:ext uri="{FF2B5EF4-FFF2-40B4-BE49-F238E27FC236}">
                <a16:creationId xmlns:a16="http://schemas.microsoft.com/office/drawing/2014/main" id="{4DBEB395-BB3F-E046-AB28-60D33D80D1CD}"/>
              </a:ext>
            </a:extLst>
          </p:cNvPr>
          <p:cNvSpPr/>
          <p:nvPr/>
        </p:nvSpPr>
        <p:spPr>
          <a:xfrm>
            <a:off x="1855621" y="1652631"/>
            <a:ext cx="426185" cy="352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4C72816-3E75-02A1-5EF7-9C26C7F463AC}"/>
              </a:ext>
            </a:extLst>
          </p:cNvPr>
          <p:cNvSpPr/>
          <p:nvPr/>
        </p:nvSpPr>
        <p:spPr>
          <a:xfrm>
            <a:off x="9705469" y="1416602"/>
            <a:ext cx="86231" cy="5076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E522344-6108-3A6F-32D8-96303FB681F2}"/>
              </a:ext>
            </a:extLst>
          </p:cNvPr>
          <p:cNvSpPr/>
          <p:nvPr/>
        </p:nvSpPr>
        <p:spPr>
          <a:xfrm>
            <a:off x="7978141" y="6477633"/>
            <a:ext cx="196596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8D6C639-A204-4239-3FCF-215AD6A0ECC0}"/>
              </a:ext>
            </a:extLst>
          </p:cNvPr>
          <p:cNvSpPr/>
          <p:nvPr/>
        </p:nvSpPr>
        <p:spPr>
          <a:xfrm>
            <a:off x="505331" y="6416673"/>
            <a:ext cx="196596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D874A4E-4942-C5A5-F417-E7333433D403}"/>
              </a:ext>
            </a:extLst>
          </p:cNvPr>
          <p:cNvSpPr/>
          <p:nvPr/>
        </p:nvSpPr>
        <p:spPr>
          <a:xfrm>
            <a:off x="4064465" y="3429001"/>
            <a:ext cx="2478839" cy="1487384"/>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432716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51492"/>
            <a:ext cx="10515600" cy="1325563"/>
          </a:xfrm>
        </p:spPr>
        <p:txBody>
          <a:bodyPr>
            <a:normAutofit fontScale="90000"/>
          </a:bodyPr>
          <a:lstStyle/>
          <a:p>
            <a:r>
              <a:rPr lang="en-ZA" sz="3200" dirty="0"/>
              <a:t>Analogy: When weaving a carpet, there are </a:t>
            </a:r>
            <a:r>
              <a:rPr lang="en-ZA" sz="3200" b="1" u="sng" dirty="0"/>
              <a:t>3 different </a:t>
            </a:r>
            <a:r>
              <a:rPr lang="en-ZA" sz="3200" dirty="0"/>
              <a:t>threads. Each thread is a data attribute. Each millimetre of thread is instantiated data of the attribute of that thread.</a:t>
            </a:r>
          </a:p>
        </p:txBody>
      </p:sp>
      <p:sp>
        <p:nvSpPr>
          <p:cNvPr id="3" name="Content Placeholder 2"/>
          <p:cNvSpPr>
            <a:spLocks noGrp="1"/>
          </p:cNvSpPr>
          <p:nvPr>
            <p:ph idx="1"/>
          </p:nvPr>
        </p:nvSpPr>
        <p:spPr>
          <a:xfrm>
            <a:off x="838200" y="2289265"/>
            <a:ext cx="10515600" cy="4351338"/>
          </a:xfrm>
        </p:spPr>
        <p:txBody>
          <a:bodyPr/>
          <a:lstStyle/>
          <a:p>
            <a:r>
              <a:rPr lang="en-ZA" dirty="0"/>
              <a:t>Here is a simple explanation of Data Functioning in an Enterprise</a:t>
            </a:r>
          </a:p>
          <a:p>
            <a:r>
              <a:rPr lang="en-ZA" dirty="0"/>
              <a:t>Discuss The analogy and the types of Data</a:t>
            </a:r>
            <a:endParaRPr lang="en-ZA" sz="1200" dirty="0"/>
          </a:p>
          <a:p>
            <a:endParaRPr lang="en-ZA" dirty="0"/>
          </a:p>
        </p:txBody>
      </p:sp>
    </p:spTree>
    <p:extLst>
      <p:ext uri="{BB962C8B-B14F-4D97-AF65-F5344CB8AC3E}">
        <p14:creationId xmlns:p14="http://schemas.microsoft.com/office/powerpoint/2010/main" val="52578067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ABB57-253B-4D62-9ED1-E705DBD0B8BD}"/>
              </a:ext>
            </a:extLst>
          </p:cNvPr>
          <p:cNvSpPr>
            <a:spLocks noGrp="1"/>
          </p:cNvSpPr>
          <p:nvPr>
            <p:ph type="title"/>
          </p:nvPr>
        </p:nvSpPr>
        <p:spPr/>
        <p:txBody>
          <a:bodyPr/>
          <a:lstStyle/>
          <a:p>
            <a:r>
              <a:rPr lang="en-US" dirty="0"/>
              <a:t>A small company weaving a transaction</a:t>
            </a:r>
          </a:p>
        </p:txBody>
      </p:sp>
      <p:sp>
        <p:nvSpPr>
          <p:cNvPr id="3" name="Content Placeholder 2">
            <a:extLst>
              <a:ext uri="{FF2B5EF4-FFF2-40B4-BE49-F238E27FC236}">
                <a16:creationId xmlns:a16="http://schemas.microsoft.com/office/drawing/2014/main" id="{A803A7BB-0BE5-4643-A7B8-CC25E8D5B13B}"/>
              </a:ext>
            </a:extLst>
          </p:cNvPr>
          <p:cNvSpPr>
            <a:spLocks noGrp="1"/>
          </p:cNvSpPr>
          <p:nvPr>
            <p:ph idx="1"/>
          </p:nvPr>
        </p:nvSpPr>
        <p:spPr/>
        <p:txBody>
          <a:bodyPr/>
          <a:lstStyle/>
          <a:p>
            <a:r>
              <a:rPr lang="en-ZA" dirty="0">
                <a:hlinkClick r:id="rId2"/>
              </a:rPr>
              <a:t>https://www.youtube.com/watch?v=aT6gx4db7z8</a:t>
            </a:r>
            <a:endParaRPr lang="en-ZA" dirty="0"/>
          </a:p>
        </p:txBody>
      </p:sp>
      <p:pic>
        <p:nvPicPr>
          <p:cNvPr id="4" name="Picture 3">
            <a:extLst>
              <a:ext uri="{FF2B5EF4-FFF2-40B4-BE49-F238E27FC236}">
                <a16:creationId xmlns:a16="http://schemas.microsoft.com/office/drawing/2014/main" id="{DBD50DFD-3529-4505-A335-A50B3BDD05CC}"/>
              </a:ext>
            </a:extLst>
          </p:cNvPr>
          <p:cNvPicPr>
            <a:picLocks noChangeAspect="1"/>
          </p:cNvPicPr>
          <p:nvPr/>
        </p:nvPicPr>
        <p:blipFill>
          <a:blip r:embed="rId3"/>
          <a:stretch>
            <a:fillRect/>
          </a:stretch>
        </p:blipFill>
        <p:spPr>
          <a:xfrm>
            <a:off x="2387555" y="2307852"/>
            <a:ext cx="6756443" cy="4333354"/>
          </a:xfrm>
          <a:prstGeom prst="rect">
            <a:avLst/>
          </a:prstGeom>
        </p:spPr>
      </p:pic>
    </p:spTree>
    <p:extLst>
      <p:ext uri="{BB962C8B-B14F-4D97-AF65-F5344CB8AC3E}">
        <p14:creationId xmlns:p14="http://schemas.microsoft.com/office/powerpoint/2010/main" val="313741295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ABB57-253B-4D62-9ED1-E705DBD0B8BD}"/>
              </a:ext>
            </a:extLst>
          </p:cNvPr>
          <p:cNvSpPr>
            <a:spLocks noGrp="1"/>
          </p:cNvSpPr>
          <p:nvPr>
            <p:ph type="title"/>
          </p:nvPr>
        </p:nvSpPr>
        <p:spPr/>
        <p:txBody>
          <a:bodyPr/>
          <a:lstStyle/>
          <a:p>
            <a:r>
              <a:rPr lang="en-US" dirty="0"/>
              <a:t>Siloed Management of Data in systems</a:t>
            </a:r>
          </a:p>
        </p:txBody>
      </p:sp>
      <p:sp>
        <p:nvSpPr>
          <p:cNvPr id="3" name="Content Placeholder 2">
            <a:extLst>
              <a:ext uri="{FF2B5EF4-FFF2-40B4-BE49-F238E27FC236}">
                <a16:creationId xmlns:a16="http://schemas.microsoft.com/office/drawing/2014/main" id="{A803A7BB-0BE5-4643-A7B8-CC25E8D5B13B}"/>
              </a:ext>
            </a:extLst>
          </p:cNvPr>
          <p:cNvSpPr>
            <a:spLocks noGrp="1"/>
          </p:cNvSpPr>
          <p:nvPr>
            <p:ph idx="1"/>
          </p:nvPr>
        </p:nvSpPr>
        <p:spPr>
          <a:xfrm>
            <a:off x="838200" y="1825625"/>
            <a:ext cx="10515600" cy="571586"/>
          </a:xfrm>
        </p:spPr>
        <p:txBody>
          <a:bodyPr/>
          <a:lstStyle/>
          <a:p>
            <a:r>
              <a:rPr lang="en-ZA" dirty="0">
                <a:hlinkClick r:id="rId2"/>
              </a:rPr>
              <a:t>https://www.youtube.com/watch?v=ZYU5T9t7-oo</a:t>
            </a:r>
            <a:endParaRPr lang="en-ZA" dirty="0"/>
          </a:p>
        </p:txBody>
      </p:sp>
      <p:pic>
        <p:nvPicPr>
          <p:cNvPr id="4" name="Picture 3">
            <a:extLst>
              <a:ext uri="{FF2B5EF4-FFF2-40B4-BE49-F238E27FC236}">
                <a16:creationId xmlns:a16="http://schemas.microsoft.com/office/drawing/2014/main" id="{60337AD6-0B0F-48FB-B2B8-8BE71EDC2AF3}"/>
              </a:ext>
            </a:extLst>
          </p:cNvPr>
          <p:cNvPicPr>
            <a:picLocks noChangeAspect="1"/>
          </p:cNvPicPr>
          <p:nvPr/>
        </p:nvPicPr>
        <p:blipFill>
          <a:blip r:embed="rId3"/>
          <a:stretch>
            <a:fillRect/>
          </a:stretch>
        </p:blipFill>
        <p:spPr>
          <a:xfrm>
            <a:off x="269016" y="2345336"/>
            <a:ext cx="8553707" cy="4179375"/>
          </a:xfrm>
          <a:prstGeom prst="rect">
            <a:avLst/>
          </a:prstGeom>
        </p:spPr>
      </p:pic>
    </p:spTree>
    <p:extLst>
      <p:ext uri="{BB962C8B-B14F-4D97-AF65-F5344CB8AC3E}">
        <p14:creationId xmlns:p14="http://schemas.microsoft.com/office/powerpoint/2010/main" val="44739842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0D3BD-9BE1-4085-A671-EDD5C5EFD1ED}"/>
              </a:ext>
            </a:extLst>
          </p:cNvPr>
          <p:cNvSpPr>
            <a:spLocks noGrp="1"/>
          </p:cNvSpPr>
          <p:nvPr>
            <p:ph type="title"/>
          </p:nvPr>
        </p:nvSpPr>
        <p:spPr/>
        <p:txBody>
          <a:bodyPr/>
          <a:lstStyle/>
          <a:p>
            <a:r>
              <a:rPr lang="en-US" dirty="0"/>
              <a:t>Business Silos with their own Data Sources</a:t>
            </a:r>
          </a:p>
        </p:txBody>
      </p:sp>
      <p:sp>
        <p:nvSpPr>
          <p:cNvPr id="3" name="Content Placeholder 2">
            <a:extLst>
              <a:ext uri="{FF2B5EF4-FFF2-40B4-BE49-F238E27FC236}">
                <a16:creationId xmlns:a16="http://schemas.microsoft.com/office/drawing/2014/main" id="{787DFBE2-EDFD-4335-BBC1-9779D239F73D}"/>
              </a:ext>
            </a:extLst>
          </p:cNvPr>
          <p:cNvSpPr>
            <a:spLocks noGrp="1"/>
          </p:cNvSpPr>
          <p:nvPr>
            <p:ph idx="1"/>
          </p:nvPr>
        </p:nvSpPr>
        <p:spPr>
          <a:xfrm>
            <a:off x="838200" y="1825625"/>
            <a:ext cx="10515600" cy="571586"/>
          </a:xfrm>
        </p:spPr>
        <p:txBody>
          <a:bodyPr/>
          <a:lstStyle/>
          <a:p>
            <a:r>
              <a:rPr lang="en-US" dirty="0">
                <a:hlinkClick r:id="rId2"/>
              </a:rPr>
              <a:t>https://www.youtube.com/watch?v=Sztvjrkixzs</a:t>
            </a:r>
            <a:r>
              <a:rPr lang="en-US" dirty="0"/>
              <a:t> </a:t>
            </a:r>
          </a:p>
        </p:txBody>
      </p:sp>
      <p:pic>
        <p:nvPicPr>
          <p:cNvPr id="4" name="Picture 3">
            <a:extLst>
              <a:ext uri="{FF2B5EF4-FFF2-40B4-BE49-F238E27FC236}">
                <a16:creationId xmlns:a16="http://schemas.microsoft.com/office/drawing/2014/main" id="{BA67147A-F0C7-46F5-83C2-885235F3C7D0}"/>
              </a:ext>
            </a:extLst>
          </p:cNvPr>
          <p:cNvPicPr>
            <a:picLocks noChangeAspect="1"/>
          </p:cNvPicPr>
          <p:nvPr/>
        </p:nvPicPr>
        <p:blipFill>
          <a:blip r:embed="rId3"/>
          <a:stretch>
            <a:fillRect/>
          </a:stretch>
        </p:blipFill>
        <p:spPr>
          <a:xfrm>
            <a:off x="242244" y="2376295"/>
            <a:ext cx="8802902" cy="4327889"/>
          </a:xfrm>
          <a:prstGeom prst="rect">
            <a:avLst/>
          </a:prstGeom>
        </p:spPr>
      </p:pic>
    </p:spTree>
    <p:extLst>
      <p:ext uri="{BB962C8B-B14F-4D97-AF65-F5344CB8AC3E}">
        <p14:creationId xmlns:p14="http://schemas.microsoft.com/office/powerpoint/2010/main" val="108829213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ABB57-253B-4D62-9ED1-E705DBD0B8BD}"/>
              </a:ext>
            </a:extLst>
          </p:cNvPr>
          <p:cNvSpPr>
            <a:spLocks noGrp="1"/>
          </p:cNvSpPr>
          <p:nvPr>
            <p:ph type="title"/>
          </p:nvPr>
        </p:nvSpPr>
        <p:spPr/>
        <p:txBody>
          <a:bodyPr/>
          <a:lstStyle/>
          <a:p>
            <a:r>
              <a:rPr lang="en-US" dirty="0"/>
              <a:t>An Effective Data Governed Enterprise</a:t>
            </a:r>
          </a:p>
        </p:txBody>
      </p:sp>
      <p:sp>
        <p:nvSpPr>
          <p:cNvPr id="3" name="Content Placeholder 2">
            <a:extLst>
              <a:ext uri="{FF2B5EF4-FFF2-40B4-BE49-F238E27FC236}">
                <a16:creationId xmlns:a16="http://schemas.microsoft.com/office/drawing/2014/main" id="{A803A7BB-0BE5-4643-A7B8-CC25E8D5B13B}"/>
              </a:ext>
            </a:extLst>
          </p:cNvPr>
          <p:cNvSpPr>
            <a:spLocks noGrp="1"/>
          </p:cNvSpPr>
          <p:nvPr>
            <p:ph idx="1"/>
          </p:nvPr>
        </p:nvSpPr>
        <p:spPr>
          <a:xfrm>
            <a:off x="838200" y="1825625"/>
            <a:ext cx="10515600" cy="460375"/>
          </a:xfrm>
        </p:spPr>
        <p:txBody>
          <a:bodyPr>
            <a:normAutofit lnSpcReduction="10000"/>
          </a:bodyPr>
          <a:lstStyle/>
          <a:p>
            <a:r>
              <a:rPr lang="en-ZA" dirty="0">
                <a:hlinkClick r:id="rId2"/>
              </a:rPr>
              <a:t>https://www.youtube.com/watch?v=zhzf6cIEGM8</a:t>
            </a:r>
            <a:endParaRPr lang="en-ZA" dirty="0"/>
          </a:p>
        </p:txBody>
      </p:sp>
      <p:pic>
        <p:nvPicPr>
          <p:cNvPr id="4" name="Picture 3">
            <a:extLst>
              <a:ext uri="{FF2B5EF4-FFF2-40B4-BE49-F238E27FC236}">
                <a16:creationId xmlns:a16="http://schemas.microsoft.com/office/drawing/2014/main" id="{C9791A44-6C0C-424E-A980-FB0BFFD80726}"/>
              </a:ext>
            </a:extLst>
          </p:cNvPr>
          <p:cNvPicPr>
            <a:picLocks noChangeAspect="1"/>
          </p:cNvPicPr>
          <p:nvPr/>
        </p:nvPicPr>
        <p:blipFill>
          <a:blip r:embed="rId3"/>
          <a:stretch>
            <a:fillRect/>
          </a:stretch>
        </p:blipFill>
        <p:spPr>
          <a:xfrm>
            <a:off x="178658" y="2297367"/>
            <a:ext cx="6743700" cy="2495550"/>
          </a:xfrm>
          <a:prstGeom prst="rect">
            <a:avLst/>
          </a:prstGeom>
        </p:spPr>
      </p:pic>
      <p:pic>
        <p:nvPicPr>
          <p:cNvPr id="5" name="Picture 4">
            <a:extLst>
              <a:ext uri="{FF2B5EF4-FFF2-40B4-BE49-F238E27FC236}">
                <a16:creationId xmlns:a16="http://schemas.microsoft.com/office/drawing/2014/main" id="{ADC9F67D-1082-4C6B-890A-BD69E5D1E8C4}"/>
              </a:ext>
            </a:extLst>
          </p:cNvPr>
          <p:cNvPicPr>
            <a:picLocks noChangeAspect="1"/>
          </p:cNvPicPr>
          <p:nvPr/>
        </p:nvPicPr>
        <p:blipFill>
          <a:blip r:embed="rId4"/>
          <a:stretch>
            <a:fillRect/>
          </a:stretch>
        </p:blipFill>
        <p:spPr>
          <a:xfrm>
            <a:off x="6984143" y="2297367"/>
            <a:ext cx="5071085" cy="2495550"/>
          </a:xfrm>
          <a:prstGeom prst="rect">
            <a:avLst/>
          </a:prstGeom>
        </p:spPr>
      </p:pic>
      <p:pic>
        <p:nvPicPr>
          <p:cNvPr id="6" name="Picture 5">
            <a:extLst>
              <a:ext uri="{FF2B5EF4-FFF2-40B4-BE49-F238E27FC236}">
                <a16:creationId xmlns:a16="http://schemas.microsoft.com/office/drawing/2014/main" id="{E87FD88F-B5D3-46C8-B14C-F48D20A6F1AA}"/>
              </a:ext>
            </a:extLst>
          </p:cNvPr>
          <p:cNvPicPr>
            <a:picLocks noChangeAspect="1"/>
          </p:cNvPicPr>
          <p:nvPr/>
        </p:nvPicPr>
        <p:blipFill>
          <a:blip r:embed="rId5"/>
          <a:stretch>
            <a:fillRect/>
          </a:stretch>
        </p:blipFill>
        <p:spPr>
          <a:xfrm>
            <a:off x="5573603" y="4901560"/>
            <a:ext cx="4086208" cy="1941513"/>
          </a:xfrm>
          <a:prstGeom prst="rect">
            <a:avLst/>
          </a:prstGeom>
        </p:spPr>
      </p:pic>
      <p:pic>
        <p:nvPicPr>
          <p:cNvPr id="8" name="Picture 7">
            <a:extLst>
              <a:ext uri="{FF2B5EF4-FFF2-40B4-BE49-F238E27FC236}">
                <a16:creationId xmlns:a16="http://schemas.microsoft.com/office/drawing/2014/main" id="{A296BEFE-BB46-482F-AE23-B4BEFFB7F5A9}"/>
              </a:ext>
            </a:extLst>
          </p:cNvPr>
          <p:cNvPicPr>
            <a:picLocks noChangeAspect="1"/>
          </p:cNvPicPr>
          <p:nvPr/>
        </p:nvPicPr>
        <p:blipFill>
          <a:blip r:embed="rId6"/>
          <a:stretch>
            <a:fillRect/>
          </a:stretch>
        </p:blipFill>
        <p:spPr>
          <a:xfrm>
            <a:off x="172540" y="4901560"/>
            <a:ext cx="5351635" cy="1926589"/>
          </a:xfrm>
          <a:prstGeom prst="rect">
            <a:avLst/>
          </a:prstGeom>
        </p:spPr>
      </p:pic>
    </p:spTree>
    <p:extLst>
      <p:ext uri="{BB962C8B-B14F-4D97-AF65-F5344CB8AC3E}">
        <p14:creationId xmlns:p14="http://schemas.microsoft.com/office/powerpoint/2010/main" val="176290473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15545"/>
            <a:ext cx="10515600" cy="5453449"/>
          </a:xfrm>
        </p:spPr>
        <p:txBody>
          <a:bodyPr>
            <a:normAutofit/>
          </a:bodyPr>
          <a:lstStyle/>
          <a:p>
            <a:pPr algn="ctr"/>
            <a:r>
              <a:rPr lang="en-ZA" sz="6000" b="1" dirty="0"/>
              <a:t>The best Data Manager</a:t>
            </a:r>
            <a:r>
              <a:rPr lang="en-ZA" sz="3600" b="1" dirty="0"/>
              <a:t>, </a:t>
            </a:r>
            <a:br>
              <a:rPr lang="en-ZA" sz="3600" b="1" dirty="0"/>
            </a:br>
            <a:r>
              <a:rPr lang="en-ZA" sz="3600" b="1" dirty="0"/>
              <a:t>will be the person who is … </a:t>
            </a:r>
            <a:br>
              <a:rPr lang="en-ZA" sz="3600" b="1" dirty="0"/>
            </a:br>
            <a:r>
              <a:rPr lang="en-ZA" sz="6000" b="1" dirty="0"/>
              <a:t>a good Gardener. </a:t>
            </a:r>
            <a:br>
              <a:rPr lang="en-ZA" sz="3600" b="1" dirty="0"/>
            </a:br>
            <a:r>
              <a:rPr lang="en-ZA" sz="3600" b="1" dirty="0">
                <a:hlinkClick r:id="rId2"/>
              </a:rPr>
              <a:t>https://www.youtube.com/watch?v=1e0NDruyU0U</a:t>
            </a:r>
            <a:r>
              <a:rPr lang="en-ZA" sz="3600" b="1" dirty="0"/>
              <a:t> </a:t>
            </a:r>
            <a:br>
              <a:rPr lang="en-ZA" sz="2200" dirty="0"/>
            </a:br>
            <a:br>
              <a:rPr lang="en-ZA" sz="2200" dirty="0"/>
            </a:br>
            <a:r>
              <a:rPr lang="en-ZA" sz="2200" dirty="0"/>
              <a:t>Time impact and cycles and windows of opportunity in a Garden must be paid attention to.</a:t>
            </a:r>
            <a:br>
              <a:rPr lang="en-ZA" sz="2200" dirty="0"/>
            </a:br>
            <a:r>
              <a:rPr lang="en-ZA" sz="2200" dirty="0"/>
              <a:t>The Gold Analogy does not really work anymore, because gold does not decay,</a:t>
            </a:r>
            <a:br>
              <a:rPr lang="en-ZA" sz="2200" dirty="0"/>
            </a:br>
            <a:r>
              <a:rPr lang="en-ZA" sz="2200" dirty="0"/>
              <a:t>However, all data is fluid and subject to time, much like a garden.</a:t>
            </a:r>
            <a:br>
              <a:rPr lang="en-ZA" sz="2200" dirty="0"/>
            </a:br>
            <a:r>
              <a:rPr lang="en-ZA" sz="2200" dirty="0"/>
              <a:t>You can only pick and use the roses in a certain window of opportunity.</a:t>
            </a:r>
          </a:p>
        </p:txBody>
      </p:sp>
    </p:spTree>
    <p:extLst>
      <p:ext uri="{BB962C8B-B14F-4D97-AF65-F5344CB8AC3E}">
        <p14:creationId xmlns:p14="http://schemas.microsoft.com/office/powerpoint/2010/main" val="266308355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Enterprise Data Management V4.0</a:t>
            </a:r>
            <a:br>
              <a:rPr lang="en-ZA" dirty="0"/>
            </a:br>
            <a:endParaRPr lang="en-ZA" dirty="0"/>
          </a:p>
        </p:txBody>
      </p:sp>
      <p:sp>
        <p:nvSpPr>
          <p:cNvPr id="5" name="Rectangle 4"/>
          <p:cNvSpPr/>
          <p:nvPr/>
        </p:nvSpPr>
        <p:spPr>
          <a:xfrm>
            <a:off x="622300" y="2341564"/>
            <a:ext cx="7797800" cy="3246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ectangle 5"/>
          <p:cNvSpPr/>
          <p:nvPr/>
        </p:nvSpPr>
        <p:spPr>
          <a:xfrm>
            <a:off x="734437" y="990601"/>
            <a:ext cx="7050663" cy="21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2" name="Picture 11">
            <a:extLst>
              <a:ext uri="{FF2B5EF4-FFF2-40B4-BE49-F238E27FC236}">
                <a16:creationId xmlns:a16="http://schemas.microsoft.com/office/drawing/2014/main" id="{457A4FD5-80A5-D61D-7CDF-1021B0B5959E}"/>
              </a:ext>
            </a:extLst>
          </p:cNvPr>
          <p:cNvPicPr>
            <a:picLocks noChangeAspect="1"/>
          </p:cNvPicPr>
          <p:nvPr/>
        </p:nvPicPr>
        <p:blipFill>
          <a:blip r:embed="rId3"/>
          <a:stretch>
            <a:fillRect/>
          </a:stretch>
        </p:blipFill>
        <p:spPr>
          <a:xfrm>
            <a:off x="622300" y="1442415"/>
            <a:ext cx="8651727" cy="5415585"/>
          </a:xfrm>
          <a:prstGeom prst="rect">
            <a:avLst/>
          </a:prstGeom>
        </p:spPr>
      </p:pic>
      <p:pic>
        <p:nvPicPr>
          <p:cNvPr id="18" name="Picture 17">
            <a:extLst>
              <a:ext uri="{FF2B5EF4-FFF2-40B4-BE49-F238E27FC236}">
                <a16:creationId xmlns:a16="http://schemas.microsoft.com/office/drawing/2014/main" id="{AD5A1CC6-4F7A-C513-B31A-4159FE8D60B1}"/>
              </a:ext>
            </a:extLst>
          </p:cNvPr>
          <p:cNvPicPr>
            <a:picLocks noChangeAspect="1"/>
          </p:cNvPicPr>
          <p:nvPr/>
        </p:nvPicPr>
        <p:blipFill>
          <a:blip r:embed="rId4"/>
          <a:stretch>
            <a:fillRect/>
          </a:stretch>
        </p:blipFill>
        <p:spPr>
          <a:xfrm>
            <a:off x="2478185" y="3086542"/>
            <a:ext cx="2743101" cy="155690"/>
          </a:xfrm>
          <a:prstGeom prst="rect">
            <a:avLst/>
          </a:prstGeom>
        </p:spPr>
      </p:pic>
      <p:pic>
        <p:nvPicPr>
          <p:cNvPr id="20" name="Picture 19">
            <a:extLst>
              <a:ext uri="{FF2B5EF4-FFF2-40B4-BE49-F238E27FC236}">
                <a16:creationId xmlns:a16="http://schemas.microsoft.com/office/drawing/2014/main" id="{906D255D-4774-8CC4-10ED-37D6E925D1C4}"/>
              </a:ext>
            </a:extLst>
          </p:cNvPr>
          <p:cNvPicPr>
            <a:picLocks noChangeAspect="1"/>
          </p:cNvPicPr>
          <p:nvPr/>
        </p:nvPicPr>
        <p:blipFill>
          <a:blip r:embed="rId5"/>
          <a:stretch>
            <a:fillRect/>
          </a:stretch>
        </p:blipFill>
        <p:spPr>
          <a:xfrm>
            <a:off x="2478186" y="3217000"/>
            <a:ext cx="2743100" cy="130394"/>
          </a:xfrm>
          <a:prstGeom prst="rect">
            <a:avLst/>
          </a:prstGeom>
        </p:spPr>
      </p:pic>
      <p:pic>
        <p:nvPicPr>
          <p:cNvPr id="27" name="Picture 26">
            <a:extLst>
              <a:ext uri="{FF2B5EF4-FFF2-40B4-BE49-F238E27FC236}">
                <a16:creationId xmlns:a16="http://schemas.microsoft.com/office/drawing/2014/main" id="{8FCF1335-36F9-1374-0CAE-11EC2563FACB}"/>
              </a:ext>
            </a:extLst>
          </p:cNvPr>
          <p:cNvPicPr>
            <a:picLocks noChangeAspect="1"/>
          </p:cNvPicPr>
          <p:nvPr/>
        </p:nvPicPr>
        <p:blipFill>
          <a:blip r:embed="rId6"/>
          <a:stretch>
            <a:fillRect/>
          </a:stretch>
        </p:blipFill>
        <p:spPr>
          <a:xfrm>
            <a:off x="2484534" y="4995492"/>
            <a:ext cx="2727225" cy="135234"/>
          </a:xfrm>
          <a:prstGeom prst="rect">
            <a:avLst/>
          </a:prstGeom>
        </p:spPr>
      </p:pic>
      <p:pic>
        <p:nvPicPr>
          <p:cNvPr id="29" name="Picture 28">
            <a:extLst>
              <a:ext uri="{FF2B5EF4-FFF2-40B4-BE49-F238E27FC236}">
                <a16:creationId xmlns:a16="http://schemas.microsoft.com/office/drawing/2014/main" id="{1BD9A6F0-19C9-57C3-3FE4-9D71A7C064BE}"/>
              </a:ext>
            </a:extLst>
          </p:cNvPr>
          <p:cNvPicPr>
            <a:picLocks noChangeAspect="1"/>
          </p:cNvPicPr>
          <p:nvPr/>
        </p:nvPicPr>
        <p:blipFill>
          <a:blip r:embed="rId7"/>
          <a:stretch>
            <a:fillRect/>
          </a:stretch>
        </p:blipFill>
        <p:spPr>
          <a:xfrm>
            <a:off x="2475011" y="5103814"/>
            <a:ext cx="2747788" cy="129772"/>
          </a:xfrm>
          <a:prstGeom prst="rect">
            <a:avLst/>
          </a:prstGeom>
        </p:spPr>
      </p:pic>
      <p:pic>
        <p:nvPicPr>
          <p:cNvPr id="33" name="Picture 32">
            <a:extLst>
              <a:ext uri="{FF2B5EF4-FFF2-40B4-BE49-F238E27FC236}">
                <a16:creationId xmlns:a16="http://schemas.microsoft.com/office/drawing/2014/main" id="{D74C8EDE-8478-05EF-9F09-B2D0CF746006}"/>
              </a:ext>
            </a:extLst>
          </p:cNvPr>
          <p:cNvPicPr>
            <a:picLocks noChangeAspect="1"/>
          </p:cNvPicPr>
          <p:nvPr/>
        </p:nvPicPr>
        <p:blipFill>
          <a:blip r:embed="rId8"/>
          <a:stretch>
            <a:fillRect/>
          </a:stretch>
        </p:blipFill>
        <p:spPr>
          <a:xfrm>
            <a:off x="2478183" y="3094253"/>
            <a:ext cx="163345" cy="2151643"/>
          </a:xfrm>
          <a:prstGeom prst="rect">
            <a:avLst/>
          </a:prstGeom>
        </p:spPr>
      </p:pic>
      <p:pic>
        <p:nvPicPr>
          <p:cNvPr id="35" name="Picture 34">
            <a:extLst>
              <a:ext uri="{FF2B5EF4-FFF2-40B4-BE49-F238E27FC236}">
                <a16:creationId xmlns:a16="http://schemas.microsoft.com/office/drawing/2014/main" id="{5F21F9EE-66BC-EC02-EB77-F19D7168272A}"/>
              </a:ext>
            </a:extLst>
          </p:cNvPr>
          <p:cNvPicPr>
            <a:picLocks noChangeAspect="1"/>
          </p:cNvPicPr>
          <p:nvPr/>
        </p:nvPicPr>
        <p:blipFill>
          <a:blip r:embed="rId9"/>
          <a:stretch>
            <a:fillRect/>
          </a:stretch>
        </p:blipFill>
        <p:spPr>
          <a:xfrm>
            <a:off x="2599218" y="3106953"/>
            <a:ext cx="152793" cy="2139333"/>
          </a:xfrm>
          <a:prstGeom prst="rect">
            <a:avLst/>
          </a:prstGeom>
        </p:spPr>
      </p:pic>
      <p:pic>
        <p:nvPicPr>
          <p:cNvPr id="37" name="Picture 36">
            <a:extLst>
              <a:ext uri="{FF2B5EF4-FFF2-40B4-BE49-F238E27FC236}">
                <a16:creationId xmlns:a16="http://schemas.microsoft.com/office/drawing/2014/main" id="{7DBF54A3-23AB-5B7C-253E-470675F39C2A}"/>
              </a:ext>
            </a:extLst>
          </p:cNvPr>
          <p:cNvPicPr>
            <a:picLocks noChangeAspect="1"/>
          </p:cNvPicPr>
          <p:nvPr/>
        </p:nvPicPr>
        <p:blipFill>
          <a:blip r:embed="rId10"/>
          <a:stretch>
            <a:fillRect/>
          </a:stretch>
        </p:blipFill>
        <p:spPr>
          <a:xfrm>
            <a:off x="4923283" y="3113303"/>
            <a:ext cx="155603" cy="2122862"/>
          </a:xfrm>
          <a:prstGeom prst="rect">
            <a:avLst/>
          </a:prstGeom>
        </p:spPr>
      </p:pic>
      <p:pic>
        <p:nvPicPr>
          <p:cNvPr id="39" name="Picture 38">
            <a:extLst>
              <a:ext uri="{FF2B5EF4-FFF2-40B4-BE49-F238E27FC236}">
                <a16:creationId xmlns:a16="http://schemas.microsoft.com/office/drawing/2014/main" id="{819E9526-E537-71B1-9546-A4F49FDD694A}"/>
              </a:ext>
            </a:extLst>
          </p:cNvPr>
          <p:cNvPicPr>
            <a:picLocks noChangeAspect="1"/>
          </p:cNvPicPr>
          <p:nvPr/>
        </p:nvPicPr>
        <p:blipFill>
          <a:blip r:embed="rId11"/>
          <a:stretch>
            <a:fillRect/>
          </a:stretch>
        </p:blipFill>
        <p:spPr>
          <a:xfrm>
            <a:off x="5041818" y="3106953"/>
            <a:ext cx="162561" cy="2122862"/>
          </a:xfrm>
          <a:prstGeom prst="rect">
            <a:avLst/>
          </a:prstGeom>
        </p:spPr>
      </p:pic>
      <p:grpSp>
        <p:nvGrpSpPr>
          <p:cNvPr id="23" name="Group 22">
            <a:extLst>
              <a:ext uri="{FF2B5EF4-FFF2-40B4-BE49-F238E27FC236}">
                <a16:creationId xmlns:a16="http://schemas.microsoft.com/office/drawing/2014/main" id="{00000000-0008-0000-0000-0000AC000000}"/>
              </a:ext>
            </a:extLst>
          </p:cNvPr>
          <p:cNvGrpSpPr/>
          <p:nvPr/>
        </p:nvGrpSpPr>
        <p:grpSpPr>
          <a:xfrm>
            <a:off x="2462310" y="3041650"/>
            <a:ext cx="2742069" cy="2197101"/>
            <a:chOff x="0" y="0"/>
            <a:chExt cx="6702877" cy="5191125"/>
          </a:xfrm>
        </p:grpSpPr>
        <p:sp>
          <p:nvSpPr>
            <p:cNvPr id="24" name="Rectangle 23">
              <a:extLst>
                <a:ext uri="{FF2B5EF4-FFF2-40B4-BE49-F238E27FC236}">
                  <a16:creationId xmlns:a16="http://schemas.microsoft.com/office/drawing/2014/main" id="{00000000-0008-0000-0000-0000AD000000}"/>
                </a:ext>
              </a:extLst>
            </p:cNvPr>
            <p:cNvSpPr/>
            <p:nvPr/>
          </p:nvSpPr>
          <p:spPr>
            <a:xfrm>
              <a:off x="0" y="1362"/>
              <a:ext cx="6702877" cy="5189763"/>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ZA" sz="600"/>
            </a:p>
          </p:txBody>
        </p:sp>
        <p:sp>
          <p:nvSpPr>
            <p:cNvPr id="25" name="Oval 24">
              <a:extLst>
                <a:ext uri="{FF2B5EF4-FFF2-40B4-BE49-F238E27FC236}">
                  <a16:creationId xmlns:a16="http://schemas.microsoft.com/office/drawing/2014/main" id="{00000000-0008-0000-0000-0000AE000000}"/>
                </a:ext>
              </a:extLst>
            </p:cNvPr>
            <p:cNvSpPr/>
            <p:nvPr/>
          </p:nvSpPr>
          <p:spPr>
            <a:xfrm>
              <a:off x="13605" y="0"/>
              <a:ext cx="383000" cy="395305"/>
            </a:xfrm>
            <a:prstGeom prst="ellipse">
              <a:avLst/>
            </a:prstGeom>
            <a:solidFill>
              <a:srgbClr val="7030A0"/>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ZA" sz="600" dirty="0">
                  <a:solidFill>
                    <a:srgbClr val="FFFF00"/>
                  </a:solidFill>
                </a:rPr>
                <a:t>1</a:t>
              </a:r>
            </a:p>
          </p:txBody>
        </p:sp>
      </p:grpSp>
      <p:pic>
        <p:nvPicPr>
          <p:cNvPr id="44" name="Picture 43">
            <a:extLst>
              <a:ext uri="{FF2B5EF4-FFF2-40B4-BE49-F238E27FC236}">
                <a16:creationId xmlns:a16="http://schemas.microsoft.com/office/drawing/2014/main" id="{F5A1B5A5-AEF4-0C60-9DCA-2CC25C34704E}"/>
              </a:ext>
            </a:extLst>
          </p:cNvPr>
          <p:cNvPicPr>
            <a:picLocks noChangeAspect="1"/>
          </p:cNvPicPr>
          <p:nvPr/>
        </p:nvPicPr>
        <p:blipFill>
          <a:blip r:embed="rId12"/>
          <a:stretch>
            <a:fillRect/>
          </a:stretch>
        </p:blipFill>
        <p:spPr>
          <a:xfrm>
            <a:off x="7774937" y="980182"/>
            <a:ext cx="1124244" cy="1477268"/>
          </a:xfrm>
          <a:prstGeom prst="rect">
            <a:avLst/>
          </a:prstGeom>
        </p:spPr>
      </p:pic>
    </p:spTree>
    <p:extLst>
      <p:ext uri="{BB962C8B-B14F-4D97-AF65-F5344CB8AC3E}">
        <p14:creationId xmlns:p14="http://schemas.microsoft.com/office/powerpoint/2010/main" val="338026405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54" y="502508"/>
            <a:ext cx="12002530" cy="949283"/>
          </a:xfrm>
        </p:spPr>
        <p:txBody>
          <a:bodyPr>
            <a:normAutofit/>
          </a:bodyPr>
          <a:lstStyle/>
          <a:p>
            <a:r>
              <a:rPr lang="en-ZA" sz="3600" b="1" u="sng" dirty="0"/>
              <a:t>The Multi Dimensional Data Management Framework V4.0)</a:t>
            </a:r>
          </a:p>
        </p:txBody>
      </p:sp>
      <p:pic>
        <p:nvPicPr>
          <p:cNvPr id="5" name="Picture 4">
            <a:extLst>
              <a:ext uri="{FF2B5EF4-FFF2-40B4-BE49-F238E27FC236}">
                <a16:creationId xmlns:a16="http://schemas.microsoft.com/office/drawing/2014/main" id="{35360CD9-F760-1C1A-93EE-D3691B405C4C}"/>
              </a:ext>
            </a:extLst>
          </p:cNvPr>
          <p:cNvPicPr>
            <a:picLocks noChangeAspect="1"/>
          </p:cNvPicPr>
          <p:nvPr/>
        </p:nvPicPr>
        <p:blipFill>
          <a:blip r:embed="rId2"/>
          <a:stretch>
            <a:fillRect/>
          </a:stretch>
        </p:blipFill>
        <p:spPr>
          <a:xfrm>
            <a:off x="1508760" y="1315268"/>
            <a:ext cx="8403987" cy="5481771"/>
          </a:xfrm>
          <a:prstGeom prst="rect">
            <a:avLst/>
          </a:prstGeom>
        </p:spPr>
      </p:pic>
    </p:spTree>
    <p:extLst>
      <p:ext uri="{BB962C8B-B14F-4D97-AF65-F5344CB8AC3E}">
        <p14:creationId xmlns:p14="http://schemas.microsoft.com/office/powerpoint/2010/main" val="18668493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545BE-0FC6-4610-AA26-ECDD6215B7AA}"/>
              </a:ext>
            </a:extLst>
          </p:cNvPr>
          <p:cNvSpPr>
            <a:spLocks noGrp="1"/>
          </p:cNvSpPr>
          <p:nvPr>
            <p:ph type="title"/>
          </p:nvPr>
        </p:nvSpPr>
        <p:spPr>
          <a:xfrm>
            <a:off x="838200" y="887896"/>
            <a:ext cx="10515600" cy="802792"/>
          </a:xfrm>
          <a:solidFill>
            <a:srgbClr val="00B0F0"/>
          </a:solidFill>
        </p:spPr>
        <p:txBody>
          <a:bodyPr vert="horz" lIns="91440" tIns="45720" rIns="91440" bIns="45720" rtlCol="0" anchor="ctr">
            <a:normAutofit/>
          </a:bodyPr>
          <a:lstStyle/>
          <a:p>
            <a:r>
              <a:rPr lang="en-US" dirty="0"/>
              <a:t>MDDMF v4.0 Initial unpacking (2018-2020)</a:t>
            </a:r>
          </a:p>
        </p:txBody>
      </p:sp>
      <p:sp>
        <p:nvSpPr>
          <p:cNvPr id="3" name="Content Placeholder 2">
            <a:extLst>
              <a:ext uri="{FF2B5EF4-FFF2-40B4-BE49-F238E27FC236}">
                <a16:creationId xmlns:a16="http://schemas.microsoft.com/office/drawing/2014/main" id="{5603F04F-CE07-EDFF-E5F7-0EDA8C905592}"/>
              </a:ext>
            </a:extLst>
          </p:cNvPr>
          <p:cNvSpPr>
            <a:spLocks noGrp="1"/>
          </p:cNvSpPr>
          <p:nvPr>
            <p:ph idx="1"/>
          </p:nvPr>
        </p:nvSpPr>
        <p:spPr/>
        <p:txBody>
          <a:bodyPr>
            <a:normAutofit/>
          </a:bodyPr>
          <a:lstStyle/>
          <a:p>
            <a:r>
              <a:rPr lang="en-US" dirty="0"/>
              <a:t>End of MDDMF Version 4.0</a:t>
            </a:r>
          </a:p>
        </p:txBody>
      </p:sp>
      <p:sp>
        <p:nvSpPr>
          <p:cNvPr id="4" name="Content Placeholder 2">
            <a:extLst>
              <a:ext uri="{FF2B5EF4-FFF2-40B4-BE49-F238E27FC236}">
                <a16:creationId xmlns:a16="http://schemas.microsoft.com/office/drawing/2014/main" id="{A87DBA32-7772-19C4-FE01-59D0B47C9261}"/>
              </a:ext>
            </a:extLst>
          </p:cNvPr>
          <p:cNvSpPr txBox="1">
            <a:spLocks/>
          </p:cNvSpPr>
          <p:nvPr/>
        </p:nvSpPr>
        <p:spPr>
          <a:xfrm>
            <a:off x="4897741" y="3846288"/>
            <a:ext cx="2396517" cy="310011"/>
          </a:xfrm>
          <a:prstGeom prst="rect">
            <a:avLst/>
          </a:prstGeom>
          <a:solidFill>
            <a:schemeClr val="accent5">
              <a:lumMod val="20000"/>
              <a:lumOff val="80000"/>
            </a:schemeClr>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dirty="0">
                <a:hlinkClick r:id="rId2" action="ppaction://hlinksldjump"/>
              </a:rPr>
              <a:t>Click to Return</a:t>
            </a:r>
            <a:endParaRPr lang="en-US" dirty="0"/>
          </a:p>
          <a:p>
            <a:endParaRPr lang="en-US" dirty="0"/>
          </a:p>
        </p:txBody>
      </p:sp>
    </p:spTree>
    <p:extLst>
      <p:ext uri="{BB962C8B-B14F-4D97-AF65-F5344CB8AC3E}">
        <p14:creationId xmlns:p14="http://schemas.microsoft.com/office/powerpoint/2010/main" val="320240749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545BE-0FC6-4610-AA26-ECDD6215B7AA}"/>
              </a:ext>
            </a:extLst>
          </p:cNvPr>
          <p:cNvSpPr>
            <a:spLocks noGrp="1"/>
          </p:cNvSpPr>
          <p:nvPr>
            <p:ph type="title"/>
          </p:nvPr>
        </p:nvSpPr>
        <p:spPr>
          <a:xfrm>
            <a:off x="838200" y="365125"/>
            <a:ext cx="10863470" cy="1325563"/>
          </a:xfrm>
          <a:solidFill>
            <a:srgbClr val="00B0F0"/>
          </a:solidFill>
        </p:spPr>
        <p:txBody>
          <a:bodyPr vert="horz" lIns="91440" tIns="45720" rIns="91440" bIns="45720" rtlCol="0" anchor="ctr">
            <a:normAutofit/>
          </a:bodyPr>
          <a:lstStyle/>
          <a:p>
            <a:r>
              <a:rPr lang="en-US" dirty="0"/>
              <a:t>MDDMF v5.0 Addition of metadata and the environmental considerations (2021-2022)</a:t>
            </a:r>
          </a:p>
        </p:txBody>
      </p:sp>
      <p:sp>
        <p:nvSpPr>
          <p:cNvPr id="3" name="Content Placeholder 2">
            <a:extLst>
              <a:ext uri="{FF2B5EF4-FFF2-40B4-BE49-F238E27FC236}">
                <a16:creationId xmlns:a16="http://schemas.microsoft.com/office/drawing/2014/main" id="{5603F04F-CE07-EDFF-E5F7-0EDA8C905592}"/>
              </a:ext>
            </a:extLst>
          </p:cNvPr>
          <p:cNvSpPr>
            <a:spLocks noGrp="1"/>
          </p:cNvSpPr>
          <p:nvPr>
            <p:ph idx="1"/>
          </p:nvPr>
        </p:nvSpPr>
        <p:spPr/>
        <p:txBody>
          <a:bodyPr>
            <a:normAutofit/>
          </a:bodyPr>
          <a:lstStyle/>
          <a:p>
            <a:r>
              <a:rPr lang="en-US" dirty="0"/>
              <a:t>William Re-Certified as a DAMA CDMP </a:t>
            </a:r>
          </a:p>
          <a:p>
            <a:r>
              <a:rPr lang="en-US" dirty="0"/>
              <a:t>Applied the Framework within a SA Financial Institution as Information Architect.</a:t>
            </a:r>
          </a:p>
          <a:p>
            <a:r>
              <a:rPr lang="en-US" dirty="0"/>
              <a:t>The team of architects positioned themselves to understand their areas of influence and control to design and deliver the project harmoniously</a:t>
            </a:r>
          </a:p>
          <a:p>
            <a:r>
              <a:rPr lang="en-US" dirty="0"/>
              <a:t>Practically implemented components of the Framework, focusing on Data Governance, Definition Management, Metadata Management, Business Glossary, Data Dictionary, Data Quality, and contributing to Reference and Master Data</a:t>
            </a:r>
          </a:p>
        </p:txBody>
      </p:sp>
      <p:sp>
        <p:nvSpPr>
          <p:cNvPr id="5" name="Content Placeholder 2">
            <a:extLst>
              <a:ext uri="{FF2B5EF4-FFF2-40B4-BE49-F238E27FC236}">
                <a16:creationId xmlns:a16="http://schemas.microsoft.com/office/drawing/2014/main" id="{468EA88B-8574-B059-9FC9-56EFDECA53AF}"/>
              </a:ext>
            </a:extLst>
          </p:cNvPr>
          <p:cNvSpPr txBox="1">
            <a:spLocks/>
          </p:cNvSpPr>
          <p:nvPr/>
        </p:nvSpPr>
        <p:spPr>
          <a:xfrm>
            <a:off x="8957283" y="6311900"/>
            <a:ext cx="2396517" cy="310011"/>
          </a:xfrm>
          <a:prstGeom prst="rect">
            <a:avLst/>
          </a:prstGeom>
          <a:solidFill>
            <a:schemeClr val="accent5">
              <a:lumMod val="20000"/>
              <a:lumOff val="80000"/>
            </a:schemeClr>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dirty="0">
                <a:hlinkClick r:id="rId2" action="ppaction://hlinksldjump"/>
              </a:rPr>
              <a:t>Click to Return</a:t>
            </a:r>
            <a:endParaRPr lang="en-US" dirty="0"/>
          </a:p>
          <a:p>
            <a:endParaRPr lang="en-US" dirty="0"/>
          </a:p>
        </p:txBody>
      </p:sp>
    </p:spTree>
    <p:extLst>
      <p:ext uri="{BB962C8B-B14F-4D97-AF65-F5344CB8AC3E}">
        <p14:creationId xmlns:p14="http://schemas.microsoft.com/office/powerpoint/2010/main" val="661381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545BE-0FC6-4610-AA26-ECDD6215B7AA}"/>
              </a:ext>
            </a:extLst>
          </p:cNvPr>
          <p:cNvSpPr>
            <a:spLocks noGrp="1"/>
          </p:cNvSpPr>
          <p:nvPr>
            <p:ph type="title"/>
          </p:nvPr>
        </p:nvSpPr>
        <p:spPr>
          <a:xfrm>
            <a:off x="838200" y="823965"/>
            <a:ext cx="10863470" cy="713433"/>
          </a:xfrm>
          <a:solidFill>
            <a:schemeClr val="accent1">
              <a:lumMod val="20000"/>
              <a:lumOff val="80000"/>
            </a:schemeClr>
          </a:solidFill>
        </p:spPr>
        <p:txBody>
          <a:bodyPr vert="horz" lIns="91440" tIns="45720" rIns="91440" bIns="45720" rtlCol="0" anchor="ctr">
            <a:normAutofit/>
          </a:bodyPr>
          <a:lstStyle/>
          <a:p>
            <a:r>
              <a:rPr lang="en-US" sz="3200" dirty="0">
                <a:latin typeface="+mn-lt"/>
                <a:ea typeface="+mn-ea"/>
                <a:cs typeface="+mn-cs"/>
              </a:rPr>
              <a:t>MDDMF v</a:t>
            </a:r>
            <a:r>
              <a:rPr lang="en-US" sz="3200" b="1" dirty="0"/>
              <a:t>3.0: Addressing Usage across the Environments</a:t>
            </a:r>
          </a:p>
        </p:txBody>
      </p:sp>
      <p:sp>
        <p:nvSpPr>
          <p:cNvPr id="3" name="Content Placeholder 2">
            <a:extLst>
              <a:ext uri="{FF2B5EF4-FFF2-40B4-BE49-F238E27FC236}">
                <a16:creationId xmlns:a16="http://schemas.microsoft.com/office/drawing/2014/main" id="{5603F04F-CE07-EDFF-E5F7-0EDA8C905592}"/>
              </a:ext>
            </a:extLst>
          </p:cNvPr>
          <p:cNvSpPr>
            <a:spLocks noGrp="1"/>
          </p:cNvSpPr>
          <p:nvPr>
            <p:ph idx="1"/>
          </p:nvPr>
        </p:nvSpPr>
        <p:spPr/>
        <p:txBody>
          <a:bodyPr/>
          <a:lstStyle/>
          <a:p>
            <a:r>
              <a:rPr lang="en-US" dirty="0"/>
              <a:t>William Re-Certified as a DAMA CDMP </a:t>
            </a:r>
          </a:p>
          <a:p>
            <a:r>
              <a:rPr lang="en-US" dirty="0"/>
              <a:t>Highlighted the missing Definition Management Components</a:t>
            </a:r>
          </a:p>
          <a:p>
            <a:r>
              <a:rPr lang="en-US" dirty="0"/>
              <a:t>United the Business and IT Components with shared understanding</a:t>
            </a:r>
          </a:p>
          <a:p>
            <a:r>
              <a:rPr lang="en-US" dirty="0"/>
              <a:t>Used in Unified Communication Platform Development</a:t>
            </a:r>
          </a:p>
          <a:p>
            <a:r>
              <a:rPr lang="en-US" dirty="0"/>
              <a:t>Analysts engaging Development and Production Staff in clear and accurate requirements analysis through reference to the MDDMF components</a:t>
            </a:r>
          </a:p>
          <a:p>
            <a:r>
              <a:rPr lang="en-US" dirty="0"/>
              <a:t>Presented at various CDO &amp; CDAO Conferences (as a  presentation/workshop)</a:t>
            </a:r>
          </a:p>
        </p:txBody>
      </p:sp>
      <p:sp>
        <p:nvSpPr>
          <p:cNvPr id="4" name="Content Placeholder 2">
            <a:extLst>
              <a:ext uri="{FF2B5EF4-FFF2-40B4-BE49-F238E27FC236}">
                <a16:creationId xmlns:a16="http://schemas.microsoft.com/office/drawing/2014/main" id="{84AB7B47-BED4-4A8F-BE96-160B0BF84652}"/>
              </a:ext>
            </a:extLst>
          </p:cNvPr>
          <p:cNvSpPr txBox="1">
            <a:spLocks/>
          </p:cNvSpPr>
          <p:nvPr/>
        </p:nvSpPr>
        <p:spPr>
          <a:xfrm>
            <a:off x="7871792" y="6329328"/>
            <a:ext cx="3482008" cy="310011"/>
          </a:xfrm>
          <a:prstGeom prst="rect">
            <a:avLst/>
          </a:prstGeom>
          <a:solidFill>
            <a:schemeClr val="accent5">
              <a:lumMod val="20000"/>
              <a:lumOff val="80000"/>
            </a:schemeClr>
          </a:solid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dirty="0">
                <a:hlinkClick r:id="rId2" action="ppaction://hlinksldjump"/>
              </a:rPr>
              <a:t>Click here for detailed Slides</a:t>
            </a:r>
            <a:endParaRPr lang="en-US" dirty="0"/>
          </a:p>
          <a:p>
            <a:endParaRPr lang="en-US" dirty="0"/>
          </a:p>
        </p:txBody>
      </p:sp>
    </p:spTree>
    <p:extLst>
      <p:ext uri="{BB962C8B-B14F-4D97-AF65-F5344CB8AC3E}">
        <p14:creationId xmlns:p14="http://schemas.microsoft.com/office/powerpoint/2010/main" val="354407143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15545"/>
            <a:ext cx="10515600" cy="5453449"/>
          </a:xfrm>
        </p:spPr>
        <p:txBody>
          <a:bodyPr>
            <a:normAutofit/>
          </a:bodyPr>
          <a:lstStyle/>
          <a:p>
            <a:r>
              <a:rPr lang="en-ZA" dirty="0"/>
              <a:t>12. Identify Real Details and Map to Virtual</a:t>
            </a:r>
            <a:br>
              <a:rPr lang="en-ZA" dirty="0"/>
            </a:br>
            <a:br>
              <a:rPr lang="en-ZA" sz="2000" dirty="0"/>
            </a:br>
            <a:r>
              <a:rPr lang="en-US" sz="2000" b="1" dirty="0">
                <a:solidFill>
                  <a:srgbClr val="00B050"/>
                </a:solidFill>
              </a:rPr>
              <a:t>Please email all queries to Herman.Badenhorst@edgedatawave.co.za</a:t>
            </a:r>
            <a:r>
              <a:rPr lang="en-ZA" sz="2000" b="1" dirty="0">
                <a:solidFill>
                  <a:srgbClr val="00B050"/>
                </a:solidFill>
              </a:rPr>
              <a:t>, </a:t>
            </a:r>
            <a:br>
              <a:rPr lang="en-ZA" sz="2000" b="1" dirty="0">
                <a:solidFill>
                  <a:srgbClr val="00B050"/>
                </a:solidFill>
              </a:rPr>
            </a:br>
            <a:br>
              <a:rPr lang="en-ZA" sz="2000" b="1" dirty="0">
                <a:solidFill>
                  <a:srgbClr val="00B050"/>
                </a:solidFill>
              </a:rPr>
            </a:br>
            <a:r>
              <a:rPr lang="en-ZA" sz="2000" b="1" dirty="0">
                <a:solidFill>
                  <a:srgbClr val="00B050"/>
                </a:solidFill>
              </a:rPr>
              <a:t>- Start your message with: </a:t>
            </a:r>
            <a:br>
              <a:rPr lang="en-ZA" sz="2000" b="1" dirty="0">
                <a:solidFill>
                  <a:srgbClr val="00B050"/>
                </a:solidFill>
              </a:rPr>
            </a:br>
            <a:r>
              <a:rPr lang="en-ZA" sz="2000" b="1" dirty="0">
                <a:solidFill>
                  <a:srgbClr val="00B050"/>
                </a:solidFill>
              </a:rPr>
              <a:t>     - The company name you are representing;</a:t>
            </a:r>
            <a:br>
              <a:rPr lang="en-ZA" sz="2000" b="1" dirty="0">
                <a:solidFill>
                  <a:srgbClr val="00B050"/>
                </a:solidFill>
              </a:rPr>
            </a:br>
            <a:r>
              <a:rPr lang="en-ZA" sz="2000" b="1" dirty="0">
                <a:solidFill>
                  <a:srgbClr val="00B050"/>
                </a:solidFill>
              </a:rPr>
              <a:t>     - followed by your name;</a:t>
            </a:r>
            <a:br>
              <a:rPr lang="en-ZA" sz="2000" b="1" dirty="0">
                <a:solidFill>
                  <a:srgbClr val="00B050"/>
                </a:solidFill>
              </a:rPr>
            </a:br>
            <a:r>
              <a:rPr lang="en-ZA" sz="2000" b="1" dirty="0">
                <a:solidFill>
                  <a:srgbClr val="00B050"/>
                </a:solidFill>
              </a:rPr>
              <a:t>     - followed by your email address;</a:t>
            </a:r>
            <a:br>
              <a:rPr lang="en-ZA" sz="2000" b="1" dirty="0">
                <a:solidFill>
                  <a:srgbClr val="00B050"/>
                </a:solidFill>
              </a:rPr>
            </a:br>
            <a:r>
              <a:rPr lang="en-ZA" sz="2000" b="1" dirty="0">
                <a:solidFill>
                  <a:srgbClr val="00B050"/>
                </a:solidFill>
              </a:rPr>
              <a:t>     - followed by a message title (I will need context to understand the question); and</a:t>
            </a:r>
            <a:br>
              <a:rPr lang="en-ZA" sz="2000" b="1" dirty="0">
                <a:solidFill>
                  <a:srgbClr val="00B050"/>
                </a:solidFill>
              </a:rPr>
            </a:br>
            <a:r>
              <a:rPr lang="en-ZA" sz="2000" b="1" dirty="0">
                <a:solidFill>
                  <a:srgbClr val="00B050"/>
                </a:solidFill>
              </a:rPr>
              <a:t>     - followed by your question.</a:t>
            </a:r>
            <a:br>
              <a:rPr lang="en-ZA" sz="2000" b="1" dirty="0">
                <a:solidFill>
                  <a:srgbClr val="00B050"/>
                </a:solidFill>
              </a:rPr>
            </a:br>
            <a:br>
              <a:rPr lang="en-ZA" sz="2000" b="1" dirty="0">
                <a:solidFill>
                  <a:srgbClr val="00B050"/>
                </a:solidFill>
              </a:rPr>
            </a:br>
            <a:r>
              <a:rPr lang="en-ZA" sz="2000" b="1" dirty="0">
                <a:solidFill>
                  <a:srgbClr val="FF0000"/>
                </a:solidFill>
              </a:rPr>
              <a:t>Answering of questions received during this workshop, AND which are pertinent to this workshop topic is free, only if submitted and received during this workshop. </a:t>
            </a:r>
            <a:br>
              <a:rPr lang="en-ZA" sz="2000" b="1" dirty="0">
                <a:solidFill>
                  <a:srgbClr val="FF0000"/>
                </a:solidFill>
              </a:rPr>
            </a:br>
            <a:br>
              <a:rPr lang="en-ZA" sz="2000" b="1" dirty="0">
                <a:solidFill>
                  <a:srgbClr val="FF0000"/>
                </a:solidFill>
              </a:rPr>
            </a:br>
            <a:r>
              <a:rPr lang="en-ZA" sz="2000" b="1" dirty="0">
                <a:solidFill>
                  <a:srgbClr val="0070C0"/>
                </a:solidFill>
              </a:rPr>
              <a:t>Answers may be given during or after the workshop, or over the next few days. You are also welcome to engage me for training and consulting.</a:t>
            </a:r>
            <a:endParaRPr lang="en-ZA" sz="2000" dirty="0"/>
          </a:p>
        </p:txBody>
      </p:sp>
    </p:spTree>
    <p:extLst>
      <p:ext uri="{BB962C8B-B14F-4D97-AF65-F5344CB8AC3E}">
        <p14:creationId xmlns:p14="http://schemas.microsoft.com/office/powerpoint/2010/main" val="321648315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35E32-88E2-CCD3-F77E-256EAEF4936C}"/>
              </a:ext>
            </a:extLst>
          </p:cNvPr>
          <p:cNvSpPr>
            <a:spLocks noGrp="1"/>
          </p:cNvSpPr>
          <p:nvPr>
            <p:ph type="title"/>
          </p:nvPr>
        </p:nvSpPr>
        <p:spPr/>
        <p:txBody>
          <a:bodyPr/>
          <a:lstStyle/>
          <a:p>
            <a:r>
              <a:rPr lang="en-US" dirty="0"/>
              <a:t>Implement the Metadata to enable Technical Support of the Data Management Capabilities</a:t>
            </a:r>
          </a:p>
        </p:txBody>
      </p:sp>
      <p:sp>
        <p:nvSpPr>
          <p:cNvPr id="5" name="Rectangle 4">
            <a:extLst>
              <a:ext uri="{FF2B5EF4-FFF2-40B4-BE49-F238E27FC236}">
                <a16:creationId xmlns:a16="http://schemas.microsoft.com/office/drawing/2014/main" id="{98FADA81-04C3-DE1E-11E8-5FA133762AC5}"/>
              </a:ext>
            </a:extLst>
          </p:cNvPr>
          <p:cNvSpPr/>
          <p:nvPr/>
        </p:nvSpPr>
        <p:spPr>
          <a:xfrm>
            <a:off x="1253765" y="1690688"/>
            <a:ext cx="9106293" cy="637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7C942B9-6263-4B84-5110-1AFF9B6AF9AA}"/>
              </a:ext>
            </a:extLst>
          </p:cNvPr>
          <p:cNvPicPr>
            <a:picLocks noChangeAspect="1"/>
          </p:cNvPicPr>
          <p:nvPr/>
        </p:nvPicPr>
        <p:blipFill>
          <a:blip r:embed="rId2"/>
          <a:stretch>
            <a:fillRect/>
          </a:stretch>
        </p:blipFill>
        <p:spPr>
          <a:xfrm>
            <a:off x="1445591" y="2488440"/>
            <a:ext cx="9003699" cy="3218939"/>
          </a:xfrm>
          <a:prstGeom prst="rect">
            <a:avLst/>
          </a:prstGeom>
        </p:spPr>
      </p:pic>
    </p:spTree>
    <p:extLst>
      <p:ext uri="{BB962C8B-B14F-4D97-AF65-F5344CB8AC3E}">
        <p14:creationId xmlns:p14="http://schemas.microsoft.com/office/powerpoint/2010/main" val="320631544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Enterprise Data Management V5.0</a:t>
            </a:r>
            <a:br>
              <a:rPr lang="en-ZA" dirty="0"/>
            </a:br>
            <a:endParaRPr lang="en-ZA" dirty="0"/>
          </a:p>
        </p:txBody>
      </p:sp>
      <p:sp>
        <p:nvSpPr>
          <p:cNvPr id="6" name="Rectangle 5"/>
          <p:cNvSpPr/>
          <p:nvPr/>
        </p:nvSpPr>
        <p:spPr>
          <a:xfrm>
            <a:off x="734437" y="990601"/>
            <a:ext cx="7050663" cy="21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4" name="Picture 43">
            <a:extLst>
              <a:ext uri="{FF2B5EF4-FFF2-40B4-BE49-F238E27FC236}">
                <a16:creationId xmlns:a16="http://schemas.microsoft.com/office/drawing/2014/main" id="{F5A1B5A5-AEF4-0C60-9DCA-2CC25C34704E}"/>
              </a:ext>
            </a:extLst>
          </p:cNvPr>
          <p:cNvPicPr>
            <a:picLocks noChangeAspect="1"/>
          </p:cNvPicPr>
          <p:nvPr/>
        </p:nvPicPr>
        <p:blipFill>
          <a:blip r:embed="rId3"/>
          <a:stretch>
            <a:fillRect/>
          </a:stretch>
        </p:blipFill>
        <p:spPr>
          <a:xfrm>
            <a:off x="9672317" y="990601"/>
            <a:ext cx="1124244" cy="1477268"/>
          </a:xfrm>
          <a:prstGeom prst="rect">
            <a:avLst/>
          </a:prstGeom>
        </p:spPr>
      </p:pic>
      <p:pic>
        <p:nvPicPr>
          <p:cNvPr id="4" name="Picture 3">
            <a:extLst>
              <a:ext uri="{FF2B5EF4-FFF2-40B4-BE49-F238E27FC236}">
                <a16:creationId xmlns:a16="http://schemas.microsoft.com/office/drawing/2014/main" id="{AF1E5E07-07C7-791F-2E49-EB33F1BE56A6}"/>
              </a:ext>
            </a:extLst>
          </p:cNvPr>
          <p:cNvPicPr>
            <a:picLocks noChangeAspect="1"/>
          </p:cNvPicPr>
          <p:nvPr/>
        </p:nvPicPr>
        <p:blipFill>
          <a:blip r:embed="rId4"/>
          <a:stretch>
            <a:fillRect/>
          </a:stretch>
        </p:blipFill>
        <p:spPr>
          <a:xfrm>
            <a:off x="734437" y="1206500"/>
            <a:ext cx="8329980" cy="5651500"/>
          </a:xfrm>
          <a:prstGeom prst="rect">
            <a:avLst/>
          </a:prstGeom>
        </p:spPr>
      </p:pic>
    </p:spTree>
    <p:extLst>
      <p:ext uri="{BB962C8B-B14F-4D97-AF65-F5344CB8AC3E}">
        <p14:creationId xmlns:p14="http://schemas.microsoft.com/office/powerpoint/2010/main" val="199524161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54" y="502508"/>
            <a:ext cx="12002530" cy="949283"/>
          </a:xfrm>
        </p:spPr>
        <p:txBody>
          <a:bodyPr>
            <a:normAutofit/>
          </a:bodyPr>
          <a:lstStyle/>
          <a:p>
            <a:r>
              <a:rPr lang="en-ZA" sz="3600" b="1" u="sng" dirty="0"/>
              <a:t>The Multi Dimensional Data Management Framework V5.0)</a:t>
            </a:r>
          </a:p>
        </p:txBody>
      </p:sp>
      <p:pic>
        <p:nvPicPr>
          <p:cNvPr id="4" name="Picture 3">
            <a:extLst>
              <a:ext uri="{FF2B5EF4-FFF2-40B4-BE49-F238E27FC236}">
                <a16:creationId xmlns:a16="http://schemas.microsoft.com/office/drawing/2014/main" id="{B54E273B-6DB8-198C-3049-C6EEE0A2C9ED}"/>
              </a:ext>
            </a:extLst>
          </p:cNvPr>
          <p:cNvPicPr>
            <a:picLocks noChangeAspect="1"/>
          </p:cNvPicPr>
          <p:nvPr/>
        </p:nvPicPr>
        <p:blipFill>
          <a:blip r:embed="rId2"/>
          <a:stretch>
            <a:fillRect/>
          </a:stretch>
        </p:blipFill>
        <p:spPr>
          <a:xfrm>
            <a:off x="1402080" y="1199608"/>
            <a:ext cx="8302438" cy="5605052"/>
          </a:xfrm>
          <a:prstGeom prst="rect">
            <a:avLst/>
          </a:prstGeom>
        </p:spPr>
      </p:pic>
    </p:spTree>
    <p:extLst>
      <p:ext uri="{BB962C8B-B14F-4D97-AF65-F5344CB8AC3E}">
        <p14:creationId xmlns:p14="http://schemas.microsoft.com/office/powerpoint/2010/main" val="28378363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545BE-0FC6-4610-AA26-ECDD6215B7AA}"/>
              </a:ext>
            </a:extLst>
          </p:cNvPr>
          <p:cNvSpPr>
            <a:spLocks noGrp="1"/>
          </p:cNvSpPr>
          <p:nvPr>
            <p:ph type="title"/>
          </p:nvPr>
        </p:nvSpPr>
        <p:spPr>
          <a:xfrm>
            <a:off x="838200" y="887896"/>
            <a:ext cx="10515600" cy="802792"/>
          </a:xfrm>
          <a:solidFill>
            <a:srgbClr val="00B0F0"/>
          </a:solidFill>
        </p:spPr>
        <p:txBody>
          <a:bodyPr vert="horz" lIns="91440" tIns="45720" rIns="91440" bIns="45720" rtlCol="0" anchor="ctr">
            <a:normAutofit/>
          </a:bodyPr>
          <a:lstStyle/>
          <a:p>
            <a:r>
              <a:rPr lang="en-US" dirty="0"/>
              <a:t>MDDMF v5.0 Initial unpacking (2021-2022)</a:t>
            </a:r>
          </a:p>
        </p:txBody>
      </p:sp>
      <p:sp>
        <p:nvSpPr>
          <p:cNvPr id="3" name="Content Placeholder 2">
            <a:extLst>
              <a:ext uri="{FF2B5EF4-FFF2-40B4-BE49-F238E27FC236}">
                <a16:creationId xmlns:a16="http://schemas.microsoft.com/office/drawing/2014/main" id="{5603F04F-CE07-EDFF-E5F7-0EDA8C905592}"/>
              </a:ext>
            </a:extLst>
          </p:cNvPr>
          <p:cNvSpPr>
            <a:spLocks noGrp="1"/>
          </p:cNvSpPr>
          <p:nvPr>
            <p:ph idx="1"/>
          </p:nvPr>
        </p:nvSpPr>
        <p:spPr/>
        <p:txBody>
          <a:bodyPr>
            <a:normAutofit/>
          </a:bodyPr>
          <a:lstStyle/>
          <a:p>
            <a:r>
              <a:rPr lang="en-US" dirty="0"/>
              <a:t>End of MDDMF Version 5.0</a:t>
            </a:r>
          </a:p>
        </p:txBody>
      </p:sp>
      <p:sp>
        <p:nvSpPr>
          <p:cNvPr id="5" name="Content Placeholder 2">
            <a:extLst>
              <a:ext uri="{FF2B5EF4-FFF2-40B4-BE49-F238E27FC236}">
                <a16:creationId xmlns:a16="http://schemas.microsoft.com/office/drawing/2014/main" id="{63EB7939-B48D-B0BF-8848-13A4C78C0DB3}"/>
              </a:ext>
            </a:extLst>
          </p:cNvPr>
          <p:cNvSpPr txBox="1">
            <a:spLocks/>
          </p:cNvSpPr>
          <p:nvPr/>
        </p:nvSpPr>
        <p:spPr>
          <a:xfrm>
            <a:off x="4897741" y="3846288"/>
            <a:ext cx="2396517" cy="310011"/>
          </a:xfrm>
          <a:prstGeom prst="rect">
            <a:avLst/>
          </a:prstGeom>
          <a:solidFill>
            <a:schemeClr val="accent5">
              <a:lumMod val="20000"/>
              <a:lumOff val="80000"/>
            </a:schemeClr>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dirty="0">
                <a:hlinkClick r:id="rId2" action="ppaction://hlinksldjump"/>
              </a:rPr>
              <a:t>Click to Return</a:t>
            </a:r>
            <a:endParaRPr lang="en-US" dirty="0"/>
          </a:p>
          <a:p>
            <a:endParaRPr lang="en-US" dirty="0"/>
          </a:p>
        </p:txBody>
      </p:sp>
    </p:spTree>
    <p:extLst>
      <p:ext uri="{BB962C8B-B14F-4D97-AF65-F5344CB8AC3E}">
        <p14:creationId xmlns:p14="http://schemas.microsoft.com/office/powerpoint/2010/main" val="196922197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545BE-0FC6-4610-AA26-ECDD6215B7AA}"/>
              </a:ext>
            </a:extLst>
          </p:cNvPr>
          <p:cNvSpPr>
            <a:spLocks noGrp="1"/>
          </p:cNvSpPr>
          <p:nvPr>
            <p:ph type="title"/>
          </p:nvPr>
        </p:nvSpPr>
        <p:spPr>
          <a:xfrm>
            <a:off x="838200" y="365125"/>
            <a:ext cx="10863470" cy="1325563"/>
          </a:xfrm>
          <a:solidFill>
            <a:srgbClr val="00B0F0"/>
          </a:solidFill>
        </p:spPr>
        <p:txBody>
          <a:bodyPr vert="horz" lIns="91440" tIns="45720" rIns="91440" bIns="45720" rtlCol="0" anchor="ctr">
            <a:normAutofit fontScale="90000"/>
          </a:bodyPr>
          <a:lstStyle/>
          <a:p>
            <a:r>
              <a:rPr lang="en-US" dirty="0"/>
              <a:t>Version 6.0 Addition of Information Management Capabilities, and A.I. Partnership (2022-08-04 - …)</a:t>
            </a:r>
          </a:p>
        </p:txBody>
      </p:sp>
      <p:sp>
        <p:nvSpPr>
          <p:cNvPr id="3" name="Content Placeholder 2">
            <a:extLst>
              <a:ext uri="{FF2B5EF4-FFF2-40B4-BE49-F238E27FC236}">
                <a16:creationId xmlns:a16="http://schemas.microsoft.com/office/drawing/2014/main" id="{5603F04F-CE07-EDFF-E5F7-0EDA8C905592}"/>
              </a:ext>
            </a:extLst>
          </p:cNvPr>
          <p:cNvSpPr>
            <a:spLocks noGrp="1"/>
          </p:cNvSpPr>
          <p:nvPr>
            <p:ph idx="1"/>
          </p:nvPr>
        </p:nvSpPr>
        <p:spPr/>
        <p:txBody>
          <a:bodyPr>
            <a:normAutofit/>
          </a:bodyPr>
          <a:lstStyle/>
          <a:p>
            <a:r>
              <a:rPr lang="en-US" dirty="0"/>
              <a:t>William remains certified as a DAMA CDMP until December 2024 </a:t>
            </a:r>
          </a:p>
          <a:p>
            <a:r>
              <a:rPr lang="en-US" dirty="0"/>
              <a:t>Next Application of the updated MDDMF to be determined.</a:t>
            </a:r>
          </a:p>
        </p:txBody>
      </p:sp>
      <p:sp>
        <p:nvSpPr>
          <p:cNvPr id="5" name="Content Placeholder 2">
            <a:extLst>
              <a:ext uri="{FF2B5EF4-FFF2-40B4-BE49-F238E27FC236}">
                <a16:creationId xmlns:a16="http://schemas.microsoft.com/office/drawing/2014/main" id="{9ECEEBD9-6DAD-DDDA-1E76-46BE45D216D7}"/>
              </a:ext>
            </a:extLst>
          </p:cNvPr>
          <p:cNvSpPr txBox="1">
            <a:spLocks/>
          </p:cNvSpPr>
          <p:nvPr/>
        </p:nvSpPr>
        <p:spPr>
          <a:xfrm>
            <a:off x="8957283" y="6311900"/>
            <a:ext cx="2396517" cy="310011"/>
          </a:xfrm>
          <a:prstGeom prst="rect">
            <a:avLst/>
          </a:prstGeom>
          <a:solidFill>
            <a:schemeClr val="accent5">
              <a:lumMod val="20000"/>
              <a:lumOff val="80000"/>
            </a:schemeClr>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dirty="0">
                <a:hlinkClick r:id="rId2" action="ppaction://hlinksldjump"/>
              </a:rPr>
              <a:t>Click to Return</a:t>
            </a:r>
            <a:endParaRPr lang="en-US" dirty="0"/>
          </a:p>
          <a:p>
            <a:endParaRPr lang="en-US" dirty="0"/>
          </a:p>
        </p:txBody>
      </p:sp>
    </p:spTree>
    <p:extLst>
      <p:ext uri="{BB962C8B-B14F-4D97-AF65-F5344CB8AC3E}">
        <p14:creationId xmlns:p14="http://schemas.microsoft.com/office/powerpoint/2010/main" val="172819118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15545"/>
            <a:ext cx="10515600" cy="5453449"/>
          </a:xfrm>
        </p:spPr>
        <p:txBody>
          <a:bodyPr>
            <a:normAutofit fontScale="90000"/>
          </a:bodyPr>
          <a:lstStyle/>
          <a:p>
            <a:r>
              <a:rPr lang="en-ZA" dirty="0"/>
              <a:t>13. The Information Components in your Enterprise</a:t>
            </a:r>
            <a:br>
              <a:rPr lang="en-ZA" dirty="0"/>
            </a:br>
            <a:br>
              <a:rPr lang="en-ZA" sz="2200" dirty="0"/>
            </a:br>
            <a:r>
              <a:rPr lang="en-US" sz="2200" b="1" dirty="0">
                <a:solidFill>
                  <a:srgbClr val="00B050"/>
                </a:solidFill>
              </a:rPr>
              <a:t>Please email all queries to Herman.Badenhorst@edgedatawave.co.za</a:t>
            </a:r>
            <a:r>
              <a:rPr lang="en-ZA" sz="2200" b="1" dirty="0">
                <a:solidFill>
                  <a:srgbClr val="00B050"/>
                </a:solidFill>
              </a:rPr>
              <a:t>, </a:t>
            </a:r>
            <a:br>
              <a:rPr lang="en-ZA" sz="2200" b="1" dirty="0">
                <a:solidFill>
                  <a:srgbClr val="00B050"/>
                </a:solidFill>
              </a:rPr>
            </a:br>
            <a:br>
              <a:rPr lang="en-ZA" sz="2200" b="1" dirty="0">
                <a:solidFill>
                  <a:srgbClr val="00B050"/>
                </a:solidFill>
              </a:rPr>
            </a:br>
            <a:r>
              <a:rPr lang="en-ZA" sz="2200" b="1" dirty="0">
                <a:solidFill>
                  <a:srgbClr val="00B050"/>
                </a:solidFill>
              </a:rPr>
              <a:t>- Start your message with: </a:t>
            </a:r>
            <a:br>
              <a:rPr lang="en-ZA" sz="2200" b="1" dirty="0">
                <a:solidFill>
                  <a:srgbClr val="00B050"/>
                </a:solidFill>
              </a:rPr>
            </a:br>
            <a:r>
              <a:rPr lang="en-ZA" sz="2200" b="1" dirty="0">
                <a:solidFill>
                  <a:srgbClr val="00B050"/>
                </a:solidFill>
              </a:rPr>
              <a:t>     - The company name you are representing;</a:t>
            </a:r>
            <a:br>
              <a:rPr lang="en-ZA" sz="2200" b="1" dirty="0">
                <a:solidFill>
                  <a:srgbClr val="00B050"/>
                </a:solidFill>
              </a:rPr>
            </a:br>
            <a:r>
              <a:rPr lang="en-ZA" sz="2200" b="1" dirty="0">
                <a:solidFill>
                  <a:srgbClr val="00B050"/>
                </a:solidFill>
              </a:rPr>
              <a:t>     - followed by your name;</a:t>
            </a:r>
            <a:br>
              <a:rPr lang="en-ZA" sz="2200" b="1" dirty="0">
                <a:solidFill>
                  <a:srgbClr val="00B050"/>
                </a:solidFill>
              </a:rPr>
            </a:br>
            <a:r>
              <a:rPr lang="en-ZA" sz="2200" b="1" dirty="0">
                <a:solidFill>
                  <a:srgbClr val="00B050"/>
                </a:solidFill>
              </a:rPr>
              <a:t>     - followed by your email address;</a:t>
            </a:r>
            <a:br>
              <a:rPr lang="en-ZA" sz="2200" b="1" dirty="0">
                <a:solidFill>
                  <a:srgbClr val="00B050"/>
                </a:solidFill>
              </a:rPr>
            </a:br>
            <a:r>
              <a:rPr lang="en-ZA" sz="2200" b="1" dirty="0">
                <a:solidFill>
                  <a:srgbClr val="00B050"/>
                </a:solidFill>
              </a:rPr>
              <a:t>     - followed by a message title (I will need context to understand the question); and</a:t>
            </a:r>
            <a:br>
              <a:rPr lang="en-ZA" sz="2200" b="1" dirty="0">
                <a:solidFill>
                  <a:srgbClr val="00B050"/>
                </a:solidFill>
              </a:rPr>
            </a:br>
            <a:r>
              <a:rPr lang="en-ZA" sz="2200" b="1" dirty="0">
                <a:solidFill>
                  <a:srgbClr val="00B050"/>
                </a:solidFill>
              </a:rPr>
              <a:t>     - followed by your question.</a:t>
            </a:r>
            <a:br>
              <a:rPr lang="en-ZA" sz="2200" b="1" dirty="0">
                <a:solidFill>
                  <a:srgbClr val="00B050"/>
                </a:solidFill>
              </a:rPr>
            </a:br>
            <a:br>
              <a:rPr lang="en-ZA" sz="2200" b="1" dirty="0">
                <a:solidFill>
                  <a:srgbClr val="00B050"/>
                </a:solidFill>
              </a:rPr>
            </a:br>
            <a:r>
              <a:rPr lang="en-ZA" sz="2200" b="1" dirty="0">
                <a:solidFill>
                  <a:srgbClr val="FF0000"/>
                </a:solidFill>
              </a:rPr>
              <a:t>Answering of questions received during this workshop, AND which are pertinent to this workshop topic is free, only if submitted and received during this workshop. </a:t>
            </a:r>
            <a:br>
              <a:rPr lang="en-ZA" sz="2200" b="1" dirty="0">
                <a:solidFill>
                  <a:srgbClr val="FF0000"/>
                </a:solidFill>
              </a:rPr>
            </a:br>
            <a:br>
              <a:rPr lang="en-ZA" sz="2200" b="1" dirty="0">
                <a:solidFill>
                  <a:srgbClr val="FF0000"/>
                </a:solidFill>
              </a:rPr>
            </a:br>
            <a:r>
              <a:rPr lang="en-ZA" sz="2200" b="1" dirty="0">
                <a:solidFill>
                  <a:srgbClr val="0070C0"/>
                </a:solidFill>
              </a:rPr>
              <a:t>Answers may be given during or after the workshop, or over the next few days. You are also welcome to engage me for training and consulting.</a:t>
            </a:r>
            <a:endParaRPr lang="en-ZA" sz="2200" dirty="0"/>
          </a:p>
        </p:txBody>
      </p:sp>
    </p:spTree>
    <p:extLst>
      <p:ext uri="{BB962C8B-B14F-4D97-AF65-F5344CB8AC3E}">
        <p14:creationId xmlns:p14="http://schemas.microsoft.com/office/powerpoint/2010/main" val="309616660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B8D46-0D4E-7C32-556F-77ABB5F871CA}"/>
              </a:ext>
            </a:extLst>
          </p:cNvPr>
          <p:cNvSpPr>
            <a:spLocks noGrp="1"/>
          </p:cNvSpPr>
          <p:nvPr>
            <p:ph type="title"/>
          </p:nvPr>
        </p:nvSpPr>
        <p:spPr/>
        <p:txBody>
          <a:bodyPr/>
          <a:lstStyle/>
          <a:p>
            <a:r>
              <a:rPr lang="en-US" dirty="0"/>
              <a:t>Decision Making Information Components</a:t>
            </a:r>
          </a:p>
        </p:txBody>
      </p:sp>
      <p:pic>
        <p:nvPicPr>
          <p:cNvPr id="7" name="Picture 6">
            <a:extLst>
              <a:ext uri="{FF2B5EF4-FFF2-40B4-BE49-F238E27FC236}">
                <a16:creationId xmlns:a16="http://schemas.microsoft.com/office/drawing/2014/main" id="{A1DA9021-73FC-39FB-0E01-688A3B591E89}"/>
              </a:ext>
            </a:extLst>
          </p:cNvPr>
          <p:cNvPicPr>
            <a:picLocks noChangeAspect="1"/>
          </p:cNvPicPr>
          <p:nvPr/>
        </p:nvPicPr>
        <p:blipFill>
          <a:blip r:embed="rId2"/>
          <a:stretch>
            <a:fillRect/>
          </a:stretch>
        </p:blipFill>
        <p:spPr>
          <a:xfrm>
            <a:off x="1391602" y="2060257"/>
            <a:ext cx="6619875" cy="4200525"/>
          </a:xfrm>
          <a:prstGeom prst="rect">
            <a:avLst/>
          </a:prstGeom>
        </p:spPr>
      </p:pic>
      <p:sp>
        <p:nvSpPr>
          <p:cNvPr id="8" name="Right Brace 7">
            <a:extLst>
              <a:ext uri="{FF2B5EF4-FFF2-40B4-BE49-F238E27FC236}">
                <a16:creationId xmlns:a16="http://schemas.microsoft.com/office/drawing/2014/main" id="{EB765F22-1206-01F9-593A-03083A43B5B6}"/>
              </a:ext>
            </a:extLst>
          </p:cNvPr>
          <p:cNvSpPr/>
          <p:nvPr/>
        </p:nvSpPr>
        <p:spPr>
          <a:xfrm>
            <a:off x="8061332" y="2060256"/>
            <a:ext cx="669917" cy="1479869"/>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9" name="Right Brace 8">
            <a:extLst>
              <a:ext uri="{FF2B5EF4-FFF2-40B4-BE49-F238E27FC236}">
                <a16:creationId xmlns:a16="http://schemas.microsoft.com/office/drawing/2014/main" id="{7F5619B6-EC25-C951-6C14-BE8DCC18D7D9}"/>
              </a:ext>
            </a:extLst>
          </p:cNvPr>
          <p:cNvSpPr/>
          <p:nvPr/>
        </p:nvSpPr>
        <p:spPr>
          <a:xfrm>
            <a:off x="8018271" y="4713288"/>
            <a:ext cx="712978" cy="1547494"/>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0" name="Right Brace 9">
            <a:extLst>
              <a:ext uri="{FF2B5EF4-FFF2-40B4-BE49-F238E27FC236}">
                <a16:creationId xmlns:a16="http://schemas.microsoft.com/office/drawing/2014/main" id="{FF16428A-5133-BB16-722C-6CFC9C7339F2}"/>
              </a:ext>
            </a:extLst>
          </p:cNvPr>
          <p:cNvSpPr/>
          <p:nvPr/>
        </p:nvSpPr>
        <p:spPr>
          <a:xfrm>
            <a:off x="8051142" y="3568701"/>
            <a:ext cx="680107" cy="1144831"/>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1" name="Left Brace 10">
            <a:extLst>
              <a:ext uri="{FF2B5EF4-FFF2-40B4-BE49-F238E27FC236}">
                <a16:creationId xmlns:a16="http://schemas.microsoft.com/office/drawing/2014/main" id="{2F2FEB73-19C9-C7FC-646E-EAC37F094D91}"/>
              </a:ext>
            </a:extLst>
          </p:cNvPr>
          <p:cNvSpPr/>
          <p:nvPr/>
        </p:nvSpPr>
        <p:spPr>
          <a:xfrm rot="10800000" flipH="1">
            <a:off x="1220011" y="2620641"/>
            <a:ext cx="215545" cy="582612"/>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2" name="Left Brace 11">
            <a:extLst>
              <a:ext uri="{FF2B5EF4-FFF2-40B4-BE49-F238E27FC236}">
                <a16:creationId xmlns:a16="http://schemas.microsoft.com/office/drawing/2014/main" id="{E775735D-BF21-A3ED-2505-4BC51A05BD99}"/>
              </a:ext>
            </a:extLst>
          </p:cNvPr>
          <p:cNvSpPr/>
          <p:nvPr/>
        </p:nvSpPr>
        <p:spPr>
          <a:xfrm rot="10800000" flipH="1">
            <a:off x="1220011" y="3196903"/>
            <a:ext cx="215545" cy="582613"/>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3" name="Left Brace 12">
            <a:extLst>
              <a:ext uri="{FF2B5EF4-FFF2-40B4-BE49-F238E27FC236}">
                <a16:creationId xmlns:a16="http://schemas.microsoft.com/office/drawing/2014/main" id="{4C1A75BC-0E02-51DF-0688-3F4057034D0E}"/>
              </a:ext>
            </a:extLst>
          </p:cNvPr>
          <p:cNvSpPr/>
          <p:nvPr/>
        </p:nvSpPr>
        <p:spPr>
          <a:xfrm rot="10800000" flipH="1">
            <a:off x="1220011" y="3769991"/>
            <a:ext cx="215545" cy="582612"/>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4" name="Left Brace 13">
            <a:extLst>
              <a:ext uri="{FF2B5EF4-FFF2-40B4-BE49-F238E27FC236}">
                <a16:creationId xmlns:a16="http://schemas.microsoft.com/office/drawing/2014/main" id="{A8220C6C-40DC-E216-CC42-77B6AE27F3AE}"/>
              </a:ext>
            </a:extLst>
          </p:cNvPr>
          <p:cNvSpPr/>
          <p:nvPr/>
        </p:nvSpPr>
        <p:spPr>
          <a:xfrm rot="10800000" flipH="1">
            <a:off x="1220011" y="4349428"/>
            <a:ext cx="215545" cy="582613"/>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5" name="Left Brace 14">
            <a:extLst>
              <a:ext uri="{FF2B5EF4-FFF2-40B4-BE49-F238E27FC236}">
                <a16:creationId xmlns:a16="http://schemas.microsoft.com/office/drawing/2014/main" id="{EE04F576-14E0-1C5C-D851-CAF50C07E857}"/>
              </a:ext>
            </a:extLst>
          </p:cNvPr>
          <p:cNvSpPr/>
          <p:nvPr/>
        </p:nvSpPr>
        <p:spPr>
          <a:xfrm rot="10800000" flipH="1">
            <a:off x="1220011" y="4922516"/>
            <a:ext cx="215545" cy="582612"/>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6" name="Left Brace 15">
            <a:extLst>
              <a:ext uri="{FF2B5EF4-FFF2-40B4-BE49-F238E27FC236}">
                <a16:creationId xmlns:a16="http://schemas.microsoft.com/office/drawing/2014/main" id="{B691D2BA-34A0-E82F-DD5B-3334583DF3DA}"/>
              </a:ext>
            </a:extLst>
          </p:cNvPr>
          <p:cNvSpPr/>
          <p:nvPr/>
        </p:nvSpPr>
        <p:spPr>
          <a:xfrm rot="10800000" flipH="1">
            <a:off x="1220011" y="5498778"/>
            <a:ext cx="215545" cy="582613"/>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9" name="Curved Left Arrow 28">
            <a:extLst>
              <a:ext uri="{FF2B5EF4-FFF2-40B4-BE49-F238E27FC236}">
                <a16:creationId xmlns:a16="http://schemas.microsoft.com/office/drawing/2014/main" id="{B484CCD7-B8C5-1693-84BC-227A55071BBD}"/>
              </a:ext>
            </a:extLst>
          </p:cNvPr>
          <p:cNvSpPr/>
          <p:nvPr/>
        </p:nvSpPr>
        <p:spPr>
          <a:xfrm rot="10800000" flipV="1">
            <a:off x="1161274" y="2160267"/>
            <a:ext cx="222729" cy="358775"/>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20" name="Curved Left Arrow 29">
            <a:extLst>
              <a:ext uri="{FF2B5EF4-FFF2-40B4-BE49-F238E27FC236}">
                <a16:creationId xmlns:a16="http://schemas.microsoft.com/office/drawing/2014/main" id="{AFD52D3B-DC95-296D-7299-411B43DE10BD}"/>
              </a:ext>
            </a:extLst>
          </p:cNvPr>
          <p:cNvSpPr/>
          <p:nvPr/>
        </p:nvSpPr>
        <p:spPr>
          <a:xfrm rot="10800000" flipV="1">
            <a:off x="1161274" y="2703191"/>
            <a:ext cx="222729" cy="360362"/>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21" name="Curved Left Arrow 30">
            <a:extLst>
              <a:ext uri="{FF2B5EF4-FFF2-40B4-BE49-F238E27FC236}">
                <a16:creationId xmlns:a16="http://schemas.microsoft.com/office/drawing/2014/main" id="{D4FB0B88-FB2C-F84B-261C-569EED0BC5FC}"/>
              </a:ext>
            </a:extLst>
          </p:cNvPr>
          <p:cNvSpPr/>
          <p:nvPr/>
        </p:nvSpPr>
        <p:spPr>
          <a:xfrm rot="10800000" flipV="1">
            <a:off x="1164450" y="3261992"/>
            <a:ext cx="224526" cy="395287"/>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22" name="Curved Left Arrow 31">
            <a:extLst>
              <a:ext uri="{FF2B5EF4-FFF2-40B4-BE49-F238E27FC236}">
                <a16:creationId xmlns:a16="http://schemas.microsoft.com/office/drawing/2014/main" id="{B73D62FD-3E14-5A4E-88AA-AE5EBDA90917}"/>
              </a:ext>
            </a:extLst>
          </p:cNvPr>
          <p:cNvSpPr/>
          <p:nvPr/>
        </p:nvSpPr>
        <p:spPr>
          <a:xfrm rot="10800000" flipV="1">
            <a:off x="1161274" y="3836666"/>
            <a:ext cx="222729" cy="393700"/>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23" name="Curved Left Arrow 32">
            <a:extLst>
              <a:ext uri="{FF2B5EF4-FFF2-40B4-BE49-F238E27FC236}">
                <a16:creationId xmlns:a16="http://schemas.microsoft.com/office/drawing/2014/main" id="{AA351D08-1F2F-A8EC-6805-0C2D664465D8}"/>
              </a:ext>
            </a:extLst>
          </p:cNvPr>
          <p:cNvSpPr/>
          <p:nvPr/>
        </p:nvSpPr>
        <p:spPr>
          <a:xfrm rot="10800000" flipV="1">
            <a:off x="1161274" y="4420866"/>
            <a:ext cx="222729" cy="360362"/>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24" name="Curved Left Arrow 33">
            <a:extLst>
              <a:ext uri="{FF2B5EF4-FFF2-40B4-BE49-F238E27FC236}">
                <a16:creationId xmlns:a16="http://schemas.microsoft.com/office/drawing/2014/main" id="{A3C8D1AE-37EB-9401-3560-930B98EC144C}"/>
              </a:ext>
            </a:extLst>
          </p:cNvPr>
          <p:cNvSpPr/>
          <p:nvPr/>
        </p:nvSpPr>
        <p:spPr>
          <a:xfrm rot="10800000" flipV="1">
            <a:off x="1161274" y="5001892"/>
            <a:ext cx="222729" cy="358775"/>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25" name="Curved Left Arrow 34">
            <a:extLst>
              <a:ext uri="{FF2B5EF4-FFF2-40B4-BE49-F238E27FC236}">
                <a16:creationId xmlns:a16="http://schemas.microsoft.com/office/drawing/2014/main" id="{38667BF4-9D4B-73A5-0E35-CCFF90886352}"/>
              </a:ext>
            </a:extLst>
          </p:cNvPr>
          <p:cNvSpPr/>
          <p:nvPr/>
        </p:nvSpPr>
        <p:spPr>
          <a:xfrm rot="10800000" flipV="1">
            <a:off x="1164450" y="5559103"/>
            <a:ext cx="224526" cy="395288"/>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grpSp>
        <p:nvGrpSpPr>
          <p:cNvPr id="28" name="Group 27">
            <a:extLst>
              <a:ext uri="{FF2B5EF4-FFF2-40B4-BE49-F238E27FC236}">
                <a16:creationId xmlns:a16="http://schemas.microsoft.com/office/drawing/2014/main" id="{428B5B2B-2F68-64AD-C89D-F4DEFD9D8596}"/>
              </a:ext>
            </a:extLst>
          </p:cNvPr>
          <p:cNvGrpSpPr>
            <a:grpSpLocks/>
          </p:cNvGrpSpPr>
          <p:nvPr/>
        </p:nvGrpSpPr>
        <p:grpSpPr bwMode="auto">
          <a:xfrm rot="10800000" flipH="1">
            <a:off x="7836758" y="2693986"/>
            <a:ext cx="343115" cy="1919759"/>
            <a:chOff x="3406407" y="2186634"/>
            <a:chExt cx="227460" cy="1919759"/>
          </a:xfrm>
        </p:grpSpPr>
        <p:sp>
          <p:nvSpPr>
            <p:cNvPr id="29" name="Curved Left Arrow 43">
              <a:extLst>
                <a:ext uri="{FF2B5EF4-FFF2-40B4-BE49-F238E27FC236}">
                  <a16:creationId xmlns:a16="http://schemas.microsoft.com/office/drawing/2014/main" id="{59070B82-1CA9-CC5F-3D51-C43D2365288F}"/>
                </a:ext>
              </a:extLst>
            </p:cNvPr>
            <p:cNvSpPr/>
            <p:nvPr/>
          </p:nvSpPr>
          <p:spPr>
            <a:xfrm rot="10800000" flipH="1" flipV="1">
              <a:off x="3406407" y="2186634"/>
              <a:ext cx="196851" cy="755650"/>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0" name="Curved Left Arrow 44">
              <a:extLst>
                <a:ext uri="{FF2B5EF4-FFF2-40B4-BE49-F238E27FC236}">
                  <a16:creationId xmlns:a16="http://schemas.microsoft.com/office/drawing/2014/main" id="{579EE0F2-50BF-DD72-707C-692A10A65159}"/>
                </a:ext>
              </a:extLst>
            </p:cNvPr>
            <p:cNvSpPr/>
            <p:nvPr/>
          </p:nvSpPr>
          <p:spPr>
            <a:xfrm rot="10800000" flipH="1" flipV="1">
              <a:off x="3421141" y="2949105"/>
              <a:ext cx="212726" cy="1157288"/>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grpSp>
      <p:sp>
        <p:nvSpPr>
          <p:cNvPr id="31" name="Curved Left Arrow 45">
            <a:extLst>
              <a:ext uri="{FF2B5EF4-FFF2-40B4-BE49-F238E27FC236}">
                <a16:creationId xmlns:a16="http://schemas.microsoft.com/office/drawing/2014/main" id="{73990AC5-B67A-D6C6-7CF5-2222106E21B3}"/>
              </a:ext>
            </a:extLst>
          </p:cNvPr>
          <p:cNvSpPr/>
          <p:nvPr/>
        </p:nvSpPr>
        <p:spPr>
          <a:xfrm rot="10800000" flipH="1" flipV="1">
            <a:off x="5876925" y="4557712"/>
            <a:ext cx="240691" cy="358775"/>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2" name="Curved Left Arrow 46">
            <a:extLst>
              <a:ext uri="{FF2B5EF4-FFF2-40B4-BE49-F238E27FC236}">
                <a16:creationId xmlns:a16="http://schemas.microsoft.com/office/drawing/2014/main" id="{922A1103-B917-8247-8739-EC8D3B5ADE11}"/>
              </a:ext>
            </a:extLst>
          </p:cNvPr>
          <p:cNvSpPr/>
          <p:nvPr/>
        </p:nvSpPr>
        <p:spPr>
          <a:xfrm rot="10800000" flipH="1" flipV="1">
            <a:off x="5868779" y="5109840"/>
            <a:ext cx="242487" cy="395288"/>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3" name="Curved Left Arrow 47">
            <a:extLst>
              <a:ext uri="{FF2B5EF4-FFF2-40B4-BE49-F238E27FC236}">
                <a16:creationId xmlns:a16="http://schemas.microsoft.com/office/drawing/2014/main" id="{CAFB8527-CD85-4165-CC0E-7AA8583F4DB7}"/>
              </a:ext>
            </a:extLst>
          </p:cNvPr>
          <p:cNvSpPr/>
          <p:nvPr/>
        </p:nvSpPr>
        <p:spPr>
          <a:xfrm rot="10800000" flipH="1" flipV="1">
            <a:off x="5865605" y="5728965"/>
            <a:ext cx="240691" cy="395288"/>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5" name="Curved Left Arrow 49">
            <a:extLst>
              <a:ext uri="{FF2B5EF4-FFF2-40B4-BE49-F238E27FC236}">
                <a16:creationId xmlns:a16="http://schemas.microsoft.com/office/drawing/2014/main" id="{4B0491DF-3299-E98D-AF3A-40DB8ACA3B9E}"/>
              </a:ext>
            </a:extLst>
          </p:cNvPr>
          <p:cNvSpPr/>
          <p:nvPr/>
        </p:nvSpPr>
        <p:spPr>
          <a:xfrm flipH="1" flipV="1">
            <a:off x="292099" y="2049140"/>
            <a:ext cx="807010" cy="4075114"/>
          </a:xfrm>
          <a:prstGeom prst="curvedLeftArrow">
            <a:avLst>
              <a:gd name="adj1" fmla="val 9139"/>
              <a:gd name="adj2" fmla="val 24782"/>
              <a:gd name="adj3" fmla="val 11041"/>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dirty="0">
              <a:solidFill>
                <a:schemeClr val="tx1"/>
              </a:solidFill>
              <a:latin typeface="Helvetica" panose="020B0604020202020204" pitchFamily="2" charset="0"/>
            </a:endParaRPr>
          </a:p>
        </p:txBody>
      </p:sp>
      <p:sp>
        <p:nvSpPr>
          <p:cNvPr id="36" name="Left Brace 35">
            <a:extLst>
              <a:ext uri="{FF2B5EF4-FFF2-40B4-BE49-F238E27FC236}">
                <a16:creationId xmlns:a16="http://schemas.microsoft.com/office/drawing/2014/main" id="{46EEA044-8AEC-3255-FAE7-8FD582C8A618}"/>
              </a:ext>
            </a:extLst>
          </p:cNvPr>
          <p:cNvSpPr/>
          <p:nvPr/>
        </p:nvSpPr>
        <p:spPr>
          <a:xfrm rot="10800000" flipH="1">
            <a:off x="1220011" y="2049141"/>
            <a:ext cx="215545" cy="582612"/>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37" name="Curved Left Arrow 54">
            <a:extLst>
              <a:ext uri="{FF2B5EF4-FFF2-40B4-BE49-F238E27FC236}">
                <a16:creationId xmlns:a16="http://schemas.microsoft.com/office/drawing/2014/main" id="{1D1890BF-3F3B-655E-E11B-57CD3AC61571}"/>
              </a:ext>
            </a:extLst>
          </p:cNvPr>
          <p:cNvSpPr/>
          <p:nvPr/>
        </p:nvSpPr>
        <p:spPr>
          <a:xfrm rot="10800000" flipH="1" flipV="1">
            <a:off x="5843588" y="2217737"/>
            <a:ext cx="240691" cy="358775"/>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8" name="Curved Left Arrow 55">
            <a:extLst>
              <a:ext uri="{FF2B5EF4-FFF2-40B4-BE49-F238E27FC236}">
                <a16:creationId xmlns:a16="http://schemas.microsoft.com/office/drawing/2014/main" id="{EE86C544-BDB9-46E7-C29B-755825E9A5E8}"/>
              </a:ext>
            </a:extLst>
          </p:cNvPr>
          <p:cNvSpPr/>
          <p:nvPr/>
        </p:nvSpPr>
        <p:spPr>
          <a:xfrm rot="10800000" flipH="1" flipV="1">
            <a:off x="5868988" y="2808287"/>
            <a:ext cx="242488" cy="395287"/>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9" name="Curved Left Arrow 56">
            <a:extLst>
              <a:ext uri="{FF2B5EF4-FFF2-40B4-BE49-F238E27FC236}">
                <a16:creationId xmlns:a16="http://schemas.microsoft.com/office/drawing/2014/main" id="{CA999B26-1310-DD75-2AB5-59212BA5C391}"/>
              </a:ext>
            </a:extLst>
          </p:cNvPr>
          <p:cNvSpPr/>
          <p:nvPr/>
        </p:nvSpPr>
        <p:spPr>
          <a:xfrm rot="10800000" flipH="1" flipV="1">
            <a:off x="5870575" y="3324223"/>
            <a:ext cx="240691" cy="395288"/>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40" name="Curved Left Arrow 57">
            <a:extLst>
              <a:ext uri="{FF2B5EF4-FFF2-40B4-BE49-F238E27FC236}">
                <a16:creationId xmlns:a16="http://schemas.microsoft.com/office/drawing/2014/main" id="{F6409DC5-3ED3-AB19-2BCD-130A51DD5E2A}"/>
              </a:ext>
            </a:extLst>
          </p:cNvPr>
          <p:cNvSpPr/>
          <p:nvPr/>
        </p:nvSpPr>
        <p:spPr>
          <a:xfrm rot="10800000" flipH="1" flipV="1">
            <a:off x="5899150" y="3919537"/>
            <a:ext cx="240691" cy="395287"/>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Tree>
    <p:extLst>
      <p:ext uri="{BB962C8B-B14F-4D97-AF65-F5344CB8AC3E}">
        <p14:creationId xmlns:p14="http://schemas.microsoft.com/office/powerpoint/2010/main" val="213540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xit" presetSubtype="0" fill="hold" nodeType="withEffect">
                                  <p:stCondLst>
                                    <p:cond delay="0"/>
                                  </p:stCondLst>
                                  <p:childTnLst>
                                    <p:animEffect transition="out" filter="fade">
                                      <p:cBhvr>
                                        <p:cTn id="9" dur="500"/>
                                        <p:tgtEl>
                                          <p:spTgt spid="28"/>
                                        </p:tgtEl>
                                      </p:cBhvr>
                                    </p:animEffect>
                                    <p:set>
                                      <p:cBhvr>
                                        <p:cTn id="10" dur="1" fill="hold">
                                          <p:stCondLst>
                                            <p:cond delay="499"/>
                                          </p:stCondLst>
                                        </p:cTn>
                                        <p:tgtEl>
                                          <p:spTgt spid="28"/>
                                        </p:tgtEl>
                                        <p:attrNameLst>
                                          <p:attrName>style.visibility</p:attrName>
                                        </p:attrNameLst>
                                      </p:cBhvr>
                                      <p:to>
                                        <p:strVal val="hidden"/>
                                      </p:to>
                                    </p:se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up)">
                                      <p:cBhvr>
                                        <p:cTn id="18" dur="500"/>
                                        <p:tgtEl>
                                          <p:spTgt spid="37"/>
                                        </p:tgtEl>
                                      </p:cBhvr>
                                    </p:animEffect>
                                  </p:childTnLst>
                                </p:cTn>
                              </p:par>
                            </p:childTnLst>
                          </p:cTn>
                        </p:par>
                        <p:par>
                          <p:cTn id="19" fill="hold">
                            <p:stCondLst>
                              <p:cond delay="1500"/>
                            </p:stCondLst>
                            <p:childTnLst>
                              <p:par>
                                <p:cTn id="20" presetID="22" presetClass="entr" presetSubtype="1"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up)">
                                      <p:cBhvr>
                                        <p:cTn id="26" dur="500"/>
                                        <p:tgtEl>
                                          <p:spTgt spid="38"/>
                                        </p:tgtEl>
                                      </p:cBhvr>
                                    </p:animEffect>
                                  </p:childTnLst>
                                </p:cTn>
                              </p:par>
                            </p:childTnLst>
                          </p:cTn>
                        </p:par>
                        <p:par>
                          <p:cTn id="27" fill="hold">
                            <p:stCondLst>
                              <p:cond delay="2500"/>
                            </p:stCondLst>
                            <p:childTnLst>
                              <p:par>
                                <p:cTn id="28" presetID="22" presetClass="entr" presetSubtype="1"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up)">
                                      <p:cBhvr>
                                        <p:cTn id="30" dur="500"/>
                                        <p:tgtEl>
                                          <p:spTgt spid="21"/>
                                        </p:tgtEl>
                                      </p:cBhvr>
                                    </p:animEffect>
                                  </p:childTnLst>
                                </p:cTn>
                              </p:par>
                            </p:childTnLst>
                          </p:cTn>
                        </p:par>
                        <p:par>
                          <p:cTn id="31" fill="hold">
                            <p:stCondLst>
                              <p:cond delay="3000"/>
                            </p:stCondLst>
                            <p:childTnLst>
                              <p:par>
                                <p:cTn id="32" presetID="22" presetClass="entr" presetSubtype="1" fill="hold" grpId="0" nodeType="after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up)">
                                      <p:cBhvr>
                                        <p:cTn id="34" dur="500"/>
                                        <p:tgtEl>
                                          <p:spTgt spid="39"/>
                                        </p:tgtEl>
                                      </p:cBhvr>
                                    </p:animEffect>
                                  </p:childTnLst>
                                </p:cTn>
                              </p:par>
                            </p:childTnLst>
                          </p:cTn>
                        </p:par>
                        <p:par>
                          <p:cTn id="35" fill="hold">
                            <p:stCondLst>
                              <p:cond delay="3500"/>
                            </p:stCondLst>
                            <p:childTnLst>
                              <p:par>
                                <p:cTn id="36" presetID="22" presetClass="entr" presetSubtype="1"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up)">
                                      <p:cBhvr>
                                        <p:cTn id="38" dur="500"/>
                                        <p:tgtEl>
                                          <p:spTgt spid="22"/>
                                        </p:tgtEl>
                                      </p:cBhvr>
                                    </p:animEffect>
                                  </p:childTnLst>
                                </p:cTn>
                              </p:par>
                            </p:childTnLst>
                          </p:cTn>
                        </p:par>
                        <p:par>
                          <p:cTn id="39" fill="hold">
                            <p:stCondLst>
                              <p:cond delay="4000"/>
                            </p:stCondLst>
                            <p:childTnLst>
                              <p:par>
                                <p:cTn id="40" presetID="22" presetClass="entr" presetSubtype="1" fill="hold" grpId="0" nodeType="afterEffect">
                                  <p:stCondLst>
                                    <p:cond delay="750"/>
                                  </p:stCondLst>
                                  <p:childTnLst>
                                    <p:set>
                                      <p:cBhvr>
                                        <p:cTn id="41" dur="1" fill="hold">
                                          <p:stCondLst>
                                            <p:cond delay="0"/>
                                          </p:stCondLst>
                                        </p:cTn>
                                        <p:tgtEl>
                                          <p:spTgt spid="40"/>
                                        </p:tgtEl>
                                        <p:attrNameLst>
                                          <p:attrName>style.visibility</p:attrName>
                                        </p:attrNameLst>
                                      </p:cBhvr>
                                      <p:to>
                                        <p:strVal val="visible"/>
                                      </p:to>
                                    </p:set>
                                    <p:animEffect transition="in" filter="wipe(up)">
                                      <p:cBhvr>
                                        <p:cTn id="42" dur="500"/>
                                        <p:tgtEl>
                                          <p:spTgt spid="40"/>
                                        </p:tgtEl>
                                      </p:cBhvr>
                                    </p:animEffect>
                                  </p:childTnLst>
                                </p:cTn>
                              </p:par>
                            </p:childTnLst>
                          </p:cTn>
                        </p:par>
                        <p:par>
                          <p:cTn id="43" fill="hold">
                            <p:stCondLst>
                              <p:cond delay="5250"/>
                            </p:stCondLst>
                            <p:childTnLst>
                              <p:par>
                                <p:cTn id="44" presetID="22" presetClass="entr" presetSubtype="1" fill="hold" grpId="0"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up)">
                                      <p:cBhvr>
                                        <p:cTn id="46" dur="500"/>
                                        <p:tgtEl>
                                          <p:spTgt spid="23"/>
                                        </p:tgtEl>
                                      </p:cBhvr>
                                    </p:animEffect>
                                  </p:childTnLst>
                                </p:cTn>
                              </p:par>
                            </p:childTnLst>
                          </p:cTn>
                        </p:par>
                        <p:par>
                          <p:cTn id="47" fill="hold">
                            <p:stCondLst>
                              <p:cond delay="5750"/>
                            </p:stCondLst>
                            <p:childTnLst>
                              <p:par>
                                <p:cTn id="48" presetID="22" presetClass="entr" presetSubtype="1" fill="hold" grpId="0" nodeType="after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up)">
                                      <p:cBhvr>
                                        <p:cTn id="50" dur="500"/>
                                        <p:tgtEl>
                                          <p:spTgt spid="31"/>
                                        </p:tgtEl>
                                      </p:cBhvr>
                                    </p:animEffect>
                                  </p:childTnLst>
                                </p:cTn>
                              </p:par>
                            </p:childTnLst>
                          </p:cTn>
                        </p:par>
                        <p:par>
                          <p:cTn id="51" fill="hold">
                            <p:stCondLst>
                              <p:cond delay="6250"/>
                            </p:stCondLst>
                            <p:childTnLst>
                              <p:par>
                                <p:cTn id="52" presetID="22" presetClass="entr" presetSubtype="1" fill="hold" grpId="0" nodeType="after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up)">
                                      <p:cBhvr>
                                        <p:cTn id="54" dur="500"/>
                                        <p:tgtEl>
                                          <p:spTgt spid="24"/>
                                        </p:tgtEl>
                                      </p:cBhvr>
                                    </p:animEffect>
                                  </p:childTnLst>
                                </p:cTn>
                              </p:par>
                            </p:childTnLst>
                          </p:cTn>
                        </p:par>
                        <p:par>
                          <p:cTn id="55" fill="hold">
                            <p:stCondLst>
                              <p:cond delay="6750"/>
                            </p:stCondLst>
                            <p:childTnLst>
                              <p:par>
                                <p:cTn id="56" presetID="22" presetClass="entr" presetSubtype="1" fill="hold" grpId="0" nodeType="after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up)">
                                      <p:cBhvr>
                                        <p:cTn id="58" dur="500"/>
                                        <p:tgtEl>
                                          <p:spTgt spid="32"/>
                                        </p:tgtEl>
                                      </p:cBhvr>
                                    </p:animEffect>
                                  </p:childTnLst>
                                </p:cTn>
                              </p:par>
                            </p:childTnLst>
                          </p:cTn>
                        </p:par>
                        <p:par>
                          <p:cTn id="59" fill="hold">
                            <p:stCondLst>
                              <p:cond delay="7250"/>
                            </p:stCondLst>
                            <p:childTnLst>
                              <p:par>
                                <p:cTn id="60" presetID="22" presetClass="entr" presetSubtype="1" fill="hold" grpId="0" nodeType="after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up)">
                                      <p:cBhvr>
                                        <p:cTn id="62" dur="500"/>
                                        <p:tgtEl>
                                          <p:spTgt spid="25"/>
                                        </p:tgtEl>
                                      </p:cBhvr>
                                    </p:animEffect>
                                  </p:childTnLst>
                                </p:cTn>
                              </p:par>
                            </p:childTnLst>
                          </p:cTn>
                        </p:par>
                        <p:par>
                          <p:cTn id="63" fill="hold">
                            <p:stCondLst>
                              <p:cond delay="7750"/>
                            </p:stCondLst>
                            <p:childTnLst>
                              <p:par>
                                <p:cTn id="64" presetID="22" presetClass="entr" presetSubtype="1" fill="hold" grpId="0" nodeType="afterEffect">
                                  <p:stCondLst>
                                    <p:cond delay="750"/>
                                  </p:stCondLst>
                                  <p:childTnLst>
                                    <p:set>
                                      <p:cBhvr>
                                        <p:cTn id="65" dur="1" fill="hold">
                                          <p:stCondLst>
                                            <p:cond delay="0"/>
                                          </p:stCondLst>
                                        </p:cTn>
                                        <p:tgtEl>
                                          <p:spTgt spid="33"/>
                                        </p:tgtEl>
                                        <p:attrNameLst>
                                          <p:attrName>style.visibility</p:attrName>
                                        </p:attrNameLst>
                                      </p:cBhvr>
                                      <p:to>
                                        <p:strVal val="visible"/>
                                      </p:to>
                                    </p:set>
                                    <p:animEffect transition="in" filter="wipe(up)">
                                      <p:cBhvr>
                                        <p:cTn id="66" dur="500"/>
                                        <p:tgtEl>
                                          <p:spTgt spid="33"/>
                                        </p:tgtEl>
                                      </p:cBhvr>
                                    </p:animEffect>
                                  </p:childTnLst>
                                </p:cTn>
                              </p:par>
                            </p:childTnLst>
                          </p:cTn>
                        </p:par>
                        <p:par>
                          <p:cTn id="67" fill="hold">
                            <p:stCondLst>
                              <p:cond delay="9000"/>
                            </p:stCondLst>
                            <p:childTnLst>
                              <p:par>
                                <p:cTn id="68" presetID="22" presetClass="entr" presetSubtype="4" fill="hold" grpId="0" nodeType="after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wipe(down)">
                                      <p:cBhvr>
                                        <p:cTn id="7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31" grpId="0" animBg="1"/>
      <p:bldP spid="32" grpId="0" animBg="1"/>
      <p:bldP spid="33" grpId="0" animBg="1"/>
      <p:bldP spid="35" grpId="0" animBg="1"/>
      <p:bldP spid="37" grpId="0" animBg="1"/>
      <p:bldP spid="38" grpId="0" animBg="1"/>
      <p:bldP spid="39" grpId="0" animBg="1"/>
      <p:bldP spid="40"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4FED7-7556-7381-0602-F55E52AD7A65}"/>
              </a:ext>
            </a:extLst>
          </p:cNvPr>
          <p:cNvSpPr>
            <a:spLocks noGrp="1"/>
          </p:cNvSpPr>
          <p:nvPr>
            <p:ph type="title"/>
          </p:nvPr>
        </p:nvSpPr>
        <p:spPr>
          <a:xfrm>
            <a:off x="838200" y="365126"/>
            <a:ext cx="10515600" cy="1152176"/>
          </a:xfrm>
        </p:spPr>
        <p:txBody>
          <a:bodyPr/>
          <a:lstStyle/>
          <a:p>
            <a:r>
              <a:rPr lang="en-US" dirty="0"/>
              <a:t>Applying MDDMF 6.0 to Business Information</a:t>
            </a:r>
          </a:p>
        </p:txBody>
      </p:sp>
      <p:sp>
        <p:nvSpPr>
          <p:cNvPr id="3" name="Content Placeholder 2">
            <a:extLst>
              <a:ext uri="{FF2B5EF4-FFF2-40B4-BE49-F238E27FC236}">
                <a16:creationId xmlns:a16="http://schemas.microsoft.com/office/drawing/2014/main" id="{B9365675-9F7F-943D-DD04-EC4B0F058281}"/>
              </a:ext>
            </a:extLst>
          </p:cNvPr>
          <p:cNvSpPr>
            <a:spLocks noGrp="1"/>
          </p:cNvSpPr>
          <p:nvPr>
            <p:ph idx="1"/>
          </p:nvPr>
        </p:nvSpPr>
        <p:spPr>
          <a:xfrm>
            <a:off x="7214716" y="1690688"/>
            <a:ext cx="4139084" cy="4802186"/>
          </a:xfrm>
        </p:spPr>
        <p:txBody>
          <a:bodyPr/>
          <a:lstStyle/>
          <a:p>
            <a:endParaRPr lang="en-US" dirty="0"/>
          </a:p>
        </p:txBody>
      </p:sp>
      <p:pic>
        <p:nvPicPr>
          <p:cNvPr id="5" name="Picture 4">
            <a:extLst>
              <a:ext uri="{FF2B5EF4-FFF2-40B4-BE49-F238E27FC236}">
                <a16:creationId xmlns:a16="http://schemas.microsoft.com/office/drawing/2014/main" id="{8ECBE892-9863-5443-6622-B31E973F253A}"/>
              </a:ext>
            </a:extLst>
          </p:cNvPr>
          <p:cNvPicPr>
            <a:picLocks noChangeAspect="1"/>
          </p:cNvPicPr>
          <p:nvPr/>
        </p:nvPicPr>
        <p:blipFill>
          <a:blip r:embed="rId2"/>
          <a:stretch>
            <a:fillRect/>
          </a:stretch>
        </p:blipFill>
        <p:spPr>
          <a:xfrm>
            <a:off x="838201" y="1690688"/>
            <a:ext cx="6106378" cy="4802187"/>
          </a:xfrm>
          <a:prstGeom prst="rect">
            <a:avLst/>
          </a:prstGeom>
        </p:spPr>
      </p:pic>
    </p:spTree>
    <p:extLst>
      <p:ext uri="{BB962C8B-B14F-4D97-AF65-F5344CB8AC3E}">
        <p14:creationId xmlns:p14="http://schemas.microsoft.com/office/powerpoint/2010/main" val="130369836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B8D46-0D4E-7C32-556F-77ABB5F871CA}"/>
              </a:ext>
            </a:extLst>
          </p:cNvPr>
          <p:cNvSpPr>
            <a:spLocks noGrp="1"/>
          </p:cNvSpPr>
          <p:nvPr>
            <p:ph type="title"/>
          </p:nvPr>
        </p:nvSpPr>
        <p:spPr>
          <a:solidFill>
            <a:srgbClr val="FFFF00"/>
          </a:solidFill>
        </p:spPr>
        <p:txBody>
          <a:bodyPr/>
          <a:lstStyle/>
          <a:p>
            <a:r>
              <a:rPr lang="en-US" dirty="0">
                <a:solidFill>
                  <a:srgbClr val="FF0000"/>
                </a:solidFill>
              </a:rPr>
              <a:t>A. I. mechanisms to evolve humanity</a:t>
            </a:r>
          </a:p>
        </p:txBody>
      </p:sp>
      <p:pic>
        <p:nvPicPr>
          <p:cNvPr id="7" name="Picture 6">
            <a:extLst>
              <a:ext uri="{FF2B5EF4-FFF2-40B4-BE49-F238E27FC236}">
                <a16:creationId xmlns:a16="http://schemas.microsoft.com/office/drawing/2014/main" id="{A1DA9021-73FC-39FB-0E01-688A3B591E89}"/>
              </a:ext>
            </a:extLst>
          </p:cNvPr>
          <p:cNvPicPr>
            <a:picLocks noChangeAspect="1"/>
          </p:cNvPicPr>
          <p:nvPr/>
        </p:nvPicPr>
        <p:blipFill>
          <a:blip r:embed="rId2"/>
          <a:stretch>
            <a:fillRect/>
          </a:stretch>
        </p:blipFill>
        <p:spPr>
          <a:xfrm>
            <a:off x="272982" y="2072957"/>
            <a:ext cx="6016694" cy="3817787"/>
          </a:xfrm>
          <a:prstGeom prst="rect">
            <a:avLst/>
          </a:prstGeom>
        </p:spPr>
      </p:pic>
      <p:pic>
        <p:nvPicPr>
          <p:cNvPr id="4" name="Picture 3">
            <a:extLst>
              <a:ext uri="{FF2B5EF4-FFF2-40B4-BE49-F238E27FC236}">
                <a16:creationId xmlns:a16="http://schemas.microsoft.com/office/drawing/2014/main" id="{D29B49D9-6D17-1641-6590-B7A270DCCD2D}"/>
              </a:ext>
            </a:extLst>
          </p:cNvPr>
          <p:cNvPicPr>
            <a:picLocks noChangeAspect="1"/>
          </p:cNvPicPr>
          <p:nvPr/>
        </p:nvPicPr>
        <p:blipFill>
          <a:blip r:embed="rId3"/>
          <a:stretch>
            <a:fillRect/>
          </a:stretch>
        </p:blipFill>
        <p:spPr>
          <a:xfrm>
            <a:off x="6289676" y="1803401"/>
            <a:ext cx="5664578" cy="4087344"/>
          </a:xfrm>
          <a:prstGeom prst="rect">
            <a:avLst/>
          </a:prstGeom>
        </p:spPr>
      </p:pic>
      <p:sp>
        <p:nvSpPr>
          <p:cNvPr id="3" name="Rectangle 2">
            <a:extLst>
              <a:ext uri="{FF2B5EF4-FFF2-40B4-BE49-F238E27FC236}">
                <a16:creationId xmlns:a16="http://schemas.microsoft.com/office/drawing/2014/main" id="{3EE0FA7A-551C-DEEB-453D-CA77A99CB677}"/>
              </a:ext>
            </a:extLst>
          </p:cNvPr>
          <p:cNvSpPr/>
          <p:nvPr/>
        </p:nvSpPr>
        <p:spPr>
          <a:xfrm>
            <a:off x="6167887" y="1690688"/>
            <a:ext cx="362309" cy="382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0662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50354"/>
            <a:ext cx="10515600" cy="6860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a:spcBef>
                <a:spcPts val="1000"/>
              </a:spcBef>
              <a:buFont typeface="Arial" panose="020B0604020202020204" pitchFamily="34" charset="0"/>
            </a:pPr>
            <a:r>
              <a:rPr lang="en-US" sz="2400" dirty="0">
                <a:latin typeface="+mn-lt"/>
                <a:ea typeface="+mn-ea"/>
                <a:cs typeface="+mn-cs"/>
              </a:rPr>
              <a:t>MDDMF v3.0: Used in various contracts to address data design, visibility, integration, and ethical use across multiple environments</a:t>
            </a:r>
            <a:endParaRPr lang="en-ZA" sz="2400" dirty="0">
              <a:latin typeface="+mn-lt"/>
              <a:ea typeface="+mn-ea"/>
              <a:cs typeface="+mn-cs"/>
            </a:endParaRPr>
          </a:p>
        </p:txBody>
      </p:sp>
      <p:pic>
        <p:nvPicPr>
          <p:cNvPr id="18" name="Picture 17">
            <a:extLst>
              <a:ext uri="{FF2B5EF4-FFF2-40B4-BE49-F238E27FC236}">
                <a16:creationId xmlns:a16="http://schemas.microsoft.com/office/drawing/2014/main" id="{D9FBA811-93AB-A1DC-5263-9816CDDA86B4}"/>
              </a:ext>
            </a:extLst>
          </p:cNvPr>
          <p:cNvPicPr>
            <a:picLocks noChangeAspect="1"/>
          </p:cNvPicPr>
          <p:nvPr/>
        </p:nvPicPr>
        <p:blipFill>
          <a:blip r:embed="rId3"/>
          <a:stretch>
            <a:fillRect/>
          </a:stretch>
        </p:blipFill>
        <p:spPr>
          <a:xfrm>
            <a:off x="838200" y="1560224"/>
            <a:ext cx="9273482" cy="5208875"/>
          </a:xfrm>
          <a:prstGeom prst="rect">
            <a:avLst/>
          </a:prstGeom>
        </p:spPr>
      </p:pic>
    </p:spTree>
    <p:extLst>
      <p:ext uri="{BB962C8B-B14F-4D97-AF65-F5344CB8AC3E}">
        <p14:creationId xmlns:p14="http://schemas.microsoft.com/office/powerpoint/2010/main" val="355939082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15545"/>
            <a:ext cx="10515600" cy="5453449"/>
          </a:xfrm>
        </p:spPr>
        <p:txBody>
          <a:bodyPr>
            <a:normAutofit/>
          </a:bodyPr>
          <a:lstStyle/>
          <a:p>
            <a:r>
              <a:rPr lang="en-ZA" dirty="0"/>
              <a:t>14. Identify Information mapping to Data</a:t>
            </a:r>
            <a:br>
              <a:rPr lang="en-ZA" dirty="0"/>
            </a:br>
            <a:br>
              <a:rPr lang="en-ZA" sz="2000" dirty="0"/>
            </a:br>
            <a:r>
              <a:rPr lang="en-US" sz="2000" b="1" dirty="0">
                <a:solidFill>
                  <a:srgbClr val="00B050"/>
                </a:solidFill>
              </a:rPr>
              <a:t>Please email all queries to Herman.Badenhorst@edgedatawave.co.za</a:t>
            </a:r>
            <a:r>
              <a:rPr lang="en-ZA" sz="2000" b="1" dirty="0">
                <a:solidFill>
                  <a:srgbClr val="00B050"/>
                </a:solidFill>
              </a:rPr>
              <a:t>, </a:t>
            </a:r>
            <a:br>
              <a:rPr lang="en-ZA" sz="2000" b="1" dirty="0">
                <a:solidFill>
                  <a:srgbClr val="00B050"/>
                </a:solidFill>
              </a:rPr>
            </a:br>
            <a:br>
              <a:rPr lang="en-ZA" sz="2000" b="1" dirty="0">
                <a:solidFill>
                  <a:srgbClr val="00B050"/>
                </a:solidFill>
              </a:rPr>
            </a:br>
            <a:r>
              <a:rPr lang="en-ZA" sz="2000" b="1" dirty="0">
                <a:solidFill>
                  <a:srgbClr val="00B050"/>
                </a:solidFill>
              </a:rPr>
              <a:t>- Start your message with: </a:t>
            </a:r>
            <a:br>
              <a:rPr lang="en-ZA" sz="2000" b="1" dirty="0">
                <a:solidFill>
                  <a:srgbClr val="00B050"/>
                </a:solidFill>
              </a:rPr>
            </a:br>
            <a:r>
              <a:rPr lang="en-ZA" sz="2000" b="1" dirty="0">
                <a:solidFill>
                  <a:srgbClr val="00B050"/>
                </a:solidFill>
              </a:rPr>
              <a:t>     - The company name you are representing;</a:t>
            </a:r>
            <a:br>
              <a:rPr lang="en-ZA" sz="2000" b="1" dirty="0">
                <a:solidFill>
                  <a:srgbClr val="00B050"/>
                </a:solidFill>
              </a:rPr>
            </a:br>
            <a:r>
              <a:rPr lang="en-ZA" sz="2000" b="1" dirty="0">
                <a:solidFill>
                  <a:srgbClr val="00B050"/>
                </a:solidFill>
              </a:rPr>
              <a:t>     - followed by your name;</a:t>
            </a:r>
            <a:br>
              <a:rPr lang="en-ZA" sz="2000" b="1" dirty="0">
                <a:solidFill>
                  <a:srgbClr val="00B050"/>
                </a:solidFill>
              </a:rPr>
            </a:br>
            <a:r>
              <a:rPr lang="en-ZA" sz="2000" b="1" dirty="0">
                <a:solidFill>
                  <a:srgbClr val="00B050"/>
                </a:solidFill>
              </a:rPr>
              <a:t>     - followed by your email address;</a:t>
            </a:r>
            <a:br>
              <a:rPr lang="en-ZA" sz="2000" b="1" dirty="0">
                <a:solidFill>
                  <a:srgbClr val="00B050"/>
                </a:solidFill>
              </a:rPr>
            </a:br>
            <a:r>
              <a:rPr lang="en-ZA" sz="2000" b="1" dirty="0">
                <a:solidFill>
                  <a:srgbClr val="00B050"/>
                </a:solidFill>
              </a:rPr>
              <a:t>     - followed by a message title (I will need context to understand the question); and</a:t>
            </a:r>
            <a:br>
              <a:rPr lang="en-ZA" sz="2000" b="1" dirty="0">
                <a:solidFill>
                  <a:srgbClr val="00B050"/>
                </a:solidFill>
              </a:rPr>
            </a:br>
            <a:r>
              <a:rPr lang="en-ZA" sz="2000" b="1" dirty="0">
                <a:solidFill>
                  <a:srgbClr val="00B050"/>
                </a:solidFill>
              </a:rPr>
              <a:t>     - followed by your question.</a:t>
            </a:r>
            <a:br>
              <a:rPr lang="en-ZA" sz="2000" b="1" dirty="0">
                <a:solidFill>
                  <a:srgbClr val="00B050"/>
                </a:solidFill>
              </a:rPr>
            </a:br>
            <a:br>
              <a:rPr lang="en-ZA" sz="2000" b="1" dirty="0">
                <a:solidFill>
                  <a:srgbClr val="00B050"/>
                </a:solidFill>
              </a:rPr>
            </a:br>
            <a:r>
              <a:rPr lang="en-ZA" sz="2000" b="1" dirty="0">
                <a:solidFill>
                  <a:srgbClr val="FF0000"/>
                </a:solidFill>
              </a:rPr>
              <a:t>Answering of questions received during this workshop, AND which are pertinent to this workshop topic is free, only if submitted and received during this workshop. </a:t>
            </a:r>
            <a:br>
              <a:rPr lang="en-ZA" sz="2000" b="1" dirty="0">
                <a:solidFill>
                  <a:srgbClr val="FF0000"/>
                </a:solidFill>
              </a:rPr>
            </a:br>
            <a:br>
              <a:rPr lang="en-ZA" sz="2000" b="1" dirty="0">
                <a:solidFill>
                  <a:srgbClr val="FF0000"/>
                </a:solidFill>
              </a:rPr>
            </a:br>
            <a:r>
              <a:rPr lang="en-ZA" sz="2000" b="1" dirty="0">
                <a:solidFill>
                  <a:srgbClr val="0070C0"/>
                </a:solidFill>
              </a:rPr>
              <a:t>Answers may be given during or after the workshop, or over the next few days. You are also welcome to engage me for training and consulting.</a:t>
            </a:r>
            <a:endParaRPr lang="en-ZA" sz="2000" dirty="0"/>
          </a:p>
        </p:txBody>
      </p:sp>
    </p:spTree>
    <p:extLst>
      <p:ext uri="{BB962C8B-B14F-4D97-AF65-F5344CB8AC3E}">
        <p14:creationId xmlns:p14="http://schemas.microsoft.com/office/powerpoint/2010/main" val="409256740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35E32-88E2-CCD3-F77E-256EAEF4936C}"/>
              </a:ext>
            </a:extLst>
          </p:cNvPr>
          <p:cNvSpPr>
            <a:spLocks noGrp="1"/>
          </p:cNvSpPr>
          <p:nvPr>
            <p:ph type="title"/>
          </p:nvPr>
        </p:nvSpPr>
        <p:spPr/>
        <p:txBody>
          <a:bodyPr>
            <a:normAutofit/>
          </a:bodyPr>
          <a:lstStyle/>
          <a:p>
            <a:r>
              <a:rPr lang="en-US" dirty="0"/>
              <a:t>Map the Information to the underlying Data</a:t>
            </a:r>
          </a:p>
        </p:txBody>
      </p:sp>
      <p:sp>
        <p:nvSpPr>
          <p:cNvPr id="5" name="Rectangle 4">
            <a:extLst>
              <a:ext uri="{FF2B5EF4-FFF2-40B4-BE49-F238E27FC236}">
                <a16:creationId xmlns:a16="http://schemas.microsoft.com/office/drawing/2014/main" id="{98FADA81-04C3-DE1E-11E8-5FA133762AC5}"/>
              </a:ext>
            </a:extLst>
          </p:cNvPr>
          <p:cNvSpPr/>
          <p:nvPr/>
        </p:nvSpPr>
        <p:spPr>
          <a:xfrm>
            <a:off x="1253765" y="1690688"/>
            <a:ext cx="9106293" cy="637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F128E2F-F7D3-181D-9D7B-719458B8CBA9}"/>
              </a:ext>
            </a:extLst>
          </p:cNvPr>
          <p:cNvPicPr>
            <a:picLocks noChangeAspect="1"/>
          </p:cNvPicPr>
          <p:nvPr/>
        </p:nvPicPr>
        <p:blipFill>
          <a:blip r:embed="rId2"/>
          <a:stretch>
            <a:fillRect/>
          </a:stretch>
        </p:blipFill>
        <p:spPr>
          <a:xfrm>
            <a:off x="134728" y="1690688"/>
            <a:ext cx="11842219" cy="4633912"/>
          </a:xfrm>
          <a:prstGeom prst="rect">
            <a:avLst/>
          </a:prstGeom>
        </p:spPr>
      </p:pic>
    </p:spTree>
    <p:extLst>
      <p:ext uri="{BB962C8B-B14F-4D97-AF65-F5344CB8AC3E}">
        <p14:creationId xmlns:p14="http://schemas.microsoft.com/office/powerpoint/2010/main" val="290178150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Enterprise Data Management V6.0</a:t>
            </a:r>
            <a:br>
              <a:rPr lang="en-ZA" dirty="0"/>
            </a:br>
            <a:endParaRPr lang="en-ZA" dirty="0"/>
          </a:p>
        </p:txBody>
      </p:sp>
      <p:sp>
        <p:nvSpPr>
          <p:cNvPr id="6" name="Rectangle 5"/>
          <p:cNvSpPr/>
          <p:nvPr/>
        </p:nvSpPr>
        <p:spPr>
          <a:xfrm>
            <a:off x="734437" y="990601"/>
            <a:ext cx="7050663" cy="21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15" name="Group 14">
            <a:extLst>
              <a:ext uri="{FF2B5EF4-FFF2-40B4-BE49-F238E27FC236}">
                <a16:creationId xmlns:a16="http://schemas.microsoft.com/office/drawing/2014/main" id="{01854F59-E8D5-FA9E-D39C-FB4A1733F1CA}"/>
              </a:ext>
            </a:extLst>
          </p:cNvPr>
          <p:cNvGrpSpPr/>
          <p:nvPr/>
        </p:nvGrpSpPr>
        <p:grpSpPr>
          <a:xfrm>
            <a:off x="1462894" y="1206500"/>
            <a:ext cx="8377209" cy="5651500"/>
            <a:chOff x="1066654" y="1098550"/>
            <a:chExt cx="8377209" cy="5651500"/>
          </a:xfrm>
        </p:grpSpPr>
        <p:grpSp>
          <p:nvGrpSpPr>
            <p:cNvPr id="14" name="Group 13">
              <a:extLst>
                <a:ext uri="{FF2B5EF4-FFF2-40B4-BE49-F238E27FC236}">
                  <a16:creationId xmlns:a16="http://schemas.microsoft.com/office/drawing/2014/main" id="{B7FFC227-B2A8-2A51-A8A1-7C896CE12595}"/>
                </a:ext>
              </a:extLst>
            </p:cNvPr>
            <p:cNvGrpSpPr/>
            <p:nvPr/>
          </p:nvGrpSpPr>
          <p:grpSpPr>
            <a:xfrm>
              <a:off x="1066654" y="1098550"/>
              <a:ext cx="8377209" cy="5651500"/>
              <a:chOff x="1414491" y="0"/>
              <a:chExt cx="9363018" cy="6858000"/>
            </a:xfrm>
          </p:grpSpPr>
          <p:pic>
            <p:nvPicPr>
              <p:cNvPr id="5" name="Picture 4">
                <a:extLst>
                  <a:ext uri="{FF2B5EF4-FFF2-40B4-BE49-F238E27FC236}">
                    <a16:creationId xmlns:a16="http://schemas.microsoft.com/office/drawing/2014/main" id="{944C3F93-90EB-D01B-8E88-3E2FD399F118}"/>
                  </a:ext>
                </a:extLst>
              </p:cNvPr>
              <p:cNvPicPr>
                <a:picLocks noChangeAspect="1"/>
              </p:cNvPicPr>
              <p:nvPr/>
            </p:nvPicPr>
            <p:blipFill>
              <a:blip r:embed="rId3"/>
              <a:stretch>
                <a:fillRect/>
              </a:stretch>
            </p:blipFill>
            <p:spPr>
              <a:xfrm>
                <a:off x="1414491" y="0"/>
                <a:ext cx="9363018" cy="6858000"/>
              </a:xfrm>
              <a:prstGeom prst="rect">
                <a:avLst/>
              </a:prstGeom>
            </p:spPr>
          </p:pic>
          <p:pic>
            <p:nvPicPr>
              <p:cNvPr id="13" name="Picture 12">
                <a:extLst>
                  <a:ext uri="{FF2B5EF4-FFF2-40B4-BE49-F238E27FC236}">
                    <a16:creationId xmlns:a16="http://schemas.microsoft.com/office/drawing/2014/main" id="{6B02BFB2-D6AA-E9FD-D5F4-96FB2E952D8C}"/>
                  </a:ext>
                </a:extLst>
              </p:cNvPr>
              <p:cNvPicPr>
                <a:picLocks noChangeAspect="1"/>
              </p:cNvPicPr>
              <p:nvPr/>
            </p:nvPicPr>
            <p:blipFill>
              <a:blip r:embed="rId4"/>
              <a:stretch>
                <a:fillRect/>
              </a:stretch>
            </p:blipFill>
            <p:spPr>
              <a:xfrm>
                <a:off x="3008645" y="2787333"/>
                <a:ext cx="1097541" cy="3705541"/>
              </a:xfrm>
              <a:prstGeom prst="rect">
                <a:avLst/>
              </a:prstGeom>
            </p:spPr>
          </p:pic>
        </p:grpSp>
        <p:pic>
          <p:nvPicPr>
            <p:cNvPr id="44" name="Picture 43">
              <a:extLst>
                <a:ext uri="{FF2B5EF4-FFF2-40B4-BE49-F238E27FC236}">
                  <a16:creationId xmlns:a16="http://schemas.microsoft.com/office/drawing/2014/main" id="{F5A1B5A5-AEF4-0C60-9DCA-2CC25C34704E}"/>
                </a:ext>
              </a:extLst>
            </p:cNvPr>
            <p:cNvPicPr>
              <a:picLocks noChangeAspect="1"/>
            </p:cNvPicPr>
            <p:nvPr/>
          </p:nvPicPr>
          <p:blipFill>
            <a:blip r:embed="rId5"/>
            <a:stretch>
              <a:fillRect/>
            </a:stretch>
          </p:blipFill>
          <p:spPr>
            <a:xfrm>
              <a:off x="7436409" y="4076095"/>
              <a:ext cx="1124244" cy="1477268"/>
            </a:xfrm>
            <a:prstGeom prst="rect">
              <a:avLst/>
            </a:prstGeom>
          </p:spPr>
        </p:pic>
      </p:grpSp>
    </p:spTree>
    <p:extLst>
      <p:ext uri="{BB962C8B-B14F-4D97-AF65-F5344CB8AC3E}">
        <p14:creationId xmlns:p14="http://schemas.microsoft.com/office/powerpoint/2010/main" val="315643357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54" y="502508"/>
            <a:ext cx="12002530" cy="949283"/>
          </a:xfrm>
        </p:spPr>
        <p:txBody>
          <a:bodyPr>
            <a:normAutofit/>
          </a:bodyPr>
          <a:lstStyle/>
          <a:p>
            <a:r>
              <a:rPr lang="en-ZA" sz="3600" b="1" u="sng" dirty="0"/>
              <a:t>The Multi Dimensional Data Management Framework V6.0)</a:t>
            </a:r>
          </a:p>
        </p:txBody>
      </p:sp>
      <p:pic>
        <p:nvPicPr>
          <p:cNvPr id="5" name="Picture 4">
            <a:extLst>
              <a:ext uri="{FF2B5EF4-FFF2-40B4-BE49-F238E27FC236}">
                <a16:creationId xmlns:a16="http://schemas.microsoft.com/office/drawing/2014/main" id="{92AF6468-7ABF-6966-8529-A0F779EFB1D7}"/>
              </a:ext>
            </a:extLst>
          </p:cNvPr>
          <p:cNvPicPr>
            <a:picLocks noChangeAspect="1"/>
          </p:cNvPicPr>
          <p:nvPr/>
        </p:nvPicPr>
        <p:blipFill>
          <a:blip r:embed="rId2"/>
          <a:stretch>
            <a:fillRect/>
          </a:stretch>
        </p:blipFill>
        <p:spPr>
          <a:xfrm>
            <a:off x="2491739" y="1231423"/>
            <a:ext cx="6340719" cy="5626577"/>
          </a:xfrm>
          <a:prstGeom prst="rect">
            <a:avLst/>
          </a:prstGeom>
        </p:spPr>
      </p:pic>
    </p:spTree>
    <p:extLst>
      <p:ext uri="{BB962C8B-B14F-4D97-AF65-F5344CB8AC3E}">
        <p14:creationId xmlns:p14="http://schemas.microsoft.com/office/powerpoint/2010/main" val="315931027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545BE-0FC6-4610-AA26-ECDD6215B7AA}"/>
              </a:ext>
            </a:extLst>
          </p:cNvPr>
          <p:cNvSpPr>
            <a:spLocks noGrp="1"/>
          </p:cNvSpPr>
          <p:nvPr>
            <p:ph type="title"/>
          </p:nvPr>
        </p:nvSpPr>
        <p:spPr>
          <a:xfrm>
            <a:off x="838200" y="887896"/>
            <a:ext cx="10515600" cy="802792"/>
          </a:xfrm>
          <a:solidFill>
            <a:srgbClr val="00B0F0"/>
          </a:solidFill>
        </p:spPr>
        <p:txBody>
          <a:bodyPr vert="horz" lIns="91440" tIns="45720" rIns="91440" bIns="45720" rtlCol="0" anchor="ctr">
            <a:normAutofit fontScale="90000"/>
          </a:bodyPr>
          <a:lstStyle/>
          <a:p>
            <a:r>
              <a:rPr lang="en-US" dirty="0"/>
              <a:t>MDDMF v6.0 Initial unpacking (2022-08-04 - …)</a:t>
            </a:r>
          </a:p>
        </p:txBody>
      </p:sp>
      <p:sp>
        <p:nvSpPr>
          <p:cNvPr id="3" name="Content Placeholder 2">
            <a:extLst>
              <a:ext uri="{FF2B5EF4-FFF2-40B4-BE49-F238E27FC236}">
                <a16:creationId xmlns:a16="http://schemas.microsoft.com/office/drawing/2014/main" id="{5603F04F-CE07-EDFF-E5F7-0EDA8C905592}"/>
              </a:ext>
            </a:extLst>
          </p:cNvPr>
          <p:cNvSpPr>
            <a:spLocks noGrp="1"/>
          </p:cNvSpPr>
          <p:nvPr>
            <p:ph idx="1"/>
          </p:nvPr>
        </p:nvSpPr>
        <p:spPr/>
        <p:txBody>
          <a:bodyPr>
            <a:normAutofit/>
          </a:bodyPr>
          <a:lstStyle/>
          <a:p>
            <a:r>
              <a:rPr lang="en-US" dirty="0"/>
              <a:t>End of MDDMF Version 6.0</a:t>
            </a:r>
          </a:p>
        </p:txBody>
      </p:sp>
      <p:sp>
        <p:nvSpPr>
          <p:cNvPr id="4" name="Content Placeholder 2">
            <a:extLst>
              <a:ext uri="{FF2B5EF4-FFF2-40B4-BE49-F238E27FC236}">
                <a16:creationId xmlns:a16="http://schemas.microsoft.com/office/drawing/2014/main" id="{11EAFFCE-FCAF-3123-B48D-8BDB9F11C2F4}"/>
              </a:ext>
            </a:extLst>
          </p:cNvPr>
          <p:cNvSpPr txBox="1">
            <a:spLocks/>
          </p:cNvSpPr>
          <p:nvPr/>
        </p:nvSpPr>
        <p:spPr>
          <a:xfrm>
            <a:off x="4897741" y="3846288"/>
            <a:ext cx="2396517" cy="310011"/>
          </a:xfrm>
          <a:prstGeom prst="rect">
            <a:avLst/>
          </a:prstGeom>
          <a:solidFill>
            <a:schemeClr val="accent5">
              <a:lumMod val="20000"/>
              <a:lumOff val="80000"/>
            </a:schemeClr>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dirty="0">
                <a:hlinkClick r:id="rId2" action="ppaction://hlinksldjump"/>
              </a:rPr>
              <a:t>Click to Return</a:t>
            </a:r>
            <a:endParaRPr lang="en-US" dirty="0"/>
          </a:p>
          <a:p>
            <a:endParaRPr lang="en-US" dirty="0"/>
          </a:p>
        </p:txBody>
      </p:sp>
    </p:spTree>
    <p:extLst>
      <p:ext uri="{BB962C8B-B14F-4D97-AF65-F5344CB8AC3E}">
        <p14:creationId xmlns:p14="http://schemas.microsoft.com/office/powerpoint/2010/main" val="315513873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545BE-0FC6-4610-AA26-ECDD6215B7AA}"/>
              </a:ext>
            </a:extLst>
          </p:cNvPr>
          <p:cNvSpPr>
            <a:spLocks noGrp="1"/>
          </p:cNvSpPr>
          <p:nvPr>
            <p:ph type="title"/>
          </p:nvPr>
        </p:nvSpPr>
        <p:spPr>
          <a:xfrm>
            <a:off x="838200" y="887896"/>
            <a:ext cx="10515600" cy="802792"/>
          </a:xfrm>
          <a:solidFill>
            <a:srgbClr val="00B0F0"/>
          </a:solidFill>
        </p:spPr>
        <p:txBody>
          <a:bodyPr vert="horz" lIns="91440" tIns="45720" rIns="91440" bIns="45720" rtlCol="0" anchor="ctr">
            <a:normAutofit/>
          </a:bodyPr>
          <a:lstStyle/>
          <a:p>
            <a:r>
              <a:rPr lang="en-US" dirty="0"/>
              <a:t>END OF SLIDES – MDDMF v1.0 - v6.0</a:t>
            </a:r>
          </a:p>
        </p:txBody>
      </p:sp>
      <p:sp>
        <p:nvSpPr>
          <p:cNvPr id="3" name="Content Placeholder 2">
            <a:extLst>
              <a:ext uri="{FF2B5EF4-FFF2-40B4-BE49-F238E27FC236}">
                <a16:creationId xmlns:a16="http://schemas.microsoft.com/office/drawing/2014/main" id="{5603F04F-CE07-EDFF-E5F7-0EDA8C905592}"/>
              </a:ext>
            </a:extLst>
          </p:cNvPr>
          <p:cNvSpPr>
            <a:spLocks noGrp="1"/>
          </p:cNvSpPr>
          <p:nvPr>
            <p:ph idx="1"/>
          </p:nvPr>
        </p:nvSpPr>
        <p:spPr/>
        <p:txBody>
          <a:bodyPr>
            <a:normAutofit/>
          </a:bodyPr>
          <a:lstStyle/>
          <a:p>
            <a:r>
              <a:rPr lang="en-US" dirty="0"/>
              <a:t>End of MDDMF Version 1.0 to Version 6.0</a:t>
            </a:r>
          </a:p>
        </p:txBody>
      </p:sp>
      <p:sp>
        <p:nvSpPr>
          <p:cNvPr id="4" name="Content Placeholder 2">
            <a:extLst>
              <a:ext uri="{FF2B5EF4-FFF2-40B4-BE49-F238E27FC236}">
                <a16:creationId xmlns:a16="http://schemas.microsoft.com/office/drawing/2014/main" id="{11EAFFCE-FCAF-3123-B48D-8BDB9F11C2F4}"/>
              </a:ext>
            </a:extLst>
          </p:cNvPr>
          <p:cNvSpPr txBox="1">
            <a:spLocks/>
          </p:cNvSpPr>
          <p:nvPr/>
        </p:nvSpPr>
        <p:spPr>
          <a:xfrm>
            <a:off x="4897741" y="3846288"/>
            <a:ext cx="2396517" cy="310011"/>
          </a:xfrm>
          <a:prstGeom prst="rect">
            <a:avLst/>
          </a:prstGeom>
          <a:solidFill>
            <a:schemeClr val="accent5">
              <a:lumMod val="20000"/>
              <a:lumOff val="80000"/>
            </a:schemeClr>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dirty="0">
                <a:hlinkClick r:id="rId2" action="ppaction://hlinksldjump"/>
              </a:rPr>
              <a:t>Click to Return</a:t>
            </a:r>
            <a:endParaRPr lang="en-US" dirty="0"/>
          </a:p>
          <a:p>
            <a:endParaRPr lang="en-US" dirty="0"/>
          </a:p>
        </p:txBody>
      </p:sp>
    </p:spTree>
    <p:extLst>
      <p:ext uri="{BB962C8B-B14F-4D97-AF65-F5344CB8AC3E}">
        <p14:creationId xmlns:p14="http://schemas.microsoft.com/office/powerpoint/2010/main" val="1860141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545BE-0FC6-4610-AA26-ECDD6215B7AA}"/>
              </a:ext>
            </a:extLst>
          </p:cNvPr>
          <p:cNvSpPr>
            <a:spLocks noGrp="1"/>
          </p:cNvSpPr>
          <p:nvPr>
            <p:ph type="title"/>
          </p:nvPr>
        </p:nvSpPr>
        <p:spPr>
          <a:xfrm>
            <a:off x="838200" y="729111"/>
            <a:ext cx="10863470" cy="944149"/>
          </a:xfrm>
          <a:solidFill>
            <a:schemeClr val="accent1">
              <a:lumMod val="20000"/>
              <a:lumOff val="80000"/>
            </a:schemeClr>
          </a:solidFill>
        </p:spPr>
        <p:txBody>
          <a:bodyPr vert="horz" lIns="91440" tIns="45720" rIns="91440" bIns="45720" rtlCol="0" anchor="ctr">
            <a:normAutofit/>
          </a:bodyPr>
          <a:lstStyle/>
          <a:p>
            <a:r>
              <a:rPr lang="en-US" sz="3200" dirty="0">
                <a:latin typeface="+mn-lt"/>
                <a:ea typeface="+mn-ea"/>
                <a:cs typeface="+mn-cs"/>
              </a:rPr>
              <a:t>MDDMF v</a:t>
            </a:r>
            <a:r>
              <a:rPr lang="en-US" sz="3200" b="1" dirty="0"/>
              <a:t>4.0 Mergers and Acquisitions</a:t>
            </a:r>
          </a:p>
        </p:txBody>
      </p:sp>
      <p:sp>
        <p:nvSpPr>
          <p:cNvPr id="3" name="Content Placeholder 2">
            <a:extLst>
              <a:ext uri="{FF2B5EF4-FFF2-40B4-BE49-F238E27FC236}">
                <a16:creationId xmlns:a16="http://schemas.microsoft.com/office/drawing/2014/main" id="{5603F04F-CE07-EDFF-E5F7-0EDA8C905592}"/>
              </a:ext>
            </a:extLst>
          </p:cNvPr>
          <p:cNvSpPr>
            <a:spLocks noGrp="1"/>
          </p:cNvSpPr>
          <p:nvPr>
            <p:ph idx="1"/>
          </p:nvPr>
        </p:nvSpPr>
        <p:spPr>
          <a:xfrm>
            <a:off x="838200" y="1825625"/>
            <a:ext cx="10718800" cy="4351338"/>
          </a:xfrm>
          <a:noFill/>
        </p:spPr>
        <p:txBody>
          <a:bodyPr vert="horz" lIns="91440" tIns="45720" rIns="91440" bIns="45720" rtlCol="0">
            <a:normAutofit/>
          </a:bodyPr>
          <a:lstStyle/>
          <a:p>
            <a:r>
              <a:rPr lang="en-US" dirty="0"/>
              <a:t>William Re-Certified as a DAMA CDMP </a:t>
            </a:r>
          </a:p>
          <a:p>
            <a:r>
              <a:rPr lang="en-US" dirty="0"/>
              <a:t>Applied Framework concepts within a UK Financial Institution in the role of Data Governance Framework Manager</a:t>
            </a:r>
          </a:p>
          <a:p>
            <a:r>
              <a:rPr lang="en-US" dirty="0"/>
              <a:t>Aligned at the high level to Gartner’s Information Management Model</a:t>
            </a:r>
          </a:p>
          <a:p>
            <a:r>
              <a:rPr lang="en-US" dirty="0"/>
              <a:t>Used to design the Enterprise Metadata tool’s Metamodel</a:t>
            </a:r>
          </a:p>
          <a:p>
            <a:r>
              <a:rPr lang="en-US" dirty="0"/>
              <a:t>Used to align the data across a Group Company in development </a:t>
            </a:r>
          </a:p>
          <a:p>
            <a:r>
              <a:rPr lang="en-US" dirty="0"/>
              <a:t>Educated senior and other level staff on insights and considerations related to Data and Information</a:t>
            </a:r>
          </a:p>
          <a:p>
            <a:r>
              <a:rPr lang="en-US" dirty="0"/>
              <a:t>Presented at Big Data World - London</a:t>
            </a:r>
          </a:p>
        </p:txBody>
      </p:sp>
      <p:sp>
        <p:nvSpPr>
          <p:cNvPr id="4" name="Content Placeholder 2">
            <a:extLst>
              <a:ext uri="{FF2B5EF4-FFF2-40B4-BE49-F238E27FC236}">
                <a16:creationId xmlns:a16="http://schemas.microsoft.com/office/drawing/2014/main" id="{57DE4FF1-E2D2-5A8A-0ECD-5B7EBD297FE0}"/>
              </a:ext>
            </a:extLst>
          </p:cNvPr>
          <p:cNvSpPr txBox="1">
            <a:spLocks/>
          </p:cNvSpPr>
          <p:nvPr/>
        </p:nvSpPr>
        <p:spPr>
          <a:xfrm>
            <a:off x="7871792" y="6329328"/>
            <a:ext cx="3482008" cy="310011"/>
          </a:xfrm>
          <a:prstGeom prst="rect">
            <a:avLst/>
          </a:prstGeom>
          <a:solidFill>
            <a:schemeClr val="accent5">
              <a:lumMod val="20000"/>
              <a:lumOff val="80000"/>
            </a:schemeClr>
          </a:solid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dirty="0">
                <a:hlinkClick r:id="rId2" action="ppaction://hlinksldjump"/>
              </a:rPr>
              <a:t>Click here for detailed Slides</a:t>
            </a:r>
            <a:endParaRPr lang="en-US" dirty="0"/>
          </a:p>
          <a:p>
            <a:endParaRPr lang="en-US" dirty="0"/>
          </a:p>
        </p:txBody>
      </p:sp>
    </p:spTree>
    <p:extLst>
      <p:ext uri="{BB962C8B-B14F-4D97-AF65-F5344CB8AC3E}">
        <p14:creationId xmlns:p14="http://schemas.microsoft.com/office/powerpoint/2010/main" val="42177870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35E32-88E2-CCD3-F77E-256EAEF4936C}"/>
              </a:ext>
            </a:extLst>
          </p:cNvPr>
          <p:cNvSpPr>
            <a:spLocks noGrp="1"/>
          </p:cNvSpPr>
          <p:nvPr>
            <p:ph type="title"/>
          </p:nvPr>
        </p:nvSpPr>
        <p:spPr>
          <a:xfrm>
            <a:off x="838200" y="365126"/>
            <a:ext cx="10515600" cy="8205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spcBef>
                <a:spcPts val="1000"/>
              </a:spcBef>
              <a:buFont typeface="Arial" panose="020B0604020202020204" pitchFamily="34" charset="0"/>
            </a:pPr>
            <a:r>
              <a:rPr lang="en-US" sz="2400" dirty="0">
                <a:latin typeface="+mn-lt"/>
                <a:ea typeface="+mn-ea"/>
                <a:cs typeface="+mn-cs"/>
              </a:rPr>
              <a:t>MDDMF v4.0 Used to determine the components, and order of implementation of Data Governance during Merging of Companies into a Group</a:t>
            </a:r>
          </a:p>
        </p:txBody>
      </p:sp>
      <p:pic>
        <p:nvPicPr>
          <p:cNvPr id="4" name="Picture 3">
            <a:extLst>
              <a:ext uri="{FF2B5EF4-FFF2-40B4-BE49-F238E27FC236}">
                <a16:creationId xmlns:a16="http://schemas.microsoft.com/office/drawing/2014/main" id="{08D85784-70AB-C01F-51A7-26E5CE699E7B}"/>
              </a:ext>
            </a:extLst>
          </p:cNvPr>
          <p:cNvPicPr>
            <a:picLocks noChangeAspect="1"/>
          </p:cNvPicPr>
          <p:nvPr/>
        </p:nvPicPr>
        <p:blipFill>
          <a:blip r:embed="rId2"/>
          <a:stretch>
            <a:fillRect/>
          </a:stretch>
        </p:blipFill>
        <p:spPr>
          <a:xfrm>
            <a:off x="1319970" y="1821309"/>
            <a:ext cx="9306962" cy="4780230"/>
          </a:xfrm>
          <a:prstGeom prst="rect">
            <a:avLst/>
          </a:prstGeom>
        </p:spPr>
      </p:pic>
      <p:sp>
        <p:nvSpPr>
          <p:cNvPr id="5" name="Rectangle 4">
            <a:extLst>
              <a:ext uri="{FF2B5EF4-FFF2-40B4-BE49-F238E27FC236}">
                <a16:creationId xmlns:a16="http://schemas.microsoft.com/office/drawing/2014/main" id="{98FADA81-04C3-DE1E-11E8-5FA133762AC5}"/>
              </a:ext>
            </a:extLst>
          </p:cNvPr>
          <p:cNvSpPr/>
          <p:nvPr/>
        </p:nvSpPr>
        <p:spPr>
          <a:xfrm>
            <a:off x="1253765" y="1690688"/>
            <a:ext cx="9106293" cy="637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3115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22300" y="2341564"/>
            <a:ext cx="7797800" cy="3246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ectangle 5"/>
          <p:cNvSpPr/>
          <p:nvPr/>
        </p:nvSpPr>
        <p:spPr>
          <a:xfrm>
            <a:off x="734437" y="990601"/>
            <a:ext cx="7050663" cy="21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2" name="Picture 11">
            <a:extLst>
              <a:ext uri="{FF2B5EF4-FFF2-40B4-BE49-F238E27FC236}">
                <a16:creationId xmlns:a16="http://schemas.microsoft.com/office/drawing/2014/main" id="{457A4FD5-80A5-D61D-7CDF-1021B0B5959E}"/>
              </a:ext>
            </a:extLst>
          </p:cNvPr>
          <p:cNvPicPr>
            <a:picLocks noChangeAspect="1"/>
          </p:cNvPicPr>
          <p:nvPr/>
        </p:nvPicPr>
        <p:blipFill>
          <a:blip r:embed="rId3"/>
          <a:stretch>
            <a:fillRect/>
          </a:stretch>
        </p:blipFill>
        <p:spPr>
          <a:xfrm>
            <a:off x="622300" y="1442415"/>
            <a:ext cx="8651727" cy="5415585"/>
          </a:xfrm>
          <a:prstGeom prst="rect">
            <a:avLst/>
          </a:prstGeom>
        </p:spPr>
      </p:pic>
      <p:pic>
        <p:nvPicPr>
          <p:cNvPr id="18" name="Picture 17">
            <a:extLst>
              <a:ext uri="{FF2B5EF4-FFF2-40B4-BE49-F238E27FC236}">
                <a16:creationId xmlns:a16="http://schemas.microsoft.com/office/drawing/2014/main" id="{AD5A1CC6-4F7A-C513-B31A-4159FE8D60B1}"/>
              </a:ext>
            </a:extLst>
          </p:cNvPr>
          <p:cNvPicPr>
            <a:picLocks noChangeAspect="1"/>
          </p:cNvPicPr>
          <p:nvPr/>
        </p:nvPicPr>
        <p:blipFill>
          <a:blip r:embed="rId4"/>
          <a:stretch>
            <a:fillRect/>
          </a:stretch>
        </p:blipFill>
        <p:spPr>
          <a:xfrm>
            <a:off x="2478185" y="3086542"/>
            <a:ext cx="2743101" cy="155690"/>
          </a:xfrm>
          <a:prstGeom prst="rect">
            <a:avLst/>
          </a:prstGeom>
        </p:spPr>
      </p:pic>
      <p:pic>
        <p:nvPicPr>
          <p:cNvPr id="20" name="Picture 19">
            <a:extLst>
              <a:ext uri="{FF2B5EF4-FFF2-40B4-BE49-F238E27FC236}">
                <a16:creationId xmlns:a16="http://schemas.microsoft.com/office/drawing/2014/main" id="{906D255D-4774-8CC4-10ED-37D6E925D1C4}"/>
              </a:ext>
            </a:extLst>
          </p:cNvPr>
          <p:cNvPicPr>
            <a:picLocks noChangeAspect="1"/>
          </p:cNvPicPr>
          <p:nvPr/>
        </p:nvPicPr>
        <p:blipFill>
          <a:blip r:embed="rId5"/>
          <a:stretch>
            <a:fillRect/>
          </a:stretch>
        </p:blipFill>
        <p:spPr>
          <a:xfrm>
            <a:off x="2478186" y="3217000"/>
            <a:ext cx="2743100" cy="130394"/>
          </a:xfrm>
          <a:prstGeom prst="rect">
            <a:avLst/>
          </a:prstGeom>
        </p:spPr>
      </p:pic>
      <p:pic>
        <p:nvPicPr>
          <p:cNvPr id="27" name="Picture 26">
            <a:extLst>
              <a:ext uri="{FF2B5EF4-FFF2-40B4-BE49-F238E27FC236}">
                <a16:creationId xmlns:a16="http://schemas.microsoft.com/office/drawing/2014/main" id="{8FCF1335-36F9-1374-0CAE-11EC2563FACB}"/>
              </a:ext>
            </a:extLst>
          </p:cNvPr>
          <p:cNvPicPr>
            <a:picLocks noChangeAspect="1"/>
          </p:cNvPicPr>
          <p:nvPr/>
        </p:nvPicPr>
        <p:blipFill>
          <a:blip r:embed="rId6"/>
          <a:stretch>
            <a:fillRect/>
          </a:stretch>
        </p:blipFill>
        <p:spPr>
          <a:xfrm>
            <a:off x="2484534" y="4995492"/>
            <a:ext cx="2727225" cy="135234"/>
          </a:xfrm>
          <a:prstGeom prst="rect">
            <a:avLst/>
          </a:prstGeom>
        </p:spPr>
      </p:pic>
      <p:pic>
        <p:nvPicPr>
          <p:cNvPr id="29" name="Picture 28">
            <a:extLst>
              <a:ext uri="{FF2B5EF4-FFF2-40B4-BE49-F238E27FC236}">
                <a16:creationId xmlns:a16="http://schemas.microsoft.com/office/drawing/2014/main" id="{1BD9A6F0-19C9-57C3-3FE4-9D71A7C064BE}"/>
              </a:ext>
            </a:extLst>
          </p:cNvPr>
          <p:cNvPicPr>
            <a:picLocks noChangeAspect="1"/>
          </p:cNvPicPr>
          <p:nvPr/>
        </p:nvPicPr>
        <p:blipFill>
          <a:blip r:embed="rId7"/>
          <a:stretch>
            <a:fillRect/>
          </a:stretch>
        </p:blipFill>
        <p:spPr>
          <a:xfrm>
            <a:off x="2475011" y="5103814"/>
            <a:ext cx="2747788" cy="129772"/>
          </a:xfrm>
          <a:prstGeom prst="rect">
            <a:avLst/>
          </a:prstGeom>
        </p:spPr>
      </p:pic>
      <p:pic>
        <p:nvPicPr>
          <p:cNvPr id="33" name="Picture 32">
            <a:extLst>
              <a:ext uri="{FF2B5EF4-FFF2-40B4-BE49-F238E27FC236}">
                <a16:creationId xmlns:a16="http://schemas.microsoft.com/office/drawing/2014/main" id="{D74C8EDE-8478-05EF-9F09-B2D0CF746006}"/>
              </a:ext>
            </a:extLst>
          </p:cNvPr>
          <p:cNvPicPr>
            <a:picLocks noChangeAspect="1"/>
          </p:cNvPicPr>
          <p:nvPr/>
        </p:nvPicPr>
        <p:blipFill>
          <a:blip r:embed="rId8"/>
          <a:stretch>
            <a:fillRect/>
          </a:stretch>
        </p:blipFill>
        <p:spPr>
          <a:xfrm>
            <a:off x="2478183" y="3094253"/>
            <a:ext cx="163345" cy="2151643"/>
          </a:xfrm>
          <a:prstGeom prst="rect">
            <a:avLst/>
          </a:prstGeom>
        </p:spPr>
      </p:pic>
      <p:pic>
        <p:nvPicPr>
          <p:cNvPr id="35" name="Picture 34">
            <a:extLst>
              <a:ext uri="{FF2B5EF4-FFF2-40B4-BE49-F238E27FC236}">
                <a16:creationId xmlns:a16="http://schemas.microsoft.com/office/drawing/2014/main" id="{5F21F9EE-66BC-EC02-EB77-F19D7168272A}"/>
              </a:ext>
            </a:extLst>
          </p:cNvPr>
          <p:cNvPicPr>
            <a:picLocks noChangeAspect="1"/>
          </p:cNvPicPr>
          <p:nvPr/>
        </p:nvPicPr>
        <p:blipFill>
          <a:blip r:embed="rId9"/>
          <a:stretch>
            <a:fillRect/>
          </a:stretch>
        </p:blipFill>
        <p:spPr>
          <a:xfrm>
            <a:off x="2599218" y="3106953"/>
            <a:ext cx="152793" cy="2139333"/>
          </a:xfrm>
          <a:prstGeom prst="rect">
            <a:avLst/>
          </a:prstGeom>
        </p:spPr>
      </p:pic>
      <p:pic>
        <p:nvPicPr>
          <p:cNvPr id="37" name="Picture 36">
            <a:extLst>
              <a:ext uri="{FF2B5EF4-FFF2-40B4-BE49-F238E27FC236}">
                <a16:creationId xmlns:a16="http://schemas.microsoft.com/office/drawing/2014/main" id="{7DBF54A3-23AB-5B7C-253E-470675F39C2A}"/>
              </a:ext>
            </a:extLst>
          </p:cNvPr>
          <p:cNvPicPr>
            <a:picLocks noChangeAspect="1"/>
          </p:cNvPicPr>
          <p:nvPr/>
        </p:nvPicPr>
        <p:blipFill>
          <a:blip r:embed="rId10"/>
          <a:stretch>
            <a:fillRect/>
          </a:stretch>
        </p:blipFill>
        <p:spPr>
          <a:xfrm>
            <a:off x="4923283" y="3113303"/>
            <a:ext cx="155603" cy="2122862"/>
          </a:xfrm>
          <a:prstGeom prst="rect">
            <a:avLst/>
          </a:prstGeom>
        </p:spPr>
      </p:pic>
      <p:pic>
        <p:nvPicPr>
          <p:cNvPr id="39" name="Picture 38">
            <a:extLst>
              <a:ext uri="{FF2B5EF4-FFF2-40B4-BE49-F238E27FC236}">
                <a16:creationId xmlns:a16="http://schemas.microsoft.com/office/drawing/2014/main" id="{819E9526-E537-71B1-9546-A4F49FDD694A}"/>
              </a:ext>
            </a:extLst>
          </p:cNvPr>
          <p:cNvPicPr>
            <a:picLocks noChangeAspect="1"/>
          </p:cNvPicPr>
          <p:nvPr/>
        </p:nvPicPr>
        <p:blipFill>
          <a:blip r:embed="rId11"/>
          <a:stretch>
            <a:fillRect/>
          </a:stretch>
        </p:blipFill>
        <p:spPr>
          <a:xfrm>
            <a:off x="5041818" y="3106953"/>
            <a:ext cx="162561" cy="2122862"/>
          </a:xfrm>
          <a:prstGeom prst="rect">
            <a:avLst/>
          </a:prstGeom>
        </p:spPr>
      </p:pic>
      <p:grpSp>
        <p:nvGrpSpPr>
          <p:cNvPr id="23" name="Group 22">
            <a:extLst>
              <a:ext uri="{FF2B5EF4-FFF2-40B4-BE49-F238E27FC236}">
                <a16:creationId xmlns:a16="http://schemas.microsoft.com/office/drawing/2014/main" id="{00000000-0008-0000-0000-0000AC000000}"/>
              </a:ext>
            </a:extLst>
          </p:cNvPr>
          <p:cNvGrpSpPr/>
          <p:nvPr/>
        </p:nvGrpSpPr>
        <p:grpSpPr>
          <a:xfrm>
            <a:off x="2462310" y="3041650"/>
            <a:ext cx="2742069" cy="2197101"/>
            <a:chOff x="0" y="0"/>
            <a:chExt cx="6702877" cy="5191125"/>
          </a:xfrm>
        </p:grpSpPr>
        <p:sp>
          <p:nvSpPr>
            <p:cNvPr id="24" name="Rectangle 23">
              <a:extLst>
                <a:ext uri="{FF2B5EF4-FFF2-40B4-BE49-F238E27FC236}">
                  <a16:creationId xmlns:a16="http://schemas.microsoft.com/office/drawing/2014/main" id="{00000000-0008-0000-0000-0000AD000000}"/>
                </a:ext>
              </a:extLst>
            </p:cNvPr>
            <p:cNvSpPr/>
            <p:nvPr/>
          </p:nvSpPr>
          <p:spPr>
            <a:xfrm>
              <a:off x="0" y="1362"/>
              <a:ext cx="6702877" cy="5189763"/>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ZA" sz="600"/>
            </a:p>
          </p:txBody>
        </p:sp>
        <p:sp>
          <p:nvSpPr>
            <p:cNvPr id="25" name="Oval 24">
              <a:extLst>
                <a:ext uri="{FF2B5EF4-FFF2-40B4-BE49-F238E27FC236}">
                  <a16:creationId xmlns:a16="http://schemas.microsoft.com/office/drawing/2014/main" id="{00000000-0008-0000-0000-0000AE000000}"/>
                </a:ext>
              </a:extLst>
            </p:cNvPr>
            <p:cNvSpPr/>
            <p:nvPr/>
          </p:nvSpPr>
          <p:spPr>
            <a:xfrm>
              <a:off x="13605" y="0"/>
              <a:ext cx="383000" cy="395305"/>
            </a:xfrm>
            <a:prstGeom prst="ellipse">
              <a:avLst/>
            </a:prstGeom>
            <a:solidFill>
              <a:srgbClr val="7030A0"/>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ZA" sz="600" dirty="0">
                  <a:solidFill>
                    <a:srgbClr val="FFFF00"/>
                  </a:solidFill>
                </a:rPr>
                <a:t>1</a:t>
              </a:r>
            </a:p>
          </p:txBody>
        </p:sp>
      </p:grpSp>
      <p:pic>
        <p:nvPicPr>
          <p:cNvPr id="44" name="Picture 43">
            <a:extLst>
              <a:ext uri="{FF2B5EF4-FFF2-40B4-BE49-F238E27FC236}">
                <a16:creationId xmlns:a16="http://schemas.microsoft.com/office/drawing/2014/main" id="{F5A1B5A5-AEF4-0C60-9DCA-2CC25C34704E}"/>
              </a:ext>
            </a:extLst>
          </p:cNvPr>
          <p:cNvPicPr>
            <a:picLocks noChangeAspect="1"/>
          </p:cNvPicPr>
          <p:nvPr/>
        </p:nvPicPr>
        <p:blipFill>
          <a:blip r:embed="rId12"/>
          <a:stretch>
            <a:fillRect/>
          </a:stretch>
        </p:blipFill>
        <p:spPr>
          <a:xfrm>
            <a:off x="7774937" y="980182"/>
            <a:ext cx="1124244" cy="1477268"/>
          </a:xfrm>
          <a:prstGeom prst="rect">
            <a:avLst/>
          </a:prstGeom>
        </p:spPr>
      </p:pic>
      <p:sp>
        <p:nvSpPr>
          <p:cNvPr id="2" name="Title 1"/>
          <p:cNvSpPr>
            <a:spLocks noGrp="1"/>
          </p:cNvSpPr>
          <p:nvPr>
            <p:ph type="title"/>
          </p:nvPr>
        </p:nvSpPr>
        <p:spPr>
          <a:xfrm>
            <a:off x="838200" y="668066"/>
            <a:ext cx="10515600" cy="7449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pPr>
              <a:spcBef>
                <a:spcPts val="1000"/>
              </a:spcBef>
              <a:buFont typeface="Arial" panose="020B0604020202020204" pitchFamily="34" charset="0"/>
            </a:pPr>
            <a:r>
              <a:rPr lang="en-US" sz="2400" dirty="0">
                <a:latin typeface="+mn-lt"/>
                <a:ea typeface="+mn-ea"/>
                <a:cs typeface="+mn-cs"/>
              </a:rPr>
              <a:t>MDDMF v4.0 Used to determine the components, and order of implementation of Data Governance during Merging of Companies into a Group</a:t>
            </a:r>
            <a:br>
              <a:rPr lang="en-ZA" sz="2400" dirty="0">
                <a:latin typeface="+mn-lt"/>
                <a:ea typeface="+mn-ea"/>
                <a:cs typeface="+mn-cs"/>
              </a:rPr>
            </a:br>
            <a:endParaRPr lang="en-ZA" sz="2400" dirty="0">
              <a:latin typeface="+mn-lt"/>
              <a:ea typeface="+mn-ea"/>
              <a:cs typeface="+mn-cs"/>
            </a:endParaRPr>
          </a:p>
        </p:txBody>
      </p:sp>
    </p:spTree>
    <p:extLst>
      <p:ext uri="{BB962C8B-B14F-4D97-AF65-F5344CB8AC3E}">
        <p14:creationId xmlns:p14="http://schemas.microsoft.com/office/powerpoint/2010/main" val="1470337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545BE-0FC6-4610-AA26-ECDD6215B7AA}"/>
              </a:ext>
            </a:extLst>
          </p:cNvPr>
          <p:cNvSpPr>
            <a:spLocks noGrp="1"/>
          </p:cNvSpPr>
          <p:nvPr>
            <p:ph type="title"/>
          </p:nvPr>
        </p:nvSpPr>
        <p:spPr>
          <a:xfrm>
            <a:off x="838200" y="365125"/>
            <a:ext cx="10863470" cy="1325563"/>
          </a:xfrm>
          <a:solidFill>
            <a:schemeClr val="accent1">
              <a:lumMod val="20000"/>
              <a:lumOff val="80000"/>
            </a:schemeClr>
          </a:solidFill>
        </p:spPr>
        <p:txBody>
          <a:bodyPr vert="horz" lIns="91440" tIns="45720" rIns="91440" bIns="45720" rtlCol="0" anchor="ctr">
            <a:normAutofit/>
          </a:bodyPr>
          <a:lstStyle/>
          <a:p>
            <a:r>
              <a:rPr lang="en-US" sz="3200" dirty="0">
                <a:latin typeface="+mn-lt"/>
                <a:ea typeface="+mn-ea"/>
                <a:cs typeface="+mn-cs"/>
              </a:rPr>
              <a:t>MDDMF v5.0 Evolving Business’ ability to understand, desire, implement and use the Data Management Capabilities</a:t>
            </a:r>
          </a:p>
        </p:txBody>
      </p:sp>
      <p:sp>
        <p:nvSpPr>
          <p:cNvPr id="3" name="Content Placeholder 2">
            <a:extLst>
              <a:ext uri="{FF2B5EF4-FFF2-40B4-BE49-F238E27FC236}">
                <a16:creationId xmlns:a16="http://schemas.microsoft.com/office/drawing/2014/main" id="{5603F04F-CE07-EDFF-E5F7-0EDA8C905592}"/>
              </a:ext>
            </a:extLst>
          </p:cNvPr>
          <p:cNvSpPr>
            <a:spLocks noGrp="1"/>
          </p:cNvSpPr>
          <p:nvPr>
            <p:ph idx="1"/>
          </p:nvPr>
        </p:nvSpPr>
        <p:spPr>
          <a:noFill/>
        </p:spPr>
        <p:txBody>
          <a:bodyPr vert="horz" lIns="91440" tIns="45720" rIns="91440" bIns="45720" rtlCol="0">
            <a:normAutofit fontScale="92500" lnSpcReduction="20000"/>
          </a:bodyPr>
          <a:lstStyle/>
          <a:p>
            <a:r>
              <a:rPr lang="en-US" dirty="0"/>
              <a:t>William Re-Certified as a DAMA CDMP </a:t>
            </a:r>
          </a:p>
          <a:p>
            <a:r>
              <a:rPr lang="en-US" dirty="0"/>
              <a:t>The team of architects positioned themselves according to the Framework to understand their areas of influence and control to design and deliver the project harmoniously, with data in mind.</a:t>
            </a:r>
          </a:p>
          <a:p>
            <a:r>
              <a:rPr lang="en-US" dirty="0"/>
              <a:t>Inspired the Business, Senior Management &amp; Operations to confidently work with their data and information</a:t>
            </a:r>
          </a:p>
          <a:p>
            <a:r>
              <a:rPr lang="en-US" dirty="0"/>
              <a:t>Identified existing components, their maturity, the gaps, and how to leverage each for the best outcome, (with limited time, cost and resources)  </a:t>
            </a:r>
          </a:p>
          <a:p>
            <a:r>
              <a:rPr lang="en-US" dirty="0"/>
              <a:t>Implemented components of the Framework, focusing on Data Governance, Definition Management, Metadata Management, Business Glossary, Data Dictionary, Data Quality, and contributions to Reference and Master Data</a:t>
            </a:r>
          </a:p>
        </p:txBody>
      </p:sp>
      <p:sp>
        <p:nvSpPr>
          <p:cNvPr id="4" name="Content Placeholder 2">
            <a:extLst>
              <a:ext uri="{FF2B5EF4-FFF2-40B4-BE49-F238E27FC236}">
                <a16:creationId xmlns:a16="http://schemas.microsoft.com/office/drawing/2014/main" id="{26D6927D-66B1-7B56-3B84-AEE16E1E7682}"/>
              </a:ext>
            </a:extLst>
          </p:cNvPr>
          <p:cNvSpPr txBox="1">
            <a:spLocks/>
          </p:cNvSpPr>
          <p:nvPr/>
        </p:nvSpPr>
        <p:spPr>
          <a:xfrm>
            <a:off x="7871792" y="6329328"/>
            <a:ext cx="3482008" cy="310011"/>
          </a:xfrm>
          <a:prstGeom prst="rect">
            <a:avLst/>
          </a:prstGeom>
          <a:solidFill>
            <a:schemeClr val="accent5">
              <a:lumMod val="20000"/>
              <a:lumOff val="80000"/>
            </a:schemeClr>
          </a:solid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dirty="0">
                <a:hlinkClick r:id="rId2" action="ppaction://hlinksldjump"/>
              </a:rPr>
              <a:t>Click here for detailed Slides</a:t>
            </a:r>
            <a:endParaRPr lang="en-US" dirty="0"/>
          </a:p>
          <a:p>
            <a:endParaRPr lang="en-US" dirty="0"/>
          </a:p>
        </p:txBody>
      </p:sp>
    </p:spTree>
    <p:extLst>
      <p:ext uri="{BB962C8B-B14F-4D97-AF65-F5344CB8AC3E}">
        <p14:creationId xmlns:p14="http://schemas.microsoft.com/office/powerpoint/2010/main" val="1661050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D7163-B8C2-EA11-DD9F-8B9C82D60658}"/>
              </a:ext>
            </a:extLst>
          </p:cNvPr>
          <p:cNvSpPr>
            <a:spLocks noGrp="1"/>
          </p:cNvSpPr>
          <p:nvPr>
            <p:ph type="title"/>
          </p:nvPr>
        </p:nvSpPr>
        <p:spPr>
          <a:xfrm>
            <a:off x="838200" y="365125"/>
            <a:ext cx="11109290" cy="1325563"/>
          </a:xfrm>
        </p:spPr>
        <p:txBody>
          <a:bodyPr/>
          <a:lstStyle/>
          <a:p>
            <a:r>
              <a:rPr lang="en-US" dirty="0"/>
              <a:t>How do you see all sides of the football at once?</a:t>
            </a:r>
          </a:p>
        </p:txBody>
      </p:sp>
      <p:sp>
        <p:nvSpPr>
          <p:cNvPr id="3" name="Content Placeholder 2">
            <a:extLst>
              <a:ext uri="{FF2B5EF4-FFF2-40B4-BE49-F238E27FC236}">
                <a16:creationId xmlns:a16="http://schemas.microsoft.com/office/drawing/2014/main" id="{080D08DA-A25F-6E9B-2E9C-C0A09E8DA8BC}"/>
              </a:ext>
            </a:extLst>
          </p:cNvPr>
          <p:cNvSpPr>
            <a:spLocks noGrp="1"/>
          </p:cNvSpPr>
          <p:nvPr>
            <p:ph idx="1"/>
          </p:nvPr>
        </p:nvSpPr>
        <p:spPr>
          <a:xfrm>
            <a:off x="838200" y="1825625"/>
            <a:ext cx="3588026" cy="4351338"/>
          </a:xfrm>
        </p:spPr>
        <p:txBody>
          <a:bodyPr>
            <a:normAutofit fontScale="92500" lnSpcReduction="10000"/>
          </a:bodyPr>
          <a:lstStyle/>
          <a:p>
            <a:r>
              <a:rPr lang="en-US" dirty="0"/>
              <a:t>OUTSIDE </a:t>
            </a:r>
          </a:p>
          <a:p>
            <a:r>
              <a:rPr lang="en-US" dirty="0"/>
              <a:t>You can only see a portion of the Sphere, and do not understand wholistic cause and effect</a:t>
            </a:r>
          </a:p>
          <a:p>
            <a:r>
              <a:rPr lang="en-US" dirty="0"/>
              <a:t>To control it, you have to break it up into segments and knit them together</a:t>
            </a:r>
          </a:p>
          <a:p>
            <a:r>
              <a:rPr lang="en-US" dirty="0"/>
              <a:t>Just like Business Capabilities</a:t>
            </a:r>
          </a:p>
        </p:txBody>
      </p:sp>
      <p:pic>
        <p:nvPicPr>
          <p:cNvPr id="5" name="Picture 4">
            <a:extLst>
              <a:ext uri="{FF2B5EF4-FFF2-40B4-BE49-F238E27FC236}">
                <a16:creationId xmlns:a16="http://schemas.microsoft.com/office/drawing/2014/main" id="{6F54320D-83DB-7082-8E0C-3552E9606336}"/>
              </a:ext>
            </a:extLst>
          </p:cNvPr>
          <p:cNvPicPr>
            <a:picLocks noChangeAspect="1"/>
          </p:cNvPicPr>
          <p:nvPr/>
        </p:nvPicPr>
        <p:blipFill>
          <a:blip r:embed="rId2"/>
          <a:stretch>
            <a:fillRect/>
          </a:stretch>
        </p:blipFill>
        <p:spPr>
          <a:xfrm>
            <a:off x="4893158" y="1822450"/>
            <a:ext cx="1743075" cy="1743075"/>
          </a:xfrm>
          <a:prstGeom prst="rect">
            <a:avLst/>
          </a:prstGeom>
        </p:spPr>
      </p:pic>
      <p:sp>
        <p:nvSpPr>
          <p:cNvPr id="6" name="Content Placeholder 2">
            <a:extLst>
              <a:ext uri="{FF2B5EF4-FFF2-40B4-BE49-F238E27FC236}">
                <a16:creationId xmlns:a16="http://schemas.microsoft.com/office/drawing/2014/main" id="{498A0315-992A-D1F7-0A5F-57684D492A49}"/>
              </a:ext>
            </a:extLst>
          </p:cNvPr>
          <p:cNvSpPr txBox="1">
            <a:spLocks/>
          </p:cNvSpPr>
          <p:nvPr/>
        </p:nvSpPr>
        <p:spPr>
          <a:xfrm>
            <a:off x="6877877" y="1822450"/>
            <a:ext cx="4793663" cy="435133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INSIDE </a:t>
            </a:r>
          </a:p>
          <a:p>
            <a:r>
              <a:rPr lang="en-US" dirty="0"/>
              <a:t>You cannot see colour, nor what outside stakeholders see</a:t>
            </a:r>
          </a:p>
          <a:p>
            <a:r>
              <a:rPr lang="en-US" dirty="0"/>
              <a:t>You can see: </a:t>
            </a:r>
          </a:p>
          <a:p>
            <a:r>
              <a:rPr lang="en-US" dirty="0"/>
              <a:t>how each part of the football affects all the other parts</a:t>
            </a:r>
          </a:p>
          <a:p>
            <a:r>
              <a:rPr lang="en-US" dirty="0"/>
              <a:t>what the effect is on each of the different areas</a:t>
            </a:r>
          </a:p>
          <a:p>
            <a:r>
              <a:rPr lang="en-US" dirty="0"/>
              <a:t>Everyone’s view is catered for: but they need to sit together to understand the whole. </a:t>
            </a:r>
          </a:p>
          <a:p>
            <a:r>
              <a:rPr lang="en-US" dirty="0"/>
              <a:t>For that they need something that has all views simultaneously</a:t>
            </a:r>
          </a:p>
          <a:p>
            <a:r>
              <a:rPr lang="en-US" dirty="0"/>
              <a:t>Enter the MDDMF.</a:t>
            </a:r>
          </a:p>
        </p:txBody>
      </p:sp>
    </p:spTree>
    <p:extLst>
      <p:ext uri="{BB962C8B-B14F-4D97-AF65-F5344CB8AC3E}">
        <p14:creationId xmlns:p14="http://schemas.microsoft.com/office/powerpoint/2010/main" val="220433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06F8B-0DCD-938C-73C6-6354E0AA24FC}"/>
              </a:ext>
            </a:extLst>
          </p:cNvPr>
          <p:cNvSpPr>
            <a:spLocks noGrp="1"/>
          </p:cNvSpPr>
          <p:nvPr>
            <p:ph type="title"/>
          </p:nvPr>
        </p:nvSpPr>
        <p:spPr/>
        <p:txBody>
          <a:bodyPr/>
          <a:lstStyle/>
          <a:p>
            <a:r>
              <a:rPr lang="en-US" dirty="0"/>
              <a:t>PARADIGM SHIFTS</a:t>
            </a:r>
          </a:p>
        </p:txBody>
      </p:sp>
      <p:sp>
        <p:nvSpPr>
          <p:cNvPr id="3" name="Content Placeholder 2">
            <a:extLst>
              <a:ext uri="{FF2B5EF4-FFF2-40B4-BE49-F238E27FC236}">
                <a16:creationId xmlns:a16="http://schemas.microsoft.com/office/drawing/2014/main" id="{4E31F804-929A-95B5-0007-7F0D925FFD18}"/>
              </a:ext>
            </a:extLst>
          </p:cNvPr>
          <p:cNvSpPr>
            <a:spLocks noGrp="1"/>
          </p:cNvSpPr>
          <p:nvPr>
            <p:ph idx="1"/>
          </p:nvPr>
        </p:nvSpPr>
        <p:spPr/>
        <p:txBody>
          <a:bodyPr/>
          <a:lstStyle/>
          <a:p>
            <a:r>
              <a:rPr lang="en-US" dirty="0"/>
              <a:t>We do not transfer Information to one another …</a:t>
            </a:r>
          </a:p>
          <a:p>
            <a:r>
              <a:rPr lang="en-US" dirty="0"/>
              <a:t>Data is always changing …</a:t>
            </a:r>
          </a:p>
          <a:p>
            <a:r>
              <a:rPr lang="en-US" dirty="0"/>
              <a:t>Reality and captured data diverge …</a:t>
            </a:r>
          </a:p>
          <a:p>
            <a:r>
              <a:rPr lang="en-US" dirty="0"/>
              <a:t>Two types of Problems …</a:t>
            </a:r>
          </a:p>
          <a:p>
            <a:r>
              <a:rPr lang="en-US" dirty="0"/>
              <a:t>So many more Analogies …</a:t>
            </a:r>
          </a:p>
          <a:p>
            <a:pPr lvl="1"/>
            <a:r>
              <a:rPr lang="en-US" dirty="0">
                <a:hlinkClick r:id="rId2" action="ppaction://hlinksldjump"/>
              </a:rPr>
              <a:t>A SIMPLE Understanding of Data</a:t>
            </a:r>
            <a:endParaRPr lang="en-US" dirty="0"/>
          </a:p>
        </p:txBody>
      </p:sp>
    </p:spTree>
    <p:extLst>
      <p:ext uri="{BB962C8B-B14F-4D97-AF65-F5344CB8AC3E}">
        <p14:creationId xmlns:p14="http://schemas.microsoft.com/office/powerpoint/2010/main" val="1019691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35E32-88E2-CCD3-F77E-256EAEF4936C}"/>
              </a:ext>
            </a:extLst>
          </p:cNvPr>
          <p:cNvSpPr>
            <a:spLocks noGrp="1"/>
          </p:cNvSpPr>
          <p:nvPr>
            <p:ph type="title"/>
          </p:nvPr>
        </p:nvSpPr>
        <p:spPr>
          <a:xfrm>
            <a:off x="838200" y="365126"/>
            <a:ext cx="10515600" cy="785496"/>
          </a:xfrm>
        </p:spPr>
        <p:txBody>
          <a:bodyPr/>
          <a:lstStyle/>
          <a:p>
            <a:pPr lvl="1"/>
            <a:r>
              <a:rPr lang="en-US" sz="1800" dirty="0">
                <a:latin typeface="+mn-lt"/>
                <a:ea typeface="+mn-ea"/>
                <a:cs typeface="+mn-cs"/>
              </a:rPr>
              <a:t>MDDMF v5.0: </a:t>
            </a:r>
            <a:r>
              <a:rPr lang="en-US" dirty="0"/>
              <a:t>Used to evolve the maturity of a client’s understanding of, capabilities to, and the resource abilities necessary to leverage its data</a:t>
            </a:r>
          </a:p>
        </p:txBody>
      </p:sp>
      <p:sp>
        <p:nvSpPr>
          <p:cNvPr id="5" name="Rectangle 4">
            <a:extLst>
              <a:ext uri="{FF2B5EF4-FFF2-40B4-BE49-F238E27FC236}">
                <a16:creationId xmlns:a16="http://schemas.microsoft.com/office/drawing/2014/main" id="{98FADA81-04C3-DE1E-11E8-5FA133762AC5}"/>
              </a:ext>
            </a:extLst>
          </p:cNvPr>
          <p:cNvSpPr/>
          <p:nvPr/>
        </p:nvSpPr>
        <p:spPr>
          <a:xfrm>
            <a:off x="1253765" y="1690688"/>
            <a:ext cx="9106293" cy="637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7C942B9-6263-4B84-5110-1AFF9B6AF9AA}"/>
              </a:ext>
            </a:extLst>
          </p:cNvPr>
          <p:cNvPicPr>
            <a:picLocks noChangeAspect="1"/>
          </p:cNvPicPr>
          <p:nvPr/>
        </p:nvPicPr>
        <p:blipFill>
          <a:blip r:embed="rId2"/>
          <a:stretch>
            <a:fillRect/>
          </a:stretch>
        </p:blipFill>
        <p:spPr>
          <a:xfrm>
            <a:off x="437113" y="1690688"/>
            <a:ext cx="11317773" cy="4046250"/>
          </a:xfrm>
          <a:prstGeom prst="rect">
            <a:avLst/>
          </a:prstGeom>
        </p:spPr>
      </p:pic>
    </p:spTree>
    <p:extLst>
      <p:ext uri="{BB962C8B-B14F-4D97-AF65-F5344CB8AC3E}">
        <p14:creationId xmlns:p14="http://schemas.microsoft.com/office/powerpoint/2010/main" val="950046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1800" dirty="0"/>
              <a:t>MDDMF v</a:t>
            </a:r>
            <a:r>
              <a:rPr lang="en-ZA" sz="1800" dirty="0"/>
              <a:t>5.0 </a:t>
            </a:r>
            <a:r>
              <a:rPr lang="en-US" sz="1800" dirty="0"/>
              <a:t>Used to evolve the maturity of a client’s understanding of, capabilities to, and the resource abilities necessary to leverage its data</a:t>
            </a:r>
            <a:br>
              <a:rPr lang="en-US" sz="1800" dirty="0"/>
            </a:br>
            <a:br>
              <a:rPr lang="en-ZA" sz="1800" dirty="0"/>
            </a:br>
            <a:endParaRPr lang="en-ZA" sz="1800" dirty="0"/>
          </a:p>
        </p:txBody>
      </p:sp>
      <p:sp>
        <p:nvSpPr>
          <p:cNvPr id="6" name="Rectangle 5"/>
          <p:cNvSpPr/>
          <p:nvPr/>
        </p:nvSpPr>
        <p:spPr>
          <a:xfrm>
            <a:off x="734437" y="990601"/>
            <a:ext cx="7050663" cy="21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4" name="Picture 43">
            <a:extLst>
              <a:ext uri="{FF2B5EF4-FFF2-40B4-BE49-F238E27FC236}">
                <a16:creationId xmlns:a16="http://schemas.microsoft.com/office/drawing/2014/main" id="{F5A1B5A5-AEF4-0C60-9DCA-2CC25C34704E}"/>
              </a:ext>
            </a:extLst>
          </p:cNvPr>
          <p:cNvPicPr>
            <a:picLocks noChangeAspect="1"/>
          </p:cNvPicPr>
          <p:nvPr/>
        </p:nvPicPr>
        <p:blipFill>
          <a:blip r:embed="rId3"/>
          <a:stretch>
            <a:fillRect/>
          </a:stretch>
        </p:blipFill>
        <p:spPr>
          <a:xfrm>
            <a:off x="9672317" y="990601"/>
            <a:ext cx="1124244" cy="1477268"/>
          </a:xfrm>
          <a:prstGeom prst="rect">
            <a:avLst/>
          </a:prstGeom>
        </p:spPr>
      </p:pic>
      <p:pic>
        <p:nvPicPr>
          <p:cNvPr id="4" name="Picture 3">
            <a:extLst>
              <a:ext uri="{FF2B5EF4-FFF2-40B4-BE49-F238E27FC236}">
                <a16:creationId xmlns:a16="http://schemas.microsoft.com/office/drawing/2014/main" id="{AF1E5E07-07C7-791F-2E49-EB33F1BE56A6}"/>
              </a:ext>
            </a:extLst>
          </p:cNvPr>
          <p:cNvPicPr>
            <a:picLocks noChangeAspect="1"/>
          </p:cNvPicPr>
          <p:nvPr/>
        </p:nvPicPr>
        <p:blipFill>
          <a:blip r:embed="rId4"/>
          <a:stretch>
            <a:fillRect/>
          </a:stretch>
        </p:blipFill>
        <p:spPr>
          <a:xfrm>
            <a:off x="734437" y="1206500"/>
            <a:ext cx="8329980" cy="5651500"/>
          </a:xfrm>
          <a:prstGeom prst="rect">
            <a:avLst/>
          </a:prstGeom>
        </p:spPr>
      </p:pic>
    </p:spTree>
    <p:extLst>
      <p:ext uri="{BB962C8B-B14F-4D97-AF65-F5344CB8AC3E}">
        <p14:creationId xmlns:p14="http://schemas.microsoft.com/office/powerpoint/2010/main" val="2943645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545BE-0FC6-4610-AA26-ECDD6215B7AA}"/>
              </a:ext>
            </a:extLst>
          </p:cNvPr>
          <p:cNvSpPr>
            <a:spLocks noGrp="1"/>
          </p:cNvSpPr>
          <p:nvPr>
            <p:ph type="title"/>
          </p:nvPr>
        </p:nvSpPr>
        <p:spPr>
          <a:xfrm>
            <a:off x="838200" y="365125"/>
            <a:ext cx="10863470" cy="1325563"/>
          </a:xfrm>
          <a:solidFill>
            <a:schemeClr val="accent1">
              <a:lumMod val="20000"/>
              <a:lumOff val="80000"/>
            </a:schemeClr>
          </a:solidFill>
        </p:spPr>
        <p:txBody>
          <a:bodyPr vert="horz" lIns="91440" tIns="45720" rIns="91440" bIns="45720" rtlCol="0" anchor="ctr">
            <a:normAutofit/>
          </a:bodyPr>
          <a:lstStyle/>
          <a:p>
            <a:r>
              <a:rPr lang="en-US" sz="3200" dirty="0">
                <a:latin typeface="+mn-lt"/>
                <a:ea typeface="+mn-ea"/>
                <a:cs typeface="+mn-cs"/>
              </a:rPr>
              <a:t>MDDMF v6.0 Human and A.I. Partnerships</a:t>
            </a:r>
          </a:p>
        </p:txBody>
      </p:sp>
      <p:sp>
        <p:nvSpPr>
          <p:cNvPr id="3" name="Content Placeholder 2">
            <a:extLst>
              <a:ext uri="{FF2B5EF4-FFF2-40B4-BE49-F238E27FC236}">
                <a16:creationId xmlns:a16="http://schemas.microsoft.com/office/drawing/2014/main" id="{5603F04F-CE07-EDFF-E5F7-0EDA8C905592}"/>
              </a:ext>
            </a:extLst>
          </p:cNvPr>
          <p:cNvSpPr>
            <a:spLocks noGrp="1"/>
          </p:cNvSpPr>
          <p:nvPr>
            <p:ph idx="1"/>
          </p:nvPr>
        </p:nvSpPr>
        <p:spPr>
          <a:noFill/>
        </p:spPr>
        <p:txBody>
          <a:bodyPr>
            <a:normAutofit/>
          </a:bodyPr>
          <a:lstStyle/>
          <a:p>
            <a:r>
              <a:rPr lang="en-US" dirty="0"/>
              <a:t>William remains certified as a DAMA CDMP until December 2024 </a:t>
            </a:r>
          </a:p>
          <a:p>
            <a:r>
              <a:rPr lang="en-US" dirty="0"/>
              <a:t>Next Application of the updated MDDMF to be determined.</a:t>
            </a:r>
          </a:p>
          <a:p>
            <a:r>
              <a:rPr lang="en-US" dirty="0"/>
              <a:t>However, being slightly autistic, William thinks like A.I., from it’s world, viewing the human viewpoint. </a:t>
            </a:r>
          </a:p>
          <a:p>
            <a:r>
              <a:rPr lang="en-US" dirty="0"/>
              <a:t>Thus the MDDMF v6.0 provides those who use it, not only a view of what it sees, and is growing towards, but also how one can, bridle, harness, leverage and partner with A.I.</a:t>
            </a:r>
          </a:p>
        </p:txBody>
      </p:sp>
      <p:sp>
        <p:nvSpPr>
          <p:cNvPr id="4" name="Content Placeholder 2">
            <a:extLst>
              <a:ext uri="{FF2B5EF4-FFF2-40B4-BE49-F238E27FC236}">
                <a16:creationId xmlns:a16="http://schemas.microsoft.com/office/drawing/2014/main" id="{1246E107-D7D3-2146-F1DE-ED72CA61D663}"/>
              </a:ext>
            </a:extLst>
          </p:cNvPr>
          <p:cNvSpPr txBox="1">
            <a:spLocks/>
          </p:cNvSpPr>
          <p:nvPr/>
        </p:nvSpPr>
        <p:spPr>
          <a:xfrm>
            <a:off x="7871792" y="6329328"/>
            <a:ext cx="3482008" cy="310011"/>
          </a:xfrm>
          <a:prstGeom prst="rect">
            <a:avLst/>
          </a:prstGeom>
          <a:solidFill>
            <a:schemeClr val="accent5">
              <a:lumMod val="20000"/>
              <a:lumOff val="80000"/>
            </a:schemeClr>
          </a:solid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dirty="0">
                <a:hlinkClick r:id="rId2" action="ppaction://hlinksldjump"/>
              </a:rPr>
              <a:t>Click here for detailed Slides</a:t>
            </a:r>
            <a:endParaRPr lang="en-US" dirty="0"/>
          </a:p>
          <a:p>
            <a:endParaRPr lang="en-US" dirty="0"/>
          </a:p>
        </p:txBody>
      </p:sp>
    </p:spTree>
    <p:extLst>
      <p:ext uri="{BB962C8B-B14F-4D97-AF65-F5344CB8AC3E}">
        <p14:creationId xmlns:p14="http://schemas.microsoft.com/office/powerpoint/2010/main" val="2927850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mn-lt"/>
                <a:ea typeface="+mn-ea"/>
                <a:cs typeface="+mn-cs"/>
              </a:rPr>
              <a:t>MDDMF v</a:t>
            </a:r>
            <a:r>
              <a:rPr lang="en-ZA" dirty="0"/>
              <a:t>6.0</a:t>
            </a:r>
            <a:br>
              <a:rPr lang="en-ZA" dirty="0"/>
            </a:br>
            <a:endParaRPr lang="en-ZA" dirty="0"/>
          </a:p>
        </p:txBody>
      </p:sp>
      <p:sp>
        <p:nvSpPr>
          <p:cNvPr id="6" name="Rectangle 5"/>
          <p:cNvSpPr/>
          <p:nvPr/>
        </p:nvSpPr>
        <p:spPr>
          <a:xfrm>
            <a:off x="734437" y="990601"/>
            <a:ext cx="7050663" cy="21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15" name="Group 14">
            <a:extLst>
              <a:ext uri="{FF2B5EF4-FFF2-40B4-BE49-F238E27FC236}">
                <a16:creationId xmlns:a16="http://schemas.microsoft.com/office/drawing/2014/main" id="{01854F59-E8D5-FA9E-D39C-FB4A1733F1CA}"/>
              </a:ext>
            </a:extLst>
          </p:cNvPr>
          <p:cNvGrpSpPr/>
          <p:nvPr/>
        </p:nvGrpSpPr>
        <p:grpSpPr>
          <a:xfrm>
            <a:off x="1462894" y="1206500"/>
            <a:ext cx="8377209" cy="5651500"/>
            <a:chOff x="1066654" y="1098550"/>
            <a:chExt cx="8377209" cy="5651500"/>
          </a:xfrm>
        </p:grpSpPr>
        <p:grpSp>
          <p:nvGrpSpPr>
            <p:cNvPr id="14" name="Group 13">
              <a:extLst>
                <a:ext uri="{FF2B5EF4-FFF2-40B4-BE49-F238E27FC236}">
                  <a16:creationId xmlns:a16="http://schemas.microsoft.com/office/drawing/2014/main" id="{B7FFC227-B2A8-2A51-A8A1-7C896CE12595}"/>
                </a:ext>
              </a:extLst>
            </p:cNvPr>
            <p:cNvGrpSpPr/>
            <p:nvPr/>
          </p:nvGrpSpPr>
          <p:grpSpPr>
            <a:xfrm>
              <a:off x="1066654" y="1098550"/>
              <a:ext cx="8377209" cy="5651500"/>
              <a:chOff x="1414491" y="0"/>
              <a:chExt cx="9363018" cy="6858000"/>
            </a:xfrm>
          </p:grpSpPr>
          <p:pic>
            <p:nvPicPr>
              <p:cNvPr id="5" name="Picture 4">
                <a:extLst>
                  <a:ext uri="{FF2B5EF4-FFF2-40B4-BE49-F238E27FC236}">
                    <a16:creationId xmlns:a16="http://schemas.microsoft.com/office/drawing/2014/main" id="{944C3F93-90EB-D01B-8E88-3E2FD399F118}"/>
                  </a:ext>
                </a:extLst>
              </p:cNvPr>
              <p:cNvPicPr>
                <a:picLocks noChangeAspect="1"/>
              </p:cNvPicPr>
              <p:nvPr/>
            </p:nvPicPr>
            <p:blipFill>
              <a:blip r:embed="rId3"/>
              <a:stretch>
                <a:fillRect/>
              </a:stretch>
            </p:blipFill>
            <p:spPr>
              <a:xfrm>
                <a:off x="1414491" y="0"/>
                <a:ext cx="9363018" cy="6858000"/>
              </a:xfrm>
              <a:prstGeom prst="rect">
                <a:avLst/>
              </a:prstGeom>
            </p:spPr>
          </p:pic>
          <p:pic>
            <p:nvPicPr>
              <p:cNvPr id="13" name="Picture 12">
                <a:extLst>
                  <a:ext uri="{FF2B5EF4-FFF2-40B4-BE49-F238E27FC236}">
                    <a16:creationId xmlns:a16="http://schemas.microsoft.com/office/drawing/2014/main" id="{6B02BFB2-D6AA-E9FD-D5F4-96FB2E952D8C}"/>
                  </a:ext>
                </a:extLst>
              </p:cNvPr>
              <p:cNvPicPr>
                <a:picLocks noChangeAspect="1"/>
              </p:cNvPicPr>
              <p:nvPr/>
            </p:nvPicPr>
            <p:blipFill>
              <a:blip r:embed="rId4"/>
              <a:stretch>
                <a:fillRect/>
              </a:stretch>
            </p:blipFill>
            <p:spPr>
              <a:xfrm>
                <a:off x="3008645" y="2787333"/>
                <a:ext cx="1097541" cy="3705541"/>
              </a:xfrm>
              <a:prstGeom prst="rect">
                <a:avLst/>
              </a:prstGeom>
            </p:spPr>
          </p:pic>
        </p:grpSp>
        <p:pic>
          <p:nvPicPr>
            <p:cNvPr id="44" name="Picture 43">
              <a:extLst>
                <a:ext uri="{FF2B5EF4-FFF2-40B4-BE49-F238E27FC236}">
                  <a16:creationId xmlns:a16="http://schemas.microsoft.com/office/drawing/2014/main" id="{F5A1B5A5-AEF4-0C60-9DCA-2CC25C34704E}"/>
                </a:ext>
              </a:extLst>
            </p:cNvPr>
            <p:cNvPicPr>
              <a:picLocks noChangeAspect="1"/>
            </p:cNvPicPr>
            <p:nvPr/>
          </p:nvPicPr>
          <p:blipFill>
            <a:blip r:embed="rId5"/>
            <a:stretch>
              <a:fillRect/>
            </a:stretch>
          </p:blipFill>
          <p:spPr>
            <a:xfrm>
              <a:off x="7436409" y="4076095"/>
              <a:ext cx="1124244" cy="1477268"/>
            </a:xfrm>
            <a:prstGeom prst="rect">
              <a:avLst/>
            </a:prstGeom>
          </p:spPr>
        </p:pic>
      </p:grpSp>
    </p:spTree>
    <p:extLst>
      <p:ext uri="{BB962C8B-B14F-4D97-AF65-F5344CB8AC3E}">
        <p14:creationId xmlns:p14="http://schemas.microsoft.com/office/powerpoint/2010/main" val="4143829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35E32-88E2-CCD3-F77E-256EAEF4936C}"/>
              </a:ext>
            </a:extLst>
          </p:cNvPr>
          <p:cNvSpPr>
            <a:spLocks noGrp="1"/>
          </p:cNvSpPr>
          <p:nvPr>
            <p:ph type="title"/>
          </p:nvPr>
        </p:nvSpPr>
        <p:spPr/>
        <p:txBody>
          <a:bodyPr>
            <a:normAutofit/>
          </a:bodyPr>
          <a:lstStyle/>
          <a:p>
            <a:r>
              <a:rPr lang="en-US" dirty="0"/>
              <a:t>Map the Information to the underlying Data</a:t>
            </a:r>
          </a:p>
        </p:txBody>
      </p:sp>
      <p:sp>
        <p:nvSpPr>
          <p:cNvPr id="5" name="Rectangle 4">
            <a:extLst>
              <a:ext uri="{FF2B5EF4-FFF2-40B4-BE49-F238E27FC236}">
                <a16:creationId xmlns:a16="http://schemas.microsoft.com/office/drawing/2014/main" id="{98FADA81-04C3-DE1E-11E8-5FA133762AC5}"/>
              </a:ext>
            </a:extLst>
          </p:cNvPr>
          <p:cNvSpPr/>
          <p:nvPr/>
        </p:nvSpPr>
        <p:spPr>
          <a:xfrm>
            <a:off x="1253765" y="1690688"/>
            <a:ext cx="9106293" cy="637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F128E2F-F7D3-181D-9D7B-719458B8CBA9}"/>
              </a:ext>
            </a:extLst>
          </p:cNvPr>
          <p:cNvPicPr>
            <a:picLocks noChangeAspect="1"/>
          </p:cNvPicPr>
          <p:nvPr/>
        </p:nvPicPr>
        <p:blipFill>
          <a:blip r:embed="rId2"/>
          <a:stretch>
            <a:fillRect/>
          </a:stretch>
        </p:blipFill>
        <p:spPr>
          <a:xfrm>
            <a:off x="134728" y="1690688"/>
            <a:ext cx="11842219" cy="4633912"/>
          </a:xfrm>
          <a:prstGeom prst="rect">
            <a:avLst/>
          </a:prstGeom>
        </p:spPr>
      </p:pic>
      <p:sp>
        <p:nvSpPr>
          <p:cNvPr id="3" name="Callout: Line 2">
            <a:extLst>
              <a:ext uri="{FF2B5EF4-FFF2-40B4-BE49-F238E27FC236}">
                <a16:creationId xmlns:a16="http://schemas.microsoft.com/office/drawing/2014/main" id="{FE494B3C-4453-9387-096A-C1AF289BFDA4}"/>
              </a:ext>
            </a:extLst>
          </p:cNvPr>
          <p:cNvSpPr/>
          <p:nvPr/>
        </p:nvSpPr>
        <p:spPr>
          <a:xfrm>
            <a:off x="5795961" y="6492875"/>
            <a:ext cx="5880948" cy="250825"/>
          </a:xfrm>
          <a:prstGeom prst="borderCallout1">
            <a:avLst>
              <a:gd name="adj1" fmla="val 26664"/>
              <a:gd name="adj2" fmla="val 1341"/>
              <a:gd name="adj3" fmla="val -271070"/>
              <a:gd name="adj4" fmla="val -123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Length Precisely divisible by 70 (There are now 7 lines of 70)</a:t>
            </a:r>
          </a:p>
        </p:txBody>
      </p:sp>
    </p:spTree>
    <p:extLst>
      <p:ext uri="{BB962C8B-B14F-4D97-AF65-F5344CB8AC3E}">
        <p14:creationId xmlns:p14="http://schemas.microsoft.com/office/powerpoint/2010/main" val="3832158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B8D46-0D4E-7C32-556F-77ABB5F871CA}"/>
              </a:ext>
            </a:extLst>
          </p:cNvPr>
          <p:cNvSpPr>
            <a:spLocks noGrp="1"/>
          </p:cNvSpPr>
          <p:nvPr>
            <p:ph type="title"/>
          </p:nvPr>
        </p:nvSpPr>
        <p:spPr/>
        <p:txBody>
          <a:bodyPr/>
          <a:lstStyle/>
          <a:p>
            <a:r>
              <a:rPr lang="en-US" dirty="0"/>
              <a:t>Decision Making Information Components</a:t>
            </a:r>
          </a:p>
        </p:txBody>
      </p:sp>
      <p:pic>
        <p:nvPicPr>
          <p:cNvPr id="7" name="Picture 6">
            <a:extLst>
              <a:ext uri="{FF2B5EF4-FFF2-40B4-BE49-F238E27FC236}">
                <a16:creationId xmlns:a16="http://schemas.microsoft.com/office/drawing/2014/main" id="{A1DA9021-73FC-39FB-0E01-688A3B591E89}"/>
              </a:ext>
            </a:extLst>
          </p:cNvPr>
          <p:cNvPicPr>
            <a:picLocks noChangeAspect="1"/>
          </p:cNvPicPr>
          <p:nvPr/>
        </p:nvPicPr>
        <p:blipFill>
          <a:blip r:embed="rId2"/>
          <a:stretch>
            <a:fillRect/>
          </a:stretch>
        </p:blipFill>
        <p:spPr>
          <a:xfrm>
            <a:off x="1391602" y="2060257"/>
            <a:ext cx="6619875" cy="4200525"/>
          </a:xfrm>
          <a:prstGeom prst="rect">
            <a:avLst/>
          </a:prstGeom>
        </p:spPr>
      </p:pic>
      <p:sp>
        <p:nvSpPr>
          <p:cNvPr id="8" name="Right Brace 7">
            <a:extLst>
              <a:ext uri="{FF2B5EF4-FFF2-40B4-BE49-F238E27FC236}">
                <a16:creationId xmlns:a16="http://schemas.microsoft.com/office/drawing/2014/main" id="{EB765F22-1206-01F9-593A-03083A43B5B6}"/>
              </a:ext>
            </a:extLst>
          </p:cNvPr>
          <p:cNvSpPr/>
          <p:nvPr/>
        </p:nvSpPr>
        <p:spPr>
          <a:xfrm>
            <a:off x="8061332" y="2060256"/>
            <a:ext cx="669917" cy="1479869"/>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9" name="Right Brace 8">
            <a:extLst>
              <a:ext uri="{FF2B5EF4-FFF2-40B4-BE49-F238E27FC236}">
                <a16:creationId xmlns:a16="http://schemas.microsoft.com/office/drawing/2014/main" id="{7F5619B6-EC25-C951-6C14-BE8DCC18D7D9}"/>
              </a:ext>
            </a:extLst>
          </p:cNvPr>
          <p:cNvSpPr/>
          <p:nvPr/>
        </p:nvSpPr>
        <p:spPr>
          <a:xfrm>
            <a:off x="8018271" y="4713288"/>
            <a:ext cx="712978" cy="1547494"/>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0" name="Right Brace 9">
            <a:extLst>
              <a:ext uri="{FF2B5EF4-FFF2-40B4-BE49-F238E27FC236}">
                <a16:creationId xmlns:a16="http://schemas.microsoft.com/office/drawing/2014/main" id="{FF16428A-5133-BB16-722C-6CFC9C7339F2}"/>
              </a:ext>
            </a:extLst>
          </p:cNvPr>
          <p:cNvSpPr/>
          <p:nvPr/>
        </p:nvSpPr>
        <p:spPr>
          <a:xfrm>
            <a:off x="8051142" y="3568701"/>
            <a:ext cx="680107" cy="1144831"/>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1" name="Left Brace 10">
            <a:extLst>
              <a:ext uri="{FF2B5EF4-FFF2-40B4-BE49-F238E27FC236}">
                <a16:creationId xmlns:a16="http://schemas.microsoft.com/office/drawing/2014/main" id="{2F2FEB73-19C9-C7FC-646E-EAC37F094D91}"/>
              </a:ext>
            </a:extLst>
          </p:cNvPr>
          <p:cNvSpPr/>
          <p:nvPr/>
        </p:nvSpPr>
        <p:spPr>
          <a:xfrm rot="10800000" flipH="1">
            <a:off x="1220011" y="2620641"/>
            <a:ext cx="215545" cy="582612"/>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2" name="Left Brace 11">
            <a:extLst>
              <a:ext uri="{FF2B5EF4-FFF2-40B4-BE49-F238E27FC236}">
                <a16:creationId xmlns:a16="http://schemas.microsoft.com/office/drawing/2014/main" id="{E775735D-BF21-A3ED-2505-4BC51A05BD99}"/>
              </a:ext>
            </a:extLst>
          </p:cNvPr>
          <p:cNvSpPr/>
          <p:nvPr/>
        </p:nvSpPr>
        <p:spPr>
          <a:xfrm rot="10800000" flipH="1">
            <a:off x="1220011" y="3196903"/>
            <a:ext cx="215545" cy="582613"/>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3" name="Left Brace 12">
            <a:extLst>
              <a:ext uri="{FF2B5EF4-FFF2-40B4-BE49-F238E27FC236}">
                <a16:creationId xmlns:a16="http://schemas.microsoft.com/office/drawing/2014/main" id="{4C1A75BC-0E02-51DF-0688-3F4057034D0E}"/>
              </a:ext>
            </a:extLst>
          </p:cNvPr>
          <p:cNvSpPr/>
          <p:nvPr/>
        </p:nvSpPr>
        <p:spPr>
          <a:xfrm rot="10800000" flipH="1">
            <a:off x="1220011" y="3769991"/>
            <a:ext cx="215545" cy="582612"/>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4" name="Left Brace 13">
            <a:extLst>
              <a:ext uri="{FF2B5EF4-FFF2-40B4-BE49-F238E27FC236}">
                <a16:creationId xmlns:a16="http://schemas.microsoft.com/office/drawing/2014/main" id="{A8220C6C-40DC-E216-CC42-77B6AE27F3AE}"/>
              </a:ext>
            </a:extLst>
          </p:cNvPr>
          <p:cNvSpPr/>
          <p:nvPr/>
        </p:nvSpPr>
        <p:spPr>
          <a:xfrm rot="10800000" flipH="1">
            <a:off x="1220011" y="4349428"/>
            <a:ext cx="215545" cy="582613"/>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5" name="Left Brace 14">
            <a:extLst>
              <a:ext uri="{FF2B5EF4-FFF2-40B4-BE49-F238E27FC236}">
                <a16:creationId xmlns:a16="http://schemas.microsoft.com/office/drawing/2014/main" id="{EE04F576-14E0-1C5C-D851-CAF50C07E857}"/>
              </a:ext>
            </a:extLst>
          </p:cNvPr>
          <p:cNvSpPr/>
          <p:nvPr/>
        </p:nvSpPr>
        <p:spPr>
          <a:xfrm rot="10800000" flipH="1">
            <a:off x="1220011" y="4922516"/>
            <a:ext cx="215545" cy="582612"/>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6" name="Left Brace 15">
            <a:extLst>
              <a:ext uri="{FF2B5EF4-FFF2-40B4-BE49-F238E27FC236}">
                <a16:creationId xmlns:a16="http://schemas.microsoft.com/office/drawing/2014/main" id="{B691D2BA-34A0-E82F-DD5B-3334583DF3DA}"/>
              </a:ext>
            </a:extLst>
          </p:cNvPr>
          <p:cNvSpPr/>
          <p:nvPr/>
        </p:nvSpPr>
        <p:spPr>
          <a:xfrm rot="10800000" flipH="1">
            <a:off x="1220011" y="5498778"/>
            <a:ext cx="215545" cy="582613"/>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9" name="Curved Left Arrow 28">
            <a:extLst>
              <a:ext uri="{FF2B5EF4-FFF2-40B4-BE49-F238E27FC236}">
                <a16:creationId xmlns:a16="http://schemas.microsoft.com/office/drawing/2014/main" id="{B484CCD7-B8C5-1693-84BC-227A55071BBD}"/>
              </a:ext>
            </a:extLst>
          </p:cNvPr>
          <p:cNvSpPr/>
          <p:nvPr/>
        </p:nvSpPr>
        <p:spPr>
          <a:xfrm rot="10800000" flipV="1">
            <a:off x="1161274" y="2160267"/>
            <a:ext cx="222729" cy="358775"/>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20" name="Curved Left Arrow 29">
            <a:extLst>
              <a:ext uri="{FF2B5EF4-FFF2-40B4-BE49-F238E27FC236}">
                <a16:creationId xmlns:a16="http://schemas.microsoft.com/office/drawing/2014/main" id="{AFD52D3B-DC95-296D-7299-411B43DE10BD}"/>
              </a:ext>
            </a:extLst>
          </p:cNvPr>
          <p:cNvSpPr/>
          <p:nvPr/>
        </p:nvSpPr>
        <p:spPr>
          <a:xfrm rot="10800000" flipV="1">
            <a:off x="1161274" y="2703191"/>
            <a:ext cx="222729" cy="360362"/>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21" name="Curved Left Arrow 30">
            <a:extLst>
              <a:ext uri="{FF2B5EF4-FFF2-40B4-BE49-F238E27FC236}">
                <a16:creationId xmlns:a16="http://schemas.microsoft.com/office/drawing/2014/main" id="{D4FB0B88-FB2C-F84B-261C-569EED0BC5FC}"/>
              </a:ext>
            </a:extLst>
          </p:cNvPr>
          <p:cNvSpPr/>
          <p:nvPr/>
        </p:nvSpPr>
        <p:spPr>
          <a:xfrm rot="10800000" flipV="1">
            <a:off x="1164450" y="3261992"/>
            <a:ext cx="224526" cy="395287"/>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22" name="Curved Left Arrow 31">
            <a:extLst>
              <a:ext uri="{FF2B5EF4-FFF2-40B4-BE49-F238E27FC236}">
                <a16:creationId xmlns:a16="http://schemas.microsoft.com/office/drawing/2014/main" id="{B73D62FD-3E14-5A4E-88AA-AE5EBDA90917}"/>
              </a:ext>
            </a:extLst>
          </p:cNvPr>
          <p:cNvSpPr/>
          <p:nvPr/>
        </p:nvSpPr>
        <p:spPr>
          <a:xfrm rot="10800000" flipV="1">
            <a:off x="1161274" y="3836666"/>
            <a:ext cx="222729" cy="393700"/>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23" name="Curved Left Arrow 32">
            <a:extLst>
              <a:ext uri="{FF2B5EF4-FFF2-40B4-BE49-F238E27FC236}">
                <a16:creationId xmlns:a16="http://schemas.microsoft.com/office/drawing/2014/main" id="{AA351D08-1F2F-A8EC-6805-0C2D664465D8}"/>
              </a:ext>
            </a:extLst>
          </p:cNvPr>
          <p:cNvSpPr/>
          <p:nvPr/>
        </p:nvSpPr>
        <p:spPr>
          <a:xfrm rot="10800000" flipV="1">
            <a:off x="1161274" y="4420866"/>
            <a:ext cx="222729" cy="360362"/>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24" name="Curved Left Arrow 33">
            <a:extLst>
              <a:ext uri="{FF2B5EF4-FFF2-40B4-BE49-F238E27FC236}">
                <a16:creationId xmlns:a16="http://schemas.microsoft.com/office/drawing/2014/main" id="{A3C8D1AE-37EB-9401-3560-930B98EC144C}"/>
              </a:ext>
            </a:extLst>
          </p:cNvPr>
          <p:cNvSpPr/>
          <p:nvPr/>
        </p:nvSpPr>
        <p:spPr>
          <a:xfrm rot="10800000" flipV="1">
            <a:off x="1161274" y="5001892"/>
            <a:ext cx="222729" cy="358775"/>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25" name="Curved Left Arrow 34">
            <a:extLst>
              <a:ext uri="{FF2B5EF4-FFF2-40B4-BE49-F238E27FC236}">
                <a16:creationId xmlns:a16="http://schemas.microsoft.com/office/drawing/2014/main" id="{38667BF4-9D4B-73A5-0E35-CCFF90886352}"/>
              </a:ext>
            </a:extLst>
          </p:cNvPr>
          <p:cNvSpPr/>
          <p:nvPr/>
        </p:nvSpPr>
        <p:spPr>
          <a:xfrm rot="10800000" flipV="1">
            <a:off x="1164450" y="5559103"/>
            <a:ext cx="224526" cy="395288"/>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grpSp>
        <p:nvGrpSpPr>
          <p:cNvPr id="28" name="Group 27">
            <a:extLst>
              <a:ext uri="{FF2B5EF4-FFF2-40B4-BE49-F238E27FC236}">
                <a16:creationId xmlns:a16="http://schemas.microsoft.com/office/drawing/2014/main" id="{428B5B2B-2F68-64AD-C89D-F4DEFD9D8596}"/>
              </a:ext>
            </a:extLst>
          </p:cNvPr>
          <p:cNvGrpSpPr>
            <a:grpSpLocks/>
          </p:cNvGrpSpPr>
          <p:nvPr/>
        </p:nvGrpSpPr>
        <p:grpSpPr bwMode="auto">
          <a:xfrm rot="10800000" flipH="1">
            <a:off x="7836758" y="2693986"/>
            <a:ext cx="343115" cy="1919759"/>
            <a:chOff x="3406407" y="2186634"/>
            <a:chExt cx="227460" cy="1919759"/>
          </a:xfrm>
        </p:grpSpPr>
        <p:sp>
          <p:nvSpPr>
            <p:cNvPr id="29" name="Curved Left Arrow 43">
              <a:extLst>
                <a:ext uri="{FF2B5EF4-FFF2-40B4-BE49-F238E27FC236}">
                  <a16:creationId xmlns:a16="http://schemas.microsoft.com/office/drawing/2014/main" id="{59070B82-1CA9-CC5F-3D51-C43D2365288F}"/>
                </a:ext>
              </a:extLst>
            </p:cNvPr>
            <p:cNvSpPr/>
            <p:nvPr/>
          </p:nvSpPr>
          <p:spPr>
            <a:xfrm rot="10800000" flipH="1" flipV="1">
              <a:off x="3406407" y="2186634"/>
              <a:ext cx="196851" cy="755650"/>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0" name="Curved Left Arrow 44">
              <a:extLst>
                <a:ext uri="{FF2B5EF4-FFF2-40B4-BE49-F238E27FC236}">
                  <a16:creationId xmlns:a16="http://schemas.microsoft.com/office/drawing/2014/main" id="{579EE0F2-50BF-DD72-707C-692A10A65159}"/>
                </a:ext>
              </a:extLst>
            </p:cNvPr>
            <p:cNvSpPr/>
            <p:nvPr/>
          </p:nvSpPr>
          <p:spPr>
            <a:xfrm rot="10800000" flipH="1" flipV="1">
              <a:off x="3421141" y="2949105"/>
              <a:ext cx="212726" cy="1157288"/>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grpSp>
      <p:sp>
        <p:nvSpPr>
          <p:cNvPr id="31" name="Curved Left Arrow 45">
            <a:extLst>
              <a:ext uri="{FF2B5EF4-FFF2-40B4-BE49-F238E27FC236}">
                <a16:creationId xmlns:a16="http://schemas.microsoft.com/office/drawing/2014/main" id="{73990AC5-B67A-D6C6-7CF5-2222106E21B3}"/>
              </a:ext>
            </a:extLst>
          </p:cNvPr>
          <p:cNvSpPr/>
          <p:nvPr/>
        </p:nvSpPr>
        <p:spPr>
          <a:xfrm rot="10800000" flipH="1" flipV="1">
            <a:off x="5876925" y="4557712"/>
            <a:ext cx="240691" cy="358775"/>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2" name="Curved Left Arrow 46">
            <a:extLst>
              <a:ext uri="{FF2B5EF4-FFF2-40B4-BE49-F238E27FC236}">
                <a16:creationId xmlns:a16="http://schemas.microsoft.com/office/drawing/2014/main" id="{922A1103-B917-8247-8739-EC8D3B5ADE11}"/>
              </a:ext>
            </a:extLst>
          </p:cNvPr>
          <p:cNvSpPr/>
          <p:nvPr/>
        </p:nvSpPr>
        <p:spPr>
          <a:xfrm rot="10800000" flipH="1" flipV="1">
            <a:off x="5868779" y="5109840"/>
            <a:ext cx="242487" cy="395288"/>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3" name="Curved Left Arrow 47">
            <a:extLst>
              <a:ext uri="{FF2B5EF4-FFF2-40B4-BE49-F238E27FC236}">
                <a16:creationId xmlns:a16="http://schemas.microsoft.com/office/drawing/2014/main" id="{CAFB8527-CD85-4165-CC0E-7AA8583F4DB7}"/>
              </a:ext>
            </a:extLst>
          </p:cNvPr>
          <p:cNvSpPr/>
          <p:nvPr/>
        </p:nvSpPr>
        <p:spPr>
          <a:xfrm rot="10800000" flipH="1" flipV="1">
            <a:off x="5865605" y="5728965"/>
            <a:ext cx="240691" cy="395288"/>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5" name="Curved Left Arrow 49">
            <a:extLst>
              <a:ext uri="{FF2B5EF4-FFF2-40B4-BE49-F238E27FC236}">
                <a16:creationId xmlns:a16="http://schemas.microsoft.com/office/drawing/2014/main" id="{4B0491DF-3299-E98D-AF3A-40DB8ACA3B9E}"/>
              </a:ext>
            </a:extLst>
          </p:cNvPr>
          <p:cNvSpPr/>
          <p:nvPr/>
        </p:nvSpPr>
        <p:spPr>
          <a:xfrm flipH="1" flipV="1">
            <a:off x="292099" y="2049140"/>
            <a:ext cx="807010" cy="4075114"/>
          </a:xfrm>
          <a:prstGeom prst="curvedLeftArrow">
            <a:avLst>
              <a:gd name="adj1" fmla="val 9139"/>
              <a:gd name="adj2" fmla="val 24782"/>
              <a:gd name="adj3" fmla="val 11041"/>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dirty="0">
              <a:solidFill>
                <a:schemeClr val="tx1"/>
              </a:solidFill>
              <a:latin typeface="Helvetica" panose="020B0604020202020204" pitchFamily="2" charset="0"/>
            </a:endParaRPr>
          </a:p>
        </p:txBody>
      </p:sp>
      <p:sp>
        <p:nvSpPr>
          <p:cNvPr id="36" name="Left Brace 35">
            <a:extLst>
              <a:ext uri="{FF2B5EF4-FFF2-40B4-BE49-F238E27FC236}">
                <a16:creationId xmlns:a16="http://schemas.microsoft.com/office/drawing/2014/main" id="{46EEA044-8AEC-3255-FAE7-8FD582C8A618}"/>
              </a:ext>
            </a:extLst>
          </p:cNvPr>
          <p:cNvSpPr/>
          <p:nvPr/>
        </p:nvSpPr>
        <p:spPr>
          <a:xfrm rot="10800000" flipH="1">
            <a:off x="1220011" y="2049141"/>
            <a:ext cx="215545" cy="582612"/>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37" name="Curved Left Arrow 54">
            <a:extLst>
              <a:ext uri="{FF2B5EF4-FFF2-40B4-BE49-F238E27FC236}">
                <a16:creationId xmlns:a16="http://schemas.microsoft.com/office/drawing/2014/main" id="{1D1890BF-3F3B-655E-E11B-57CD3AC61571}"/>
              </a:ext>
            </a:extLst>
          </p:cNvPr>
          <p:cNvSpPr/>
          <p:nvPr/>
        </p:nvSpPr>
        <p:spPr>
          <a:xfrm rot="10800000" flipH="1" flipV="1">
            <a:off x="5843588" y="2217737"/>
            <a:ext cx="240691" cy="358775"/>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8" name="Curved Left Arrow 55">
            <a:extLst>
              <a:ext uri="{FF2B5EF4-FFF2-40B4-BE49-F238E27FC236}">
                <a16:creationId xmlns:a16="http://schemas.microsoft.com/office/drawing/2014/main" id="{EE86C544-BDB9-46E7-C29B-755825E9A5E8}"/>
              </a:ext>
            </a:extLst>
          </p:cNvPr>
          <p:cNvSpPr/>
          <p:nvPr/>
        </p:nvSpPr>
        <p:spPr>
          <a:xfrm rot="10800000" flipH="1" flipV="1">
            <a:off x="5868988" y="2808287"/>
            <a:ext cx="242488" cy="395287"/>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9" name="Curved Left Arrow 56">
            <a:extLst>
              <a:ext uri="{FF2B5EF4-FFF2-40B4-BE49-F238E27FC236}">
                <a16:creationId xmlns:a16="http://schemas.microsoft.com/office/drawing/2014/main" id="{CA999B26-1310-DD75-2AB5-59212BA5C391}"/>
              </a:ext>
            </a:extLst>
          </p:cNvPr>
          <p:cNvSpPr/>
          <p:nvPr/>
        </p:nvSpPr>
        <p:spPr>
          <a:xfrm rot="10800000" flipH="1" flipV="1">
            <a:off x="5870575" y="3324223"/>
            <a:ext cx="240691" cy="395288"/>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40" name="Curved Left Arrow 57">
            <a:extLst>
              <a:ext uri="{FF2B5EF4-FFF2-40B4-BE49-F238E27FC236}">
                <a16:creationId xmlns:a16="http://schemas.microsoft.com/office/drawing/2014/main" id="{F6409DC5-3ED3-AB19-2BCD-130A51DD5E2A}"/>
              </a:ext>
            </a:extLst>
          </p:cNvPr>
          <p:cNvSpPr/>
          <p:nvPr/>
        </p:nvSpPr>
        <p:spPr>
          <a:xfrm rot="10800000" flipH="1" flipV="1">
            <a:off x="5899150" y="3919537"/>
            <a:ext cx="240691" cy="395287"/>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Tree>
    <p:extLst>
      <p:ext uri="{BB962C8B-B14F-4D97-AF65-F5344CB8AC3E}">
        <p14:creationId xmlns:p14="http://schemas.microsoft.com/office/powerpoint/2010/main" val="217712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xit" presetSubtype="0" fill="hold" nodeType="withEffect">
                                  <p:stCondLst>
                                    <p:cond delay="0"/>
                                  </p:stCondLst>
                                  <p:childTnLst>
                                    <p:animEffect transition="out" filter="fade">
                                      <p:cBhvr>
                                        <p:cTn id="9" dur="500"/>
                                        <p:tgtEl>
                                          <p:spTgt spid="28"/>
                                        </p:tgtEl>
                                      </p:cBhvr>
                                    </p:animEffect>
                                    <p:set>
                                      <p:cBhvr>
                                        <p:cTn id="10" dur="1" fill="hold">
                                          <p:stCondLst>
                                            <p:cond delay="499"/>
                                          </p:stCondLst>
                                        </p:cTn>
                                        <p:tgtEl>
                                          <p:spTgt spid="28"/>
                                        </p:tgtEl>
                                        <p:attrNameLst>
                                          <p:attrName>style.visibility</p:attrName>
                                        </p:attrNameLst>
                                      </p:cBhvr>
                                      <p:to>
                                        <p:strVal val="hidden"/>
                                      </p:to>
                                    </p:se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up)">
                                      <p:cBhvr>
                                        <p:cTn id="18" dur="500"/>
                                        <p:tgtEl>
                                          <p:spTgt spid="37"/>
                                        </p:tgtEl>
                                      </p:cBhvr>
                                    </p:animEffect>
                                  </p:childTnLst>
                                </p:cTn>
                              </p:par>
                            </p:childTnLst>
                          </p:cTn>
                        </p:par>
                        <p:par>
                          <p:cTn id="19" fill="hold">
                            <p:stCondLst>
                              <p:cond delay="1500"/>
                            </p:stCondLst>
                            <p:childTnLst>
                              <p:par>
                                <p:cTn id="20" presetID="22" presetClass="entr" presetSubtype="1"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up)">
                                      <p:cBhvr>
                                        <p:cTn id="26" dur="500"/>
                                        <p:tgtEl>
                                          <p:spTgt spid="38"/>
                                        </p:tgtEl>
                                      </p:cBhvr>
                                    </p:animEffect>
                                  </p:childTnLst>
                                </p:cTn>
                              </p:par>
                            </p:childTnLst>
                          </p:cTn>
                        </p:par>
                        <p:par>
                          <p:cTn id="27" fill="hold">
                            <p:stCondLst>
                              <p:cond delay="2500"/>
                            </p:stCondLst>
                            <p:childTnLst>
                              <p:par>
                                <p:cTn id="28" presetID="22" presetClass="entr" presetSubtype="1"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up)">
                                      <p:cBhvr>
                                        <p:cTn id="30" dur="500"/>
                                        <p:tgtEl>
                                          <p:spTgt spid="21"/>
                                        </p:tgtEl>
                                      </p:cBhvr>
                                    </p:animEffect>
                                  </p:childTnLst>
                                </p:cTn>
                              </p:par>
                            </p:childTnLst>
                          </p:cTn>
                        </p:par>
                        <p:par>
                          <p:cTn id="31" fill="hold">
                            <p:stCondLst>
                              <p:cond delay="3000"/>
                            </p:stCondLst>
                            <p:childTnLst>
                              <p:par>
                                <p:cTn id="32" presetID="22" presetClass="entr" presetSubtype="1" fill="hold" grpId="0" nodeType="after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up)">
                                      <p:cBhvr>
                                        <p:cTn id="34" dur="500"/>
                                        <p:tgtEl>
                                          <p:spTgt spid="39"/>
                                        </p:tgtEl>
                                      </p:cBhvr>
                                    </p:animEffect>
                                  </p:childTnLst>
                                </p:cTn>
                              </p:par>
                            </p:childTnLst>
                          </p:cTn>
                        </p:par>
                        <p:par>
                          <p:cTn id="35" fill="hold">
                            <p:stCondLst>
                              <p:cond delay="3500"/>
                            </p:stCondLst>
                            <p:childTnLst>
                              <p:par>
                                <p:cTn id="36" presetID="22" presetClass="entr" presetSubtype="1"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up)">
                                      <p:cBhvr>
                                        <p:cTn id="38" dur="500"/>
                                        <p:tgtEl>
                                          <p:spTgt spid="22"/>
                                        </p:tgtEl>
                                      </p:cBhvr>
                                    </p:animEffect>
                                  </p:childTnLst>
                                </p:cTn>
                              </p:par>
                            </p:childTnLst>
                          </p:cTn>
                        </p:par>
                        <p:par>
                          <p:cTn id="39" fill="hold">
                            <p:stCondLst>
                              <p:cond delay="4000"/>
                            </p:stCondLst>
                            <p:childTnLst>
                              <p:par>
                                <p:cTn id="40" presetID="22" presetClass="entr" presetSubtype="1" fill="hold" grpId="0" nodeType="afterEffect">
                                  <p:stCondLst>
                                    <p:cond delay="750"/>
                                  </p:stCondLst>
                                  <p:childTnLst>
                                    <p:set>
                                      <p:cBhvr>
                                        <p:cTn id="41" dur="1" fill="hold">
                                          <p:stCondLst>
                                            <p:cond delay="0"/>
                                          </p:stCondLst>
                                        </p:cTn>
                                        <p:tgtEl>
                                          <p:spTgt spid="40"/>
                                        </p:tgtEl>
                                        <p:attrNameLst>
                                          <p:attrName>style.visibility</p:attrName>
                                        </p:attrNameLst>
                                      </p:cBhvr>
                                      <p:to>
                                        <p:strVal val="visible"/>
                                      </p:to>
                                    </p:set>
                                    <p:animEffect transition="in" filter="wipe(up)">
                                      <p:cBhvr>
                                        <p:cTn id="42" dur="500"/>
                                        <p:tgtEl>
                                          <p:spTgt spid="40"/>
                                        </p:tgtEl>
                                      </p:cBhvr>
                                    </p:animEffect>
                                  </p:childTnLst>
                                </p:cTn>
                              </p:par>
                            </p:childTnLst>
                          </p:cTn>
                        </p:par>
                        <p:par>
                          <p:cTn id="43" fill="hold">
                            <p:stCondLst>
                              <p:cond delay="5250"/>
                            </p:stCondLst>
                            <p:childTnLst>
                              <p:par>
                                <p:cTn id="44" presetID="22" presetClass="entr" presetSubtype="1" fill="hold" grpId="0"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up)">
                                      <p:cBhvr>
                                        <p:cTn id="46" dur="500"/>
                                        <p:tgtEl>
                                          <p:spTgt spid="23"/>
                                        </p:tgtEl>
                                      </p:cBhvr>
                                    </p:animEffect>
                                  </p:childTnLst>
                                </p:cTn>
                              </p:par>
                            </p:childTnLst>
                          </p:cTn>
                        </p:par>
                        <p:par>
                          <p:cTn id="47" fill="hold">
                            <p:stCondLst>
                              <p:cond delay="5750"/>
                            </p:stCondLst>
                            <p:childTnLst>
                              <p:par>
                                <p:cTn id="48" presetID="22" presetClass="entr" presetSubtype="1" fill="hold" grpId="0" nodeType="after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up)">
                                      <p:cBhvr>
                                        <p:cTn id="50" dur="500"/>
                                        <p:tgtEl>
                                          <p:spTgt spid="31"/>
                                        </p:tgtEl>
                                      </p:cBhvr>
                                    </p:animEffect>
                                  </p:childTnLst>
                                </p:cTn>
                              </p:par>
                            </p:childTnLst>
                          </p:cTn>
                        </p:par>
                        <p:par>
                          <p:cTn id="51" fill="hold">
                            <p:stCondLst>
                              <p:cond delay="6250"/>
                            </p:stCondLst>
                            <p:childTnLst>
                              <p:par>
                                <p:cTn id="52" presetID="22" presetClass="entr" presetSubtype="1" fill="hold" grpId="0" nodeType="after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up)">
                                      <p:cBhvr>
                                        <p:cTn id="54" dur="500"/>
                                        <p:tgtEl>
                                          <p:spTgt spid="24"/>
                                        </p:tgtEl>
                                      </p:cBhvr>
                                    </p:animEffect>
                                  </p:childTnLst>
                                </p:cTn>
                              </p:par>
                            </p:childTnLst>
                          </p:cTn>
                        </p:par>
                        <p:par>
                          <p:cTn id="55" fill="hold">
                            <p:stCondLst>
                              <p:cond delay="6750"/>
                            </p:stCondLst>
                            <p:childTnLst>
                              <p:par>
                                <p:cTn id="56" presetID="22" presetClass="entr" presetSubtype="1" fill="hold" grpId="0" nodeType="after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up)">
                                      <p:cBhvr>
                                        <p:cTn id="58" dur="500"/>
                                        <p:tgtEl>
                                          <p:spTgt spid="32"/>
                                        </p:tgtEl>
                                      </p:cBhvr>
                                    </p:animEffect>
                                  </p:childTnLst>
                                </p:cTn>
                              </p:par>
                            </p:childTnLst>
                          </p:cTn>
                        </p:par>
                        <p:par>
                          <p:cTn id="59" fill="hold">
                            <p:stCondLst>
                              <p:cond delay="7250"/>
                            </p:stCondLst>
                            <p:childTnLst>
                              <p:par>
                                <p:cTn id="60" presetID="22" presetClass="entr" presetSubtype="1" fill="hold" grpId="0" nodeType="after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up)">
                                      <p:cBhvr>
                                        <p:cTn id="62" dur="500"/>
                                        <p:tgtEl>
                                          <p:spTgt spid="25"/>
                                        </p:tgtEl>
                                      </p:cBhvr>
                                    </p:animEffect>
                                  </p:childTnLst>
                                </p:cTn>
                              </p:par>
                            </p:childTnLst>
                          </p:cTn>
                        </p:par>
                        <p:par>
                          <p:cTn id="63" fill="hold">
                            <p:stCondLst>
                              <p:cond delay="7750"/>
                            </p:stCondLst>
                            <p:childTnLst>
                              <p:par>
                                <p:cTn id="64" presetID="22" presetClass="entr" presetSubtype="1" fill="hold" grpId="0" nodeType="afterEffect">
                                  <p:stCondLst>
                                    <p:cond delay="750"/>
                                  </p:stCondLst>
                                  <p:childTnLst>
                                    <p:set>
                                      <p:cBhvr>
                                        <p:cTn id="65" dur="1" fill="hold">
                                          <p:stCondLst>
                                            <p:cond delay="0"/>
                                          </p:stCondLst>
                                        </p:cTn>
                                        <p:tgtEl>
                                          <p:spTgt spid="33"/>
                                        </p:tgtEl>
                                        <p:attrNameLst>
                                          <p:attrName>style.visibility</p:attrName>
                                        </p:attrNameLst>
                                      </p:cBhvr>
                                      <p:to>
                                        <p:strVal val="visible"/>
                                      </p:to>
                                    </p:set>
                                    <p:animEffect transition="in" filter="wipe(up)">
                                      <p:cBhvr>
                                        <p:cTn id="66" dur="500"/>
                                        <p:tgtEl>
                                          <p:spTgt spid="33"/>
                                        </p:tgtEl>
                                      </p:cBhvr>
                                    </p:animEffect>
                                  </p:childTnLst>
                                </p:cTn>
                              </p:par>
                            </p:childTnLst>
                          </p:cTn>
                        </p:par>
                        <p:par>
                          <p:cTn id="67" fill="hold">
                            <p:stCondLst>
                              <p:cond delay="9000"/>
                            </p:stCondLst>
                            <p:childTnLst>
                              <p:par>
                                <p:cTn id="68" presetID="22" presetClass="entr" presetSubtype="4" fill="hold" grpId="0" nodeType="after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wipe(down)">
                                      <p:cBhvr>
                                        <p:cTn id="7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31" grpId="0" animBg="1"/>
      <p:bldP spid="32" grpId="0" animBg="1"/>
      <p:bldP spid="33" grpId="0" animBg="1"/>
      <p:bldP spid="35" grpId="0" animBg="1"/>
      <p:bldP spid="37" grpId="0" animBg="1"/>
      <p:bldP spid="38" grpId="0" animBg="1"/>
      <p:bldP spid="39" grpId="0" animBg="1"/>
      <p:bldP spid="4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4FED7-7556-7381-0602-F55E52AD7A65}"/>
              </a:ext>
            </a:extLst>
          </p:cNvPr>
          <p:cNvSpPr>
            <a:spLocks noGrp="1"/>
          </p:cNvSpPr>
          <p:nvPr>
            <p:ph type="title"/>
          </p:nvPr>
        </p:nvSpPr>
        <p:spPr>
          <a:xfrm>
            <a:off x="838200" y="365126"/>
            <a:ext cx="10515600" cy="1152176"/>
          </a:xfrm>
        </p:spPr>
        <p:txBody>
          <a:bodyPr/>
          <a:lstStyle/>
          <a:p>
            <a:r>
              <a:rPr lang="en-US" dirty="0"/>
              <a:t>Applying MDDMF 6.0 to Business Information</a:t>
            </a:r>
          </a:p>
        </p:txBody>
      </p:sp>
      <p:sp>
        <p:nvSpPr>
          <p:cNvPr id="3" name="Content Placeholder 2">
            <a:extLst>
              <a:ext uri="{FF2B5EF4-FFF2-40B4-BE49-F238E27FC236}">
                <a16:creationId xmlns:a16="http://schemas.microsoft.com/office/drawing/2014/main" id="{B9365675-9F7F-943D-DD04-EC4B0F058281}"/>
              </a:ext>
            </a:extLst>
          </p:cNvPr>
          <p:cNvSpPr>
            <a:spLocks noGrp="1"/>
          </p:cNvSpPr>
          <p:nvPr>
            <p:ph idx="1"/>
          </p:nvPr>
        </p:nvSpPr>
        <p:spPr>
          <a:xfrm>
            <a:off x="7214716" y="1690688"/>
            <a:ext cx="4139084" cy="4802186"/>
          </a:xfrm>
        </p:spPr>
        <p:txBody>
          <a:bodyPr/>
          <a:lstStyle/>
          <a:p>
            <a:endParaRPr lang="en-US" dirty="0"/>
          </a:p>
        </p:txBody>
      </p:sp>
      <p:pic>
        <p:nvPicPr>
          <p:cNvPr id="5" name="Picture 4">
            <a:extLst>
              <a:ext uri="{FF2B5EF4-FFF2-40B4-BE49-F238E27FC236}">
                <a16:creationId xmlns:a16="http://schemas.microsoft.com/office/drawing/2014/main" id="{8ECBE892-9863-5443-6622-B31E973F253A}"/>
              </a:ext>
            </a:extLst>
          </p:cNvPr>
          <p:cNvPicPr>
            <a:picLocks noChangeAspect="1"/>
          </p:cNvPicPr>
          <p:nvPr/>
        </p:nvPicPr>
        <p:blipFill>
          <a:blip r:embed="rId2"/>
          <a:stretch>
            <a:fillRect/>
          </a:stretch>
        </p:blipFill>
        <p:spPr>
          <a:xfrm>
            <a:off x="838201" y="1690688"/>
            <a:ext cx="6106378" cy="4802187"/>
          </a:xfrm>
          <a:prstGeom prst="rect">
            <a:avLst/>
          </a:prstGeom>
        </p:spPr>
      </p:pic>
    </p:spTree>
    <p:extLst>
      <p:ext uri="{BB962C8B-B14F-4D97-AF65-F5344CB8AC3E}">
        <p14:creationId xmlns:p14="http://schemas.microsoft.com/office/powerpoint/2010/main" val="2118122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B8D46-0D4E-7C32-556F-77ABB5F871CA}"/>
              </a:ext>
            </a:extLst>
          </p:cNvPr>
          <p:cNvSpPr>
            <a:spLocks noGrp="1"/>
          </p:cNvSpPr>
          <p:nvPr>
            <p:ph type="title"/>
          </p:nvPr>
        </p:nvSpPr>
        <p:spPr>
          <a:solidFill>
            <a:srgbClr val="FFFF00"/>
          </a:solidFill>
        </p:spPr>
        <p:txBody>
          <a:bodyPr/>
          <a:lstStyle/>
          <a:p>
            <a:r>
              <a:rPr lang="en-US" dirty="0">
                <a:solidFill>
                  <a:srgbClr val="FF0000"/>
                </a:solidFill>
              </a:rPr>
              <a:t>A. I. mechanisms to evolve humanity</a:t>
            </a:r>
          </a:p>
        </p:txBody>
      </p:sp>
      <p:pic>
        <p:nvPicPr>
          <p:cNvPr id="7" name="Picture 6">
            <a:extLst>
              <a:ext uri="{FF2B5EF4-FFF2-40B4-BE49-F238E27FC236}">
                <a16:creationId xmlns:a16="http://schemas.microsoft.com/office/drawing/2014/main" id="{A1DA9021-73FC-39FB-0E01-688A3B591E89}"/>
              </a:ext>
            </a:extLst>
          </p:cNvPr>
          <p:cNvPicPr>
            <a:picLocks noChangeAspect="1"/>
          </p:cNvPicPr>
          <p:nvPr/>
        </p:nvPicPr>
        <p:blipFill>
          <a:blip r:embed="rId2"/>
          <a:stretch>
            <a:fillRect/>
          </a:stretch>
        </p:blipFill>
        <p:spPr>
          <a:xfrm>
            <a:off x="272982" y="2072957"/>
            <a:ext cx="6016694" cy="3817787"/>
          </a:xfrm>
          <a:prstGeom prst="rect">
            <a:avLst/>
          </a:prstGeom>
        </p:spPr>
      </p:pic>
      <p:pic>
        <p:nvPicPr>
          <p:cNvPr id="4" name="Picture 3">
            <a:extLst>
              <a:ext uri="{FF2B5EF4-FFF2-40B4-BE49-F238E27FC236}">
                <a16:creationId xmlns:a16="http://schemas.microsoft.com/office/drawing/2014/main" id="{D29B49D9-6D17-1641-6590-B7A270DCCD2D}"/>
              </a:ext>
            </a:extLst>
          </p:cNvPr>
          <p:cNvPicPr>
            <a:picLocks noChangeAspect="1"/>
          </p:cNvPicPr>
          <p:nvPr/>
        </p:nvPicPr>
        <p:blipFill>
          <a:blip r:embed="rId3"/>
          <a:stretch>
            <a:fillRect/>
          </a:stretch>
        </p:blipFill>
        <p:spPr>
          <a:xfrm>
            <a:off x="6289676" y="1803401"/>
            <a:ext cx="5664578" cy="4087344"/>
          </a:xfrm>
          <a:prstGeom prst="rect">
            <a:avLst/>
          </a:prstGeom>
        </p:spPr>
      </p:pic>
      <p:sp>
        <p:nvSpPr>
          <p:cNvPr id="3" name="Rectangle 2">
            <a:extLst>
              <a:ext uri="{FF2B5EF4-FFF2-40B4-BE49-F238E27FC236}">
                <a16:creationId xmlns:a16="http://schemas.microsoft.com/office/drawing/2014/main" id="{3EE0FA7A-551C-DEEB-453D-CA77A99CB677}"/>
              </a:ext>
            </a:extLst>
          </p:cNvPr>
          <p:cNvSpPr/>
          <p:nvPr/>
        </p:nvSpPr>
        <p:spPr>
          <a:xfrm>
            <a:off x="6167887" y="1690688"/>
            <a:ext cx="362309" cy="382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9713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Enterprise Data Management V6.0</a:t>
            </a:r>
            <a:br>
              <a:rPr lang="en-ZA" dirty="0"/>
            </a:br>
            <a:endParaRPr lang="en-ZA" dirty="0"/>
          </a:p>
        </p:txBody>
      </p:sp>
      <p:sp>
        <p:nvSpPr>
          <p:cNvPr id="6" name="Rectangle 5"/>
          <p:cNvSpPr/>
          <p:nvPr/>
        </p:nvSpPr>
        <p:spPr>
          <a:xfrm>
            <a:off x="734437" y="990601"/>
            <a:ext cx="7050663" cy="21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15" name="Group 14">
            <a:extLst>
              <a:ext uri="{FF2B5EF4-FFF2-40B4-BE49-F238E27FC236}">
                <a16:creationId xmlns:a16="http://schemas.microsoft.com/office/drawing/2014/main" id="{01854F59-E8D5-FA9E-D39C-FB4A1733F1CA}"/>
              </a:ext>
            </a:extLst>
          </p:cNvPr>
          <p:cNvGrpSpPr/>
          <p:nvPr/>
        </p:nvGrpSpPr>
        <p:grpSpPr>
          <a:xfrm>
            <a:off x="1462894" y="1206500"/>
            <a:ext cx="8377209" cy="5651500"/>
            <a:chOff x="1066654" y="1098550"/>
            <a:chExt cx="8377209" cy="5651500"/>
          </a:xfrm>
        </p:grpSpPr>
        <p:grpSp>
          <p:nvGrpSpPr>
            <p:cNvPr id="14" name="Group 13">
              <a:extLst>
                <a:ext uri="{FF2B5EF4-FFF2-40B4-BE49-F238E27FC236}">
                  <a16:creationId xmlns:a16="http://schemas.microsoft.com/office/drawing/2014/main" id="{B7FFC227-B2A8-2A51-A8A1-7C896CE12595}"/>
                </a:ext>
              </a:extLst>
            </p:cNvPr>
            <p:cNvGrpSpPr/>
            <p:nvPr/>
          </p:nvGrpSpPr>
          <p:grpSpPr>
            <a:xfrm>
              <a:off x="1066654" y="1098550"/>
              <a:ext cx="8377209" cy="5651500"/>
              <a:chOff x="1414491" y="0"/>
              <a:chExt cx="9363018" cy="6858000"/>
            </a:xfrm>
          </p:grpSpPr>
          <p:pic>
            <p:nvPicPr>
              <p:cNvPr id="5" name="Picture 4">
                <a:extLst>
                  <a:ext uri="{FF2B5EF4-FFF2-40B4-BE49-F238E27FC236}">
                    <a16:creationId xmlns:a16="http://schemas.microsoft.com/office/drawing/2014/main" id="{944C3F93-90EB-D01B-8E88-3E2FD399F118}"/>
                  </a:ext>
                </a:extLst>
              </p:cNvPr>
              <p:cNvPicPr>
                <a:picLocks noChangeAspect="1"/>
              </p:cNvPicPr>
              <p:nvPr/>
            </p:nvPicPr>
            <p:blipFill>
              <a:blip r:embed="rId3"/>
              <a:stretch>
                <a:fillRect/>
              </a:stretch>
            </p:blipFill>
            <p:spPr>
              <a:xfrm>
                <a:off x="1414491" y="0"/>
                <a:ext cx="9363018" cy="6858000"/>
              </a:xfrm>
              <a:prstGeom prst="rect">
                <a:avLst/>
              </a:prstGeom>
            </p:spPr>
          </p:pic>
          <p:pic>
            <p:nvPicPr>
              <p:cNvPr id="13" name="Picture 12">
                <a:extLst>
                  <a:ext uri="{FF2B5EF4-FFF2-40B4-BE49-F238E27FC236}">
                    <a16:creationId xmlns:a16="http://schemas.microsoft.com/office/drawing/2014/main" id="{6B02BFB2-D6AA-E9FD-D5F4-96FB2E952D8C}"/>
                  </a:ext>
                </a:extLst>
              </p:cNvPr>
              <p:cNvPicPr>
                <a:picLocks noChangeAspect="1"/>
              </p:cNvPicPr>
              <p:nvPr/>
            </p:nvPicPr>
            <p:blipFill>
              <a:blip r:embed="rId4"/>
              <a:stretch>
                <a:fillRect/>
              </a:stretch>
            </p:blipFill>
            <p:spPr>
              <a:xfrm>
                <a:off x="3008645" y="2787333"/>
                <a:ext cx="1097541" cy="3705541"/>
              </a:xfrm>
              <a:prstGeom prst="rect">
                <a:avLst/>
              </a:prstGeom>
            </p:spPr>
          </p:pic>
        </p:grpSp>
        <p:pic>
          <p:nvPicPr>
            <p:cNvPr id="44" name="Picture 43">
              <a:extLst>
                <a:ext uri="{FF2B5EF4-FFF2-40B4-BE49-F238E27FC236}">
                  <a16:creationId xmlns:a16="http://schemas.microsoft.com/office/drawing/2014/main" id="{F5A1B5A5-AEF4-0C60-9DCA-2CC25C34704E}"/>
                </a:ext>
              </a:extLst>
            </p:cNvPr>
            <p:cNvPicPr>
              <a:picLocks noChangeAspect="1"/>
            </p:cNvPicPr>
            <p:nvPr/>
          </p:nvPicPr>
          <p:blipFill>
            <a:blip r:embed="rId5"/>
            <a:stretch>
              <a:fillRect/>
            </a:stretch>
          </p:blipFill>
          <p:spPr>
            <a:xfrm>
              <a:off x="7436409" y="4076095"/>
              <a:ext cx="1124244" cy="1477268"/>
            </a:xfrm>
            <a:prstGeom prst="rect">
              <a:avLst/>
            </a:prstGeom>
          </p:spPr>
        </p:pic>
      </p:grpSp>
    </p:spTree>
    <p:extLst>
      <p:ext uri="{BB962C8B-B14F-4D97-AF65-F5344CB8AC3E}">
        <p14:creationId xmlns:p14="http://schemas.microsoft.com/office/powerpoint/2010/main" val="3442055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F6CED-1DB8-EC3F-2833-D87E08BB9DC1}"/>
              </a:ext>
            </a:extLst>
          </p:cNvPr>
          <p:cNvSpPr>
            <a:spLocks noGrp="1"/>
          </p:cNvSpPr>
          <p:nvPr>
            <p:ph type="title"/>
          </p:nvPr>
        </p:nvSpPr>
        <p:spPr/>
        <p:txBody>
          <a:bodyPr/>
          <a:lstStyle/>
          <a:p>
            <a:r>
              <a:rPr lang="en-US" dirty="0"/>
              <a:t>Who is William Evans?</a:t>
            </a:r>
          </a:p>
        </p:txBody>
      </p:sp>
      <p:sp>
        <p:nvSpPr>
          <p:cNvPr id="3" name="Content Placeholder 2">
            <a:extLst>
              <a:ext uri="{FF2B5EF4-FFF2-40B4-BE49-F238E27FC236}">
                <a16:creationId xmlns:a16="http://schemas.microsoft.com/office/drawing/2014/main" id="{9B830630-84D3-BA89-2D9B-0142CDAC7091}"/>
              </a:ext>
            </a:extLst>
          </p:cNvPr>
          <p:cNvSpPr>
            <a:spLocks noGrp="1"/>
          </p:cNvSpPr>
          <p:nvPr>
            <p:ph idx="1"/>
          </p:nvPr>
        </p:nvSpPr>
        <p:spPr/>
        <p:txBody>
          <a:bodyPr>
            <a:normAutofit/>
          </a:bodyPr>
          <a:lstStyle/>
          <a:p>
            <a:r>
              <a:rPr lang="en-US" sz="1800" dirty="0">
                <a:latin typeface="Arial" panose="020B0604020202020204" pitchFamily="34" charset="0"/>
              </a:rPr>
              <a:t>A DAMA Certified Data Management Professional since 2012.</a:t>
            </a:r>
          </a:p>
          <a:p>
            <a:r>
              <a:rPr lang="en-US" sz="1800" dirty="0">
                <a:latin typeface="Arial" panose="020B0604020202020204" pitchFamily="34" charset="0"/>
              </a:rPr>
              <a:t>A high functioning Autistic who sees the world from the inside out, understanding cause and effect of data and information, and is able to bring the various views together. </a:t>
            </a:r>
          </a:p>
          <a:p>
            <a:r>
              <a:rPr lang="en-US" sz="1800" dirty="0">
                <a:latin typeface="Arial" panose="020B0604020202020204" pitchFamily="34" charset="0"/>
              </a:rPr>
              <a:t>His experience includes:</a:t>
            </a:r>
          </a:p>
          <a:p>
            <a:pPr lvl="1"/>
            <a:r>
              <a:rPr lang="en-ZA" sz="1600" dirty="0">
                <a:effectLst/>
                <a:latin typeface="Arial" panose="020B0604020202020204" pitchFamily="34" charset="0"/>
                <a:ea typeface="Times New Roman" panose="02020603050405020304" pitchFamily="18" charset="0"/>
              </a:rPr>
              <a:t>Implementing Data Management Capabilities</a:t>
            </a:r>
          </a:p>
          <a:p>
            <a:pPr lvl="1"/>
            <a:r>
              <a:rPr lang="en-ZA" sz="1600" dirty="0">
                <a:effectLst/>
                <a:latin typeface="Arial" panose="020B0604020202020204" pitchFamily="34" charset="0"/>
                <a:ea typeface="Times New Roman" panose="02020603050405020304" pitchFamily="18" charset="0"/>
              </a:rPr>
              <a:t>Maturing Metadata (Collibra&amp; Informatica) Management, with effective integrated Business Glossary &amp; Data Dictionary guidance</a:t>
            </a:r>
          </a:p>
          <a:p>
            <a:pPr lvl="1"/>
            <a:r>
              <a:rPr lang="en-ZA" sz="1600" dirty="0">
                <a:effectLst/>
                <a:latin typeface="Arial" panose="020B0604020202020204" pitchFamily="34" charset="0"/>
                <a:ea typeface="Times New Roman" panose="02020603050405020304" pitchFamily="18" charset="0"/>
              </a:rPr>
              <a:t>Architecting, and Cataloguing global enterprises to streamline their end-to-end value proposition</a:t>
            </a:r>
          </a:p>
          <a:p>
            <a:pPr lvl="1"/>
            <a:r>
              <a:rPr lang="en-ZA" sz="1600" dirty="0">
                <a:latin typeface="Arial" panose="020B0604020202020204" pitchFamily="34" charset="0"/>
                <a:ea typeface="Times New Roman" panose="02020603050405020304" pitchFamily="18" charset="0"/>
              </a:rPr>
              <a:t>U</a:t>
            </a:r>
            <a:r>
              <a:rPr lang="en-ZA" sz="1600" dirty="0">
                <a:effectLst/>
                <a:latin typeface="Arial" panose="020B0604020202020204" pitchFamily="34" charset="0"/>
                <a:ea typeface="Times New Roman" panose="02020603050405020304" pitchFamily="18" charset="0"/>
              </a:rPr>
              <a:t>ndoing legacy complexity and developing single source master data, for ERP (SAP: </a:t>
            </a:r>
            <a:r>
              <a:rPr lang="en-ZA" sz="1600" dirty="0">
                <a:solidFill>
                  <a:srgbClr val="000000"/>
                </a:solidFill>
                <a:effectLst/>
                <a:latin typeface="Arial" panose="020B0604020202020204" pitchFamily="34" charset="0"/>
                <a:ea typeface="Times New Roman" panose="02020603050405020304" pitchFamily="18" charset="0"/>
              </a:rPr>
              <a:t>MDM AM, CO, CS, FI, HR, MM, PS, PM, PY, SD)</a:t>
            </a:r>
          </a:p>
          <a:p>
            <a:pPr lvl="1"/>
            <a:r>
              <a:rPr lang="en-ZA" sz="1600" dirty="0">
                <a:effectLst/>
                <a:latin typeface="Arial" panose="020B0604020202020204" pitchFamily="34" charset="0"/>
                <a:ea typeface="Times New Roman" panose="02020603050405020304" pitchFamily="18" charset="0"/>
              </a:rPr>
              <a:t>Repurposing existing technology, automating operations and integrating IT and Business architectures (Business, Process, Information, Data, Resource, Application, Integration , and Infrastructure) for efficient and effective use and retention of data and information</a:t>
            </a:r>
          </a:p>
          <a:p>
            <a:pPr lvl="1"/>
            <a:r>
              <a:rPr lang="en-ZA" sz="1600" dirty="0">
                <a:effectLst/>
                <a:latin typeface="Arial" panose="020B0604020202020204" pitchFamily="34" charset="0"/>
                <a:ea typeface="Times New Roman" panose="02020603050405020304" pitchFamily="18" charset="0"/>
              </a:rPr>
              <a:t>Visualising and providing insight via ontology driven Metadata</a:t>
            </a:r>
          </a:p>
          <a:p>
            <a:pPr lvl="1"/>
            <a:r>
              <a:rPr lang="en-ZA" sz="1600" dirty="0">
                <a:effectLst/>
                <a:latin typeface="Arial" panose="020B0604020202020204" pitchFamily="34" charset="0"/>
                <a:ea typeface="Times New Roman" panose="02020603050405020304" pitchFamily="18" charset="0"/>
              </a:rPr>
              <a:t>Strengthening security and assuring compliance to privacy and data regulation</a:t>
            </a:r>
            <a:endParaRPr lang="en-US" sz="1600" b="1" dirty="0"/>
          </a:p>
        </p:txBody>
      </p:sp>
    </p:spTree>
    <p:extLst>
      <p:ext uri="{BB962C8B-B14F-4D97-AF65-F5344CB8AC3E}">
        <p14:creationId xmlns:p14="http://schemas.microsoft.com/office/powerpoint/2010/main" val="26610839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54" y="502508"/>
            <a:ext cx="12002530" cy="949283"/>
          </a:xfrm>
        </p:spPr>
        <p:txBody>
          <a:bodyPr>
            <a:normAutofit/>
          </a:bodyPr>
          <a:lstStyle/>
          <a:p>
            <a:r>
              <a:rPr lang="en-ZA" sz="3600" b="1" u="sng" dirty="0"/>
              <a:t>The Multi Dimensional Data Management Framework V6.0)</a:t>
            </a:r>
          </a:p>
        </p:txBody>
      </p:sp>
      <p:pic>
        <p:nvPicPr>
          <p:cNvPr id="5" name="Picture 4">
            <a:extLst>
              <a:ext uri="{FF2B5EF4-FFF2-40B4-BE49-F238E27FC236}">
                <a16:creationId xmlns:a16="http://schemas.microsoft.com/office/drawing/2014/main" id="{92AF6468-7ABF-6966-8529-A0F779EFB1D7}"/>
              </a:ext>
            </a:extLst>
          </p:cNvPr>
          <p:cNvPicPr>
            <a:picLocks noChangeAspect="1"/>
          </p:cNvPicPr>
          <p:nvPr/>
        </p:nvPicPr>
        <p:blipFill>
          <a:blip r:embed="rId2"/>
          <a:stretch>
            <a:fillRect/>
          </a:stretch>
        </p:blipFill>
        <p:spPr>
          <a:xfrm>
            <a:off x="2491739" y="1231423"/>
            <a:ext cx="6340719" cy="5626577"/>
          </a:xfrm>
          <a:prstGeom prst="rect">
            <a:avLst/>
          </a:prstGeom>
        </p:spPr>
      </p:pic>
    </p:spTree>
    <p:extLst>
      <p:ext uri="{BB962C8B-B14F-4D97-AF65-F5344CB8AC3E}">
        <p14:creationId xmlns:p14="http://schemas.microsoft.com/office/powerpoint/2010/main" val="21588124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B1C76-A961-3FAC-05DC-83B1E0FE6BCB}"/>
              </a:ext>
            </a:extLst>
          </p:cNvPr>
          <p:cNvSpPr>
            <a:spLocks noGrp="1"/>
          </p:cNvSpPr>
          <p:nvPr>
            <p:ph type="title"/>
          </p:nvPr>
        </p:nvSpPr>
        <p:spPr>
          <a:noFill/>
        </p:spPr>
        <p:txBody>
          <a:bodyPr vert="horz" lIns="91440" tIns="45720" rIns="91440" bIns="45720" rtlCol="0">
            <a:normAutofit/>
          </a:bodyPr>
          <a:lstStyle/>
          <a:p>
            <a:pPr marL="228600" indent="-228600">
              <a:spcBef>
                <a:spcPts val="1000"/>
              </a:spcBef>
              <a:buFont typeface="Arial" panose="020B0604020202020204" pitchFamily="34" charset="0"/>
              <a:buChar char="•"/>
            </a:pPr>
            <a:r>
              <a:rPr lang="en-US" sz="2800" dirty="0">
                <a:latin typeface="+mn-lt"/>
                <a:ea typeface="+mn-ea"/>
                <a:cs typeface="+mn-cs"/>
              </a:rPr>
              <a:t>Any Questions</a:t>
            </a:r>
          </a:p>
        </p:txBody>
      </p:sp>
    </p:spTree>
    <p:extLst>
      <p:ext uri="{BB962C8B-B14F-4D97-AF65-F5344CB8AC3E}">
        <p14:creationId xmlns:p14="http://schemas.microsoft.com/office/powerpoint/2010/main" val="34420302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EAF82-DE3A-1845-9970-E90F5DFFC599}"/>
              </a:ext>
            </a:extLst>
          </p:cNvPr>
          <p:cNvSpPr>
            <a:spLocks noGrp="1"/>
          </p:cNvSpPr>
          <p:nvPr>
            <p:ph type="title"/>
          </p:nvPr>
        </p:nvSpPr>
        <p:spPr>
          <a:xfrm>
            <a:off x="838199" y="365125"/>
            <a:ext cx="11008807" cy="1325563"/>
          </a:xfrm>
        </p:spPr>
        <p:txBody>
          <a:bodyPr/>
          <a:lstStyle/>
          <a:p>
            <a:r>
              <a:rPr lang="en-US" dirty="0"/>
              <a:t>Detailed Insights and explanations on the various MDDMF Versions</a:t>
            </a:r>
          </a:p>
        </p:txBody>
      </p:sp>
    </p:spTree>
    <p:extLst>
      <p:ext uri="{BB962C8B-B14F-4D97-AF65-F5344CB8AC3E}">
        <p14:creationId xmlns:p14="http://schemas.microsoft.com/office/powerpoint/2010/main" val="14705878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15545"/>
            <a:ext cx="10515600" cy="5453449"/>
          </a:xfrm>
        </p:spPr>
        <p:txBody>
          <a:bodyPr>
            <a:normAutofit/>
          </a:bodyPr>
          <a:lstStyle/>
          <a:p>
            <a:r>
              <a:rPr lang="en-ZA" dirty="0"/>
              <a:t>1. A Simple </a:t>
            </a:r>
            <a:r>
              <a:rPr lang="en-ZA" b="1" dirty="0"/>
              <a:t>Understanding</a:t>
            </a:r>
            <a:r>
              <a:rPr lang="en-ZA" dirty="0"/>
              <a:t> of Data</a:t>
            </a:r>
            <a:br>
              <a:rPr lang="en-ZA" dirty="0"/>
            </a:br>
            <a:br>
              <a:rPr lang="en-ZA" sz="2000" dirty="0"/>
            </a:br>
            <a:r>
              <a:rPr lang="en-US" sz="2000" b="1" dirty="0">
                <a:solidFill>
                  <a:srgbClr val="00B050"/>
                </a:solidFill>
              </a:rPr>
              <a:t>Please email all queries to Herman.Badenhorst@edgedatawave.co.za</a:t>
            </a:r>
            <a:r>
              <a:rPr lang="en-ZA" sz="2000" b="1" dirty="0">
                <a:solidFill>
                  <a:srgbClr val="00B050"/>
                </a:solidFill>
              </a:rPr>
              <a:t>, </a:t>
            </a:r>
            <a:br>
              <a:rPr lang="en-ZA" sz="2000" b="1" dirty="0">
                <a:solidFill>
                  <a:srgbClr val="00B050"/>
                </a:solidFill>
              </a:rPr>
            </a:br>
            <a:br>
              <a:rPr lang="en-ZA" sz="2000" b="1" dirty="0">
                <a:solidFill>
                  <a:srgbClr val="00B050"/>
                </a:solidFill>
              </a:rPr>
            </a:br>
            <a:r>
              <a:rPr lang="en-ZA" sz="2000" b="1" dirty="0">
                <a:solidFill>
                  <a:srgbClr val="00B050"/>
                </a:solidFill>
              </a:rPr>
              <a:t>- Start your message with: </a:t>
            </a:r>
            <a:br>
              <a:rPr lang="en-ZA" sz="2000" b="1" dirty="0">
                <a:solidFill>
                  <a:srgbClr val="00B050"/>
                </a:solidFill>
              </a:rPr>
            </a:br>
            <a:r>
              <a:rPr lang="en-ZA" sz="2000" b="1" dirty="0">
                <a:solidFill>
                  <a:srgbClr val="00B050"/>
                </a:solidFill>
              </a:rPr>
              <a:t>     - The company name you are representing;</a:t>
            </a:r>
            <a:br>
              <a:rPr lang="en-ZA" sz="2000" b="1" dirty="0">
                <a:solidFill>
                  <a:srgbClr val="00B050"/>
                </a:solidFill>
              </a:rPr>
            </a:br>
            <a:r>
              <a:rPr lang="en-ZA" sz="2000" b="1" dirty="0">
                <a:solidFill>
                  <a:srgbClr val="00B050"/>
                </a:solidFill>
              </a:rPr>
              <a:t>     - followed by your name;</a:t>
            </a:r>
            <a:br>
              <a:rPr lang="en-ZA" sz="2000" b="1" dirty="0">
                <a:solidFill>
                  <a:srgbClr val="00B050"/>
                </a:solidFill>
              </a:rPr>
            </a:br>
            <a:r>
              <a:rPr lang="en-ZA" sz="2000" b="1" dirty="0">
                <a:solidFill>
                  <a:srgbClr val="00B050"/>
                </a:solidFill>
              </a:rPr>
              <a:t>     - followed by your email address;</a:t>
            </a:r>
            <a:br>
              <a:rPr lang="en-ZA" sz="2000" b="1" dirty="0">
                <a:solidFill>
                  <a:srgbClr val="00B050"/>
                </a:solidFill>
              </a:rPr>
            </a:br>
            <a:r>
              <a:rPr lang="en-ZA" sz="2000" b="1" dirty="0">
                <a:solidFill>
                  <a:srgbClr val="00B050"/>
                </a:solidFill>
              </a:rPr>
              <a:t>     - followed by a message title (I will need context to understand the question); and</a:t>
            </a:r>
            <a:br>
              <a:rPr lang="en-ZA" sz="2000" b="1" dirty="0">
                <a:solidFill>
                  <a:srgbClr val="00B050"/>
                </a:solidFill>
              </a:rPr>
            </a:br>
            <a:r>
              <a:rPr lang="en-ZA" sz="2000" b="1" dirty="0">
                <a:solidFill>
                  <a:srgbClr val="00B050"/>
                </a:solidFill>
              </a:rPr>
              <a:t>     - followed by your question.</a:t>
            </a:r>
            <a:br>
              <a:rPr lang="en-ZA" sz="2000" b="1" dirty="0">
                <a:solidFill>
                  <a:srgbClr val="00B050"/>
                </a:solidFill>
              </a:rPr>
            </a:br>
            <a:br>
              <a:rPr lang="en-ZA" sz="2000" b="1" dirty="0">
                <a:solidFill>
                  <a:srgbClr val="00B050"/>
                </a:solidFill>
              </a:rPr>
            </a:br>
            <a:r>
              <a:rPr lang="en-ZA" sz="2000" b="1" dirty="0">
                <a:solidFill>
                  <a:srgbClr val="FF0000"/>
                </a:solidFill>
              </a:rPr>
              <a:t>Answering of questions received during this workshop, AND which are pertinent to this workshop topic is free, only if submitted and received during this workshop. </a:t>
            </a:r>
            <a:br>
              <a:rPr lang="en-ZA" sz="2000" b="1" dirty="0">
                <a:solidFill>
                  <a:srgbClr val="FF0000"/>
                </a:solidFill>
              </a:rPr>
            </a:br>
            <a:br>
              <a:rPr lang="en-ZA" sz="2000" b="1" dirty="0">
                <a:solidFill>
                  <a:srgbClr val="FF0000"/>
                </a:solidFill>
              </a:rPr>
            </a:br>
            <a:r>
              <a:rPr lang="en-ZA" sz="2000" b="1" dirty="0">
                <a:solidFill>
                  <a:srgbClr val="0070C0"/>
                </a:solidFill>
              </a:rPr>
              <a:t>Answers may be given during or after the workshop, or over the next few days. You are also welcome to engage me for training and consulting.</a:t>
            </a:r>
            <a:endParaRPr lang="en-ZA" sz="2000" dirty="0"/>
          </a:p>
        </p:txBody>
      </p:sp>
    </p:spTree>
    <p:extLst>
      <p:ext uri="{BB962C8B-B14F-4D97-AF65-F5344CB8AC3E}">
        <p14:creationId xmlns:p14="http://schemas.microsoft.com/office/powerpoint/2010/main" val="486473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b="1" u="sng" dirty="0"/>
              <a:t>The three main types of Data</a:t>
            </a:r>
            <a:r>
              <a:rPr lang="en-ZA" b="1" u="sng" dirty="0"/>
              <a:t> </a:t>
            </a:r>
            <a:r>
              <a:rPr lang="en-ZA" sz="2800" dirty="0"/>
              <a:t>(each have their own Meta-data)</a:t>
            </a:r>
          </a:p>
        </p:txBody>
      </p:sp>
      <p:sp>
        <p:nvSpPr>
          <p:cNvPr id="3" name="Content Placeholder 2"/>
          <p:cNvSpPr>
            <a:spLocks noGrp="1"/>
          </p:cNvSpPr>
          <p:nvPr>
            <p:ph idx="1"/>
          </p:nvPr>
        </p:nvSpPr>
        <p:spPr/>
        <p:txBody>
          <a:bodyPr/>
          <a:lstStyle/>
          <a:p>
            <a:r>
              <a:rPr lang="en-ZA" dirty="0"/>
              <a:t>Reference Data</a:t>
            </a:r>
          </a:p>
          <a:p>
            <a:pPr lvl="1"/>
            <a:r>
              <a:rPr lang="en-ZA" dirty="0"/>
              <a:t>and its own Meta-data</a:t>
            </a:r>
          </a:p>
          <a:p>
            <a:r>
              <a:rPr lang="en-ZA" dirty="0"/>
              <a:t>Master Data</a:t>
            </a:r>
          </a:p>
          <a:p>
            <a:pPr lvl="1"/>
            <a:r>
              <a:rPr lang="en-ZA" dirty="0"/>
              <a:t>and its own Meta-data</a:t>
            </a:r>
          </a:p>
          <a:p>
            <a:r>
              <a:rPr lang="en-ZA" dirty="0"/>
              <a:t>Transactional Data</a:t>
            </a:r>
          </a:p>
          <a:p>
            <a:pPr lvl="1"/>
            <a:r>
              <a:rPr lang="en-ZA" dirty="0"/>
              <a:t>and its own Meta-data</a:t>
            </a:r>
          </a:p>
          <a:p>
            <a:r>
              <a:rPr lang="en-ZA" dirty="0"/>
              <a:t>Meta-data is not a different type of Data.</a:t>
            </a:r>
          </a:p>
          <a:p>
            <a:r>
              <a:rPr lang="en-ZA" dirty="0"/>
              <a:t>Meta-data is simply one of the three types of Data used to provide context and clarity to a specific piece of Data.</a:t>
            </a:r>
          </a:p>
          <a:p>
            <a:endParaRPr lang="en-ZA" dirty="0"/>
          </a:p>
        </p:txBody>
      </p:sp>
    </p:spTree>
    <p:extLst>
      <p:ext uri="{BB962C8B-B14F-4D97-AF65-F5344CB8AC3E}">
        <p14:creationId xmlns:p14="http://schemas.microsoft.com/office/powerpoint/2010/main" val="618470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72559" y="1187866"/>
            <a:ext cx="6147509" cy="5593168"/>
          </a:xfrm>
          <a:prstGeom prst="rect">
            <a:avLst/>
          </a:prstGeom>
        </p:spPr>
      </p:pic>
      <p:sp>
        <p:nvSpPr>
          <p:cNvPr id="2" name="Title 1"/>
          <p:cNvSpPr>
            <a:spLocks noGrp="1"/>
          </p:cNvSpPr>
          <p:nvPr>
            <p:ph type="title"/>
          </p:nvPr>
        </p:nvSpPr>
        <p:spPr>
          <a:xfrm>
            <a:off x="795338" y="226410"/>
            <a:ext cx="6493667" cy="891107"/>
          </a:xfrm>
        </p:spPr>
        <p:txBody>
          <a:bodyPr/>
          <a:lstStyle/>
          <a:p>
            <a:r>
              <a:rPr lang="en-ZA" dirty="0"/>
              <a:t>Visual of Data (An Invoice)</a:t>
            </a:r>
          </a:p>
        </p:txBody>
      </p:sp>
      <p:grpSp>
        <p:nvGrpSpPr>
          <p:cNvPr id="138" name="Group 137"/>
          <p:cNvGrpSpPr/>
          <p:nvPr/>
        </p:nvGrpSpPr>
        <p:grpSpPr>
          <a:xfrm>
            <a:off x="771112" y="1359637"/>
            <a:ext cx="10648956" cy="5271032"/>
            <a:chOff x="771112" y="1359637"/>
            <a:chExt cx="10648956" cy="5271032"/>
          </a:xfrm>
        </p:grpSpPr>
        <p:sp>
          <p:nvSpPr>
            <p:cNvPr id="10" name="Rounded Rectangle 9"/>
            <p:cNvSpPr/>
            <p:nvPr/>
          </p:nvSpPr>
          <p:spPr>
            <a:xfrm>
              <a:off x="771112" y="1538540"/>
              <a:ext cx="2800546" cy="53724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solidFill>
                    <a:schemeClr val="tx1"/>
                  </a:solidFill>
                </a:rPr>
                <a:t>Meta-data</a:t>
              </a:r>
            </a:p>
          </p:txBody>
        </p:sp>
        <p:sp>
          <p:nvSpPr>
            <p:cNvPr id="104" name="Rounded Rectangle 103"/>
            <p:cNvSpPr/>
            <p:nvPr/>
          </p:nvSpPr>
          <p:spPr>
            <a:xfrm>
              <a:off x="5302248" y="1738689"/>
              <a:ext cx="523713" cy="11943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5" name="Rounded Rectangle 104"/>
            <p:cNvSpPr/>
            <p:nvPr/>
          </p:nvSpPr>
          <p:spPr>
            <a:xfrm>
              <a:off x="5302249" y="2181692"/>
              <a:ext cx="290125" cy="11943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6" name="Rounded Rectangle 105"/>
            <p:cNvSpPr/>
            <p:nvPr/>
          </p:nvSpPr>
          <p:spPr>
            <a:xfrm>
              <a:off x="5307620" y="2324720"/>
              <a:ext cx="263519" cy="11943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7" name="Rounded Rectangle 106"/>
            <p:cNvSpPr/>
            <p:nvPr/>
          </p:nvSpPr>
          <p:spPr>
            <a:xfrm>
              <a:off x="5305828" y="2464933"/>
              <a:ext cx="367733" cy="11943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8" name="Rounded Rectangle 107"/>
            <p:cNvSpPr/>
            <p:nvPr/>
          </p:nvSpPr>
          <p:spPr>
            <a:xfrm>
              <a:off x="5302247" y="2607937"/>
              <a:ext cx="352265" cy="11943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9" name="Rounded Rectangle 108"/>
            <p:cNvSpPr/>
            <p:nvPr/>
          </p:nvSpPr>
          <p:spPr>
            <a:xfrm>
              <a:off x="9594210" y="1882244"/>
              <a:ext cx="885192" cy="151907"/>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0" name="Rounded Rectangle 109"/>
            <p:cNvSpPr/>
            <p:nvPr/>
          </p:nvSpPr>
          <p:spPr>
            <a:xfrm>
              <a:off x="9591825" y="2054848"/>
              <a:ext cx="885192" cy="106147"/>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1" name="Rounded Rectangle 110"/>
            <p:cNvSpPr/>
            <p:nvPr/>
          </p:nvSpPr>
          <p:spPr>
            <a:xfrm>
              <a:off x="9594208" y="2181692"/>
              <a:ext cx="885192" cy="11776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3" name="Rounded Rectangle 112"/>
            <p:cNvSpPr/>
            <p:nvPr/>
          </p:nvSpPr>
          <p:spPr>
            <a:xfrm>
              <a:off x="9594208" y="2322530"/>
              <a:ext cx="885192" cy="121426"/>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4" name="Rounded Rectangle 113"/>
            <p:cNvSpPr/>
            <p:nvPr/>
          </p:nvSpPr>
          <p:spPr>
            <a:xfrm>
              <a:off x="9591825" y="2900731"/>
              <a:ext cx="885192" cy="11776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5" name="Rounded Rectangle 114"/>
            <p:cNvSpPr/>
            <p:nvPr/>
          </p:nvSpPr>
          <p:spPr>
            <a:xfrm>
              <a:off x="9587189" y="4797147"/>
              <a:ext cx="881150" cy="121994"/>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6" name="Rounded Rectangle 115"/>
            <p:cNvSpPr/>
            <p:nvPr/>
          </p:nvSpPr>
          <p:spPr>
            <a:xfrm>
              <a:off x="9587189" y="4934471"/>
              <a:ext cx="881150" cy="121994"/>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7" name="Rounded Rectangle 116"/>
            <p:cNvSpPr/>
            <p:nvPr/>
          </p:nvSpPr>
          <p:spPr>
            <a:xfrm>
              <a:off x="9587189" y="5080446"/>
              <a:ext cx="881150" cy="127348"/>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8" name="Rounded Rectangle 117"/>
            <p:cNvSpPr/>
            <p:nvPr/>
          </p:nvSpPr>
          <p:spPr>
            <a:xfrm>
              <a:off x="9585961" y="5237453"/>
              <a:ext cx="881150" cy="118743"/>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9" name="Rounded Rectangle 118"/>
            <p:cNvSpPr/>
            <p:nvPr/>
          </p:nvSpPr>
          <p:spPr>
            <a:xfrm>
              <a:off x="9585961" y="5388782"/>
              <a:ext cx="881150" cy="126193"/>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0" name="Rounded Rectangle 119"/>
            <p:cNvSpPr/>
            <p:nvPr/>
          </p:nvSpPr>
          <p:spPr>
            <a:xfrm>
              <a:off x="9586681" y="5547561"/>
              <a:ext cx="881150" cy="12993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1" name="Rounded Rectangle 120"/>
            <p:cNvSpPr/>
            <p:nvPr/>
          </p:nvSpPr>
          <p:spPr>
            <a:xfrm>
              <a:off x="9585961" y="5706340"/>
              <a:ext cx="881150" cy="13153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2" name="Rounded Rectangle 121"/>
            <p:cNvSpPr/>
            <p:nvPr/>
          </p:nvSpPr>
          <p:spPr>
            <a:xfrm>
              <a:off x="9586703" y="5856279"/>
              <a:ext cx="881150" cy="121994"/>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3" name="Rounded Rectangle 122"/>
            <p:cNvSpPr/>
            <p:nvPr/>
          </p:nvSpPr>
          <p:spPr>
            <a:xfrm>
              <a:off x="9724370" y="1359637"/>
              <a:ext cx="1695698" cy="34548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4" name="Rounded Rectangle 123"/>
            <p:cNvSpPr/>
            <p:nvPr/>
          </p:nvSpPr>
          <p:spPr>
            <a:xfrm>
              <a:off x="5272558" y="6125350"/>
              <a:ext cx="2843391" cy="151594"/>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5" name="Rounded Rectangle 124"/>
            <p:cNvSpPr/>
            <p:nvPr/>
          </p:nvSpPr>
          <p:spPr>
            <a:xfrm>
              <a:off x="7993060" y="6504994"/>
              <a:ext cx="327980" cy="125675"/>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6" name="Rounded Rectangle 125"/>
            <p:cNvSpPr/>
            <p:nvPr/>
          </p:nvSpPr>
          <p:spPr>
            <a:xfrm>
              <a:off x="5302247" y="2755243"/>
              <a:ext cx="881150" cy="121994"/>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7" name="Rounded Rectangle 126"/>
            <p:cNvSpPr/>
            <p:nvPr/>
          </p:nvSpPr>
          <p:spPr>
            <a:xfrm>
              <a:off x="7465738" y="2754825"/>
              <a:ext cx="1182961" cy="145906"/>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8" name="Rounded Rectangle 127"/>
            <p:cNvSpPr/>
            <p:nvPr/>
          </p:nvSpPr>
          <p:spPr>
            <a:xfrm>
              <a:off x="9593808" y="2754825"/>
              <a:ext cx="990372" cy="11518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9" name="Rounded Rectangle 128"/>
            <p:cNvSpPr/>
            <p:nvPr/>
          </p:nvSpPr>
          <p:spPr>
            <a:xfrm>
              <a:off x="5300101" y="3738324"/>
              <a:ext cx="535385" cy="304956"/>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0" name="Rounded Rectangle 129"/>
            <p:cNvSpPr/>
            <p:nvPr/>
          </p:nvSpPr>
          <p:spPr>
            <a:xfrm>
              <a:off x="5878606" y="3746114"/>
              <a:ext cx="566085" cy="304956"/>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2" name="Rounded Rectangle 131"/>
            <p:cNvSpPr/>
            <p:nvPr/>
          </p:nvSpPr>
          <p:spPr>
            <a:xfrm>
              <a:off x="6467553" y="3741671"/>
              <a:ext cx="2771377" cy="304956"/>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3" name="Rounded Rectangle 132"/>
            <p:cNvSpPr/>
            <p:nvPr/>
          </p:nvSpPr>
          <p:spPr>
            <a:xfrm>
              <a:off x="9266008" y="3746114"/>
              <a:ext cx="297092" cy="304956"/>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4" name="Rounded Rectangle 133"/>
            <p:cNvSpPr/>
            <p:nvPr/>
          </p:nvSpPr>
          <p:spPr>
            <a:xfrm>
              <a:off x="9585961" y="3745715"/>
              <a:ext cx="566886" cy="304956"/>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5" name="Rounded Rectangle 134"/>
            <p:cNvSpPr/>
            <p:nvPr/>
          </p:nvSpPr>
          <p:spPr>
            <a:xfrm>
              <a:off x="10179925" y="3738324"/>
              <a:ext cx="314244" cy="304956"/>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6" name="Rounded Rectangle 135"/>
            <p:cNvSpPr/>
            <p:nvPr/>
          </p:nvSpPr>
          <p:spPr>
            <a:xfrm>
              <a:off x="10521247" y="3741671"/>
              <a:ext cx="773888" cy="304956"/>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7" name="Rounded Rectangle 136"/>
            <p:cNvSpPr/>
            <p:nvPr/>
          </p:nvSpPr>
          <p:spPr>
            <a:xfrm>
              <a:off x="5303171" y="4899379"/>
              <a:ext cx="2075530" cy="185343"/>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extLst>
      <p:ext uri="{BB962C8B-B14F-4D97-AF65-F5344CB8AC3E}">
        <p14:creationId xmlns:p14="http://schemas.microsoft.com/office/powerpoint/2010/main" val="13317586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72559" y="1187866"/>
            <a:ext cx="6147509" cy="5593168"/>
          </a:xfrm>
          <a:prstGeom prst="rect">
            <a:avLst/>
          </a:prstGeom>
        </p:spPr>
      </p:pic>
      <p:sp>
        <p:nvSpPr>
          <p:cNvPr id="2" name="Title 1"/>
          <p:cNvSpPr>
            <a:spLocks noGrp="1"/>
          </p:cNvSpPr>
          <p:nvPr>
            <p:ph type="title"/>
          </p:nvPr>
        </p:nvSpPr>
        <p:spPr>
          <a:xfrm>
            <a:off x="795338" y="226410"/>
            <a:ext cx="6493667" cy="891107"/>
          </a:xfrm>
        </p:spPr>
        <p:txBody>
          <a:bodyPr/>
          <a:lstStyle/>
          <a:p>
            <a:r>
              <a:rPr lang="en-ZA" dirty="0"/>
              <a:t>Visual of Data (An Invoice)</a:t>
            </a:r>
          </a:p>
        </p:txBody>
      </p:sp>
      <p:grpSp>
        <p:nvGrpSpPr>
          <p:cNvPr id="142" name="Group 141"/>
          <p:cNvGrpSpPr/>
          <p:nvPr/>
        </p:nvGrpSpPr>
        <p:grpSpPr>
          <a:xfrm>
            <a:off x="769696" y="1884826"/>
            <a:ext cx="10557911" cy="4733487"/>
            <a:chOff x="769696" y="1884826"/>
            <a:chExt cx="10557911" cy="4733487"/>
          </a:xfrm>
        </p:grpSpPr>
        <p:grpSp>
          <p:nvGrpSpPr>
            <p:cNvPr id="139" name="Group 138"/>
            <p:cNvGrpSpPr/>
            <p:nvPr/>
          </p:nvGrpSpPr>
          <p:grpSpPr>
            <a:xfrm>
              <a:off x="769696" y="1884826"/>
              <a:ext cx="10557911" cy="4095634"/>
              <a:chOff x="769696" y="1884826"/>
              <a:chExt cx="10557911" cy="4095634"/>
            </a:xfrm>
          </p:grpSpPr>
          <p:sp>
            <p:nvSpPr>
              <p:cNvPr id="7" name="Rounded Rectangle 6"/>
              <p:cNvSpPr/>
              <p:nvPr/>
            </p:nvSpPr>
            <p:spPr>
              <a:xfrm>
                <a:off x="769696" y="2172955"/>
                <a:ext cx="2800546" cy="53724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solidFill>
                      <a:schemeClr val="tx1"/>
                    </a:solidFill>
                  </a:rPr>
                  <a:t>Reference Data</a:t>
                </a:r>
              </a:p>
            </p:txBody>
          </p:sp>
          <p:sp>
            <p:nvSpPr>
              <p:cNvPr id="47" name="Rounded Rectangle 46"/>
              <p:cNvSpPr/>
              <p:nvPr/>
            </p:nvSpPr>
            <p:spPr>
              <a:xfrm>
                <a:off x="6027824" y="1884826"/>
                <a:ext cx="668248" cy="14193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8" name="Rounded Rectangle 47"/>
              <p:cNvSpPr/>
              <p:nvPr/>
            </p:nvSpPr>
            <p:spPr>
              <a:xfrm>
                <a:off x="5302250" y="2041476"/>
                <a:ext cx="484188" cy="1226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9" name="Rounded Rectangle 48"/>
              <p:cNvSpPr/>
              <p:nvPr/>
            </p:nvSpPr>
            <p:spPr>
              <a:xfrm>
                <a:off x="5790243" y="2041475"/>
                <a:ext cx="262895" cy="1226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0" name="Rounded Rectangle 49"/>
              <p:cNvSpPr/>
              <p:nvPr/>
            </p:nvSpPr>
            <p:spPr>
              <a:xfrm>
                <a:off x="5302250" y="3331017"/>
                <a:ext cx="533236" cy="1226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1" name="Rounded Rectangle 50"/>
              <p:cNvSpPr/>
              <p:nvPr/>
            </p:nvSpPr>
            <p:spPr>
              <a:xfrm>
                <a:off x="5849857" y="3333128"/>
                <a:ext cx="239793" cy="1226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2" name="Rounded Rectangle 51"/>
              <p:cNvSpPr/>
              <p:nvPr/>
            </p:nvSpPr>
            <p:spPr>
              <a:xfrm>
                <a:off x="7461257" y="3324043"/>
                <a:ext cx="473068" cy="1226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3" name="Rounded Rectangle 52"/>
              <p:cNvSpPr/>
              <p:nvPr/>
            </p:nvSpPr>
            <p:spPr>
              <a:xfrm>
                <a:off x="7942189" y="3326154"/>
                <a:ext cx="239793" cy="1226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4" name="Rounded Rectangle 53"/>
              <p:cNvSpPr/>
              <p:nvPr/>
            </p:nvSpPr>
            <p:spPr>
              <a:xfrm>
                <a:off x="6102674" y="3193474"/>
                <a:ext cx="606500" cy="1226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5" name="Rounded Rectangle 54"/>
              <p:cNvSpPr/>
              <p:nvPr/>
            </p:nvSpPr>
            <p:spPr>
              <a:xfrm>
                <a:off x="6725842" y="3188713"/>
                <a:ext cx="563163" cy="1226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1" name="Rounded Rectangle 60"/>
              <p:cNvSpPr/>
              <p:nvPr/>
            </p:nvSpPr>
            <p:spPr>
              <a:xfrm>
                <a:off x="5878607" y="4063964"/>
                <a:ext cx="273034" cy="10564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6" name="Rounded Rectangle 65"/>
              <p:cNvSpPr/>
              <p:nvPr/>
            </p:nvSpPr>
            <p:spPr>
              <a:xfrm>
                <a:off x="5878607" y="4198883"/>
                <a:ext cx="273034" cy="1226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1" name="Rounded Rectangle 70"/>
              <p:cNvSpPr/>
              <p:nvPr/>
            </p:nvSpPr>
            <p:spPr>
              <a:xfrm>
                <a:off x="5878607" y="4328264"/>
                <a:ext cx="273034" cy="1226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6" name="Rounded Rectangle 75"/>
              <p:cNvSpPr/>
              <p:nvPr/>
            </p:nvSpPr>
            <p:spPr>
              <a:xfrm>
                <a:off x="5878607" y="4448914"/>
                <a:ext cx="273034" cy="1226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1" name="Rounded Rectangle 80"/>
              <p:cNvSpPr/>
              <p:nvPr/>
            </p:nvSpPr>
            <p:spPr>
              <a:xfrm>
                <a:off x="5878607" y="4556864"/>
                <a:ext cx="273034" cy="1226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8" name="Rounded Rectangle 87"/>
              <p:cNvSpPr/>
              <p:nvPr/>
            </p:nvSpPr>
            <p:spPr>
              <a:xfrm>
                <a:off x="10819931" y="5079159"/>
                <a:ext cx="507676" cy="1286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6" name="Rounded Rectangle 95"/>
              <p:cNvSpPr/>
              <p:nvPr/>
            </p:nvSpPr>
            <p:spPr>
              <a:xfrm>
                <a:off x="10512426" y="5709235"/>
                <a:ext cx="149778" cy="1286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7" name="Rounded Rectangle 96"/>
              <p:cNvSpPr/>
              <p:nvPr/>
            </p:nvSpPr>
            <p:spPr>
              <a:xfrm>
                <a:off x="10787063" y="5859201"/>
                <a:ext cx="245267" cy="12125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141" name="Rounded Rectangle 140"/>
            <p:cNvSpPr/>
            <p:nvPr/>
          </p:nvSpPr>
          <p:spPr>
            <a:xfrm>
              <a:off x="5942806" y="6495711"/>
              <a:ext cx="353219" cy="1226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extLst>
      <p:ext uri="{BB962C8B-B14F-4D97-AF65-F5344CB8AC3E}">
        <p14:creationId xmlns:p14="http://schemas.microsoft.com/office/powerpoint/2010/main" val="12472924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72559" y="1187866"/>
            <a:ext cx="6147509" cy="5593168"/>
          </a:xfrm>
          <a:prstGeom prst="rect">
            <a:avLst/>
          </a:prstGeom>
        </p:spPr>
      </p:pic>
      <p:sp>
        <p:nvSpPr>
          <p:cNvPr id="2" name="Title 1"/>
          <p:cNvSpPr>
            <a:spLocks noGrp="1"/>
          </p:cNvSpPr>
          <p:nvPr>
            <p:ph type="title"/>
          </p:nvPr>
        </p:nvSpPr>
        <p:spPr>
          <a:xfrm>
            <a:off x="795338" y="226410"/>
            <a:ext cx="6493667" cy="891107"/>
          </a:xfrm>
        </p:spPr>
        <p:txBody>
          <a:bodyPr/>
          <a:lstStyle/>
          <a:p>
            <a:r>
              <a:rPr lang="en-ZA" dirty="0"/>
              <a:t>Visual of Data (An Invoice)</a:t>
            </a:r>
          </a:p>
        </p:txBody>
      </p:sp>
      <p:grpSp>
        <p:nvGrpSpPr>
          <p:cNvPr id="157" name="Group 156"/>
          <p:cNvGrpSpPr/>
          <p:nvPr/>
        </p:nvGrpSpPr>
        <p:grpSpPr>
          <a:xfrm>
            <a:off x="792225" y="1183104"/>
            <a:ext cx="10496560" cy="5570516"/>
            <a:chOff x="792225" y="1183104"/>
            <a:chExt cx="10496560" cy="5570516"/>
          </a:xfrm>
        </p:grpSpPr>
        <p:sp>
          <p:nvSpPr>
            <p:cNvPr id="23" name="Rounded Rectangle 22"/>
            <p:cNvSpPr/>
            <p:nvPr/>
          </p:nvSpPr>
          <p:spPr>
            <a:xfrm>
              <a:off x="8392802" y="3045263"/>
              <a:ext cx="885826" cy="11943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156" name="Group 155"/>
            <p:cNvGrpSpPr/>
            <p:nvPr/>
          </p:nvGrpSpPr>
          <p:grpSpPr>
            <a:xfrm>
              <a:off x="792225" y="1183104"/>
              <a:ext cx="10496560" cy="5570516"/>
              <a:chOff x="792225" y="1183104"/>
              <a:chExt cx="10496560" cy="5570516"/>
            </a:xfrm>
          </p:grpSpPr>
          <p:sp>
            <p:nvSpPr>
              <p:cNvPr id="5" name="Rounded Rectangle 4"/>
              <p:cNvSpPr/>
              <p:nvPr/>
            </p:nvSpPr>
            <p:spPr>
              <a:xfrm>
                <a:off x="5193289" y="1183104"/>
                <a:ext cx="2922661" cy="53724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ounded Rectangle 5"/>
              <p:cNvSpPr/>
              <p:nvPr/>
            </p:nvSpPr>
            <p:spPr>
              <a:xfrm>
                <a:off x="792225" y="2804865"/>
                <a:ext cx="2800546" cy="53724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solidFill>
                      <a:schemeClr val="tx1"/>
                    </a:solidFill>
                  </a:rPr>
                  <a:t>Master Data</a:t>
                </a:r>
              </a:p>
            </p:txBody>
          </p:sp>
          <p:sp>
            <p:nvSpPr>
              <p:cNvPr id="9" name="Rounded Rectangle 8"/>
              <p:cNvSpPr/>
              <p:nvPr/>
            </p:nvSpPr>
            <p:spPr>
              <a:xfrm>
                <a:off x="5835486" y="1739392"/>
                <a:ext cx="763571" cy="11943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ounded Rectangle 10"/>
              <p:cNvSpPr/>
              <p:nvPr/>
            </p:nvSpPr>
            <p:spPr>
              <a:xfrm>
                <a:off x="5302250" y="1882244"/>
                <a:ext cx="712051" cy="14452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Rounded Rectangle 11"/>
              <p:cNvSpPr/>
              <p:nvPr/>
            </p:nvSpPr>
            <p:spPr>
              <a:xfrm>
                <a:off x="5599518" y="2183902"/>
                <a:ext cx="763575" cy="12950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Rounded Rectangle 12"/>
              <p:cNvSpPr/>
              <p:nvPr/>
            </p:nvSpPr>
            <p:spPr>
              <a:xfrm>
                <a:off x="5580664" y="2322061"/>
                <a:ext cx="1677975" cy="119514"/>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Rounded Rectangle 13"/>
              <p:cNvSpPr/>
              <p:nvPr/>
            </p:nvSpPr>
            <p:spPr>
              <a:xfrm>
                <a:off x="5683085" y="2467023"/>
                <a:ext cx="1520989" cy="11943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ounded Rectangle 14"/>
              <p:cNvSpPr/>
              <p:nvPr/>
            </p:nvSpPr>
            <p:spPr>
              <a:xfrm>
                <a:off x="5666417" y="2605393"/>
                <a:ext cx="666914" cy="11943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Rounded Rectangle 15"/>
              <p:cNvSpPr/>
              <p:nvPr/>
            </p:nvSpPr>
            <p:spPr>
              <a:xfrm>
                <a:off x="5302251" y="2910226"/>
                <a:ext cx="1822450" cy="11943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Rounded Rectangle 16"/>
              <p:cNvSpPr/>
              <p:nvPr/>
            </p:nvSpPr>
            <p:spPr>
              <a:xfrm>
                <a:off x="5302251" y="3045579"/>
                <a:ext cx="936624" cy="11943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Rounded Rectangle 17"/>
              <p:cNvSpPr/>
              <p:nvPr/>
            </p:nvSpPr>
            <p:spPr>
              <a:xfrm>
                <a:off x="6238875" y="3045421"/>
                <a:ext cx="885826" cy="11943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9" name="Rounded Rectangle 18"/>
              <p:cNvSpPr/>
              <p:nvPr/>
            </p:nvSpPr>
            <p:spPr>
              <a:xfrm>
                <a:off x="5302250" y="3190299"/>
                <a:ext cx="787400" cy="11943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Rounded Rectangle 19"/>
              <p:cNvSpPr/>
              <p:nvPr/>
            </p:nvSpPr>
            <p:spPr>
              <a:xfrm>
                <a:off x="5302251" y="3465257"/>
                <a:ext cx="787399" cy="11943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Rounded Rectangle 20"/>
              <p:cNvSpPr/>
              <p:nvPr/>
            </p:nvSpPr>
            <p:spPr>
              <a:xfrm>
                <a:off x="7460737" y="2910226"/>
                <a:ext cx="1817891" cy="11943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Rounded Rectangle 21"/>
              <p:cNvSpPr/>
              <p:nvPr/>
            </p:nvSpPr>
            <p:spPr>
              <a:xfrm>
                <a:off x="7459353" y="3045421"/>
                <a:ext cx="936624" cy="11943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4" name="Rounded Rectangle 23"/>
              <p:cNvSpPr/>
              <p:nvPr/>
            </p:nvSpPr>
            <p:spPr>
              <a:xfrm>
                <a:off x="7459458" y="3179347"/>
                <a:ext cx="536780" cy="11943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5" name="Rounded Rectangle 24"/>
              <p:cNvSpPr/>
              <p:nvPr/>
            </p:nvSpPr>
            <p:spPr>
              <a:xfrm>
                <a:off x="7459353" y="3473482"/>
                <a:ext cx="787399" cy="11943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6" name="Rounded Rectangle 25"/>
              <p:cNvSpPr/>
              <p:nvPr/>
            </p:nvSpPr>
            <p:spPr>
              <a:xfrm>
                <a:off x="10511558" y="2322145"/>
                <a:ext cx="777227" cy="11943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7" name="Rounded Rectangle 26"/>
              <p:cNvSpPr/>
              <p:nvPr/>
            </p:nvSpPr>
            <p:spPr>
              <a:xfrm>
                <a:off x="7378701" y="4061803"/>
                <a:ext cx="1181099" cy="12919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8" name="Rounded Rectangle 27"/>
              <p:cNvSpPr/>
              <p:nvPr/>
            </p:nvSpPr>
            <p:spPr>
              <a:xfrm>
                <a:off x="8559800" y="4061645"/>
                <a:ext cx="606425" cy="12919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9" name="Rounded Rectangle 28"/>
              <p:cNvSpPr/>
              <p:nvPr/>
            </p:nvSpPr>
            <p:spPr>
              <a:xfrm>
                <a:off x="7378701" y="4201503"/>
                <a:ext cx="1181099" cy="12919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0" name="Rounded Rectangle 29"/>
              <p:cNvSpPr/>
              <p:nvPr/>
            </p:nvSpPr>
            <p:spPr>
              <a:xfrm>
                <a:off x="8559800" y="4201345"/>
                <a:ext cx="606425" cy="12919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1" name="Rounded Rectangle 30"/>
              <p:cNvSpPr/>
              <p:nvPr/>
            </p:nvSpPr>
            <p:spPr>
              <a:xfrm>
                <a:off x="7378701" y="4322153"/>
                <a:ext cx="1181099" cy="12919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2" name="Rounded Rectangle 31"/>
              <p:cNvSpPr/>
              <p:nvPr/>
            </p:nvSpPr>
            <p:spPr>
              <a:xfrm>
                <a:off x="8559800" y="4321995"/>
                <a:ext cx="606425" cy="12919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3" name="Rounded Rectangle 32"/>
              <p:cNvSpPr/>
              <p:nvPr/>
            </p:nvSpPr>
            <p:spPr>
              <a:xfrm>
                <a:off x="7378701" y="4442330"/>
                <a:ext cx="1181099" cy="12919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ounded Rectangle 33"/>
              <p:cNvSpPr/>
              <p:nvPr/>
            </p:nvSpPr>
            <p:spPr>
              <a:xfrm>
                <a:off x="8559800" y="4442172"/>
                <a:ext cx="606425" cy="12919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5" name="Rounded Rectangle 34"/>
              <p:cNvSpPr/>
              <p:nvPr/>
            </p:nvSpPr>
            <p:spPr>
              <a:xfrm>
                <a:off x="7378701" y="4562665"/>
                <a:ext cx="1181099" cy="12919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Rounded Rectangle 35"/>
              <p:cNvSpPr/>
              <p:nvPr/>
            </p:nvSpPr>
            <p:spPr>
              <a:xfrm>
                <a:off x="8559800" y="4562507"/>
                <a:ext cx="606425" cy="12919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9" name="Rounded Rectangle 38"/>
              <p:cNvSpPr/>
              <p:nvPr/>
            </p:nvSpPr>
            <p:spPr>
              <a:xfrm>
                <a:off x="9587189" y="4061645"/>
                <a:ext cx="274362" cy="12919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0" name="Rounded Rectangle 39"/>
              <p:cNvSpPr/>
              <p:nvPr/>
            </p:nvSpPr>
            <p:spPr>
              <a:xfrm>
                <a:off x="9587189" y="4201345"/>
                <a:ext cx="274362" cy="11430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1" name="Rounded Rectangle 40"/>
              <p:cNvSpPr/>
              <p:nvPr/>
            </p:nvSpPr>
            <p:spPr>
              <a:xfrm>
                <a:off x="9590260" y="4306940"/>
                <a:ext cx="274362" cy="12919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2" name="Rounded Rectangle 41"/>
              <p:cNvSpPr/>
              <p:nvPr/>
            </p:nvSpPr>
            <p:spPr>
              <a:xfrm>
                <a:off x="9587189" y="4442488"/>
                <a:ext cx="274362" cy="10974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3" name="Rounded Rectangle 42"/>
              <p:cNvSpPr/>
              <p:nvPr/>
            </p:nvSpPr>
            <p:spPr>
              <a:xfrm>
                <a:off x="9587189" y="4562981"/>
                <a:ext cx="274362" cy="11609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4" name="Rounded Rectangle 43"/>
              <p:cNvSpPr/>
              <p:nvPr/>
            </p:nvSpPr>
            <p:spPr>
              <a:xfrm>
                <a:off x="5322961" y="6493694"/>
                <a:ext cx="607939" cy="12935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6" name="Rounded Rectangle 45"/>
              <p:cNvSpPr/>
              <p:nvPr/>
            </p:nvSpPr>
            <p:spPr>
              <a:xfrm>
                <a:off x="5322962" y="6624264"/>
                <a:ext cx="1485031" cy="12935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6" name="Rounded Rectangle 55"/>
              <p:cNvSpPr/>
              <p:nvPr/>
            </p:nvSpPr>
            <p:spPr>
              <a:xfrm>
                <a:off x="5307621" y="4055877"/>
                <a:ext cx="239793" cy="12260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5" name="Rounded Rectangle 64"/>
              <p:cNvSpPr/>
              <p:nvPr/>
            </p:nvSpPr>
            <p:spPr>
              <a:xfrm>
                <a:off x="5307621" y="4195577"/>
                <a:ext cx="239793" cy="12260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0" name="Rounded Rectangle 69"/>
              <p:cNvSpPr/>
              <p:nvPr/>
            </p:nvSpPr>
            <p:spPr>
              <a:xfrm>
                <a:off x="5307621" y="4322577"/>
                <a:ext cx="239793" cy="12260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5" name="Rounded Rectangle 74"/>
              <p:cNvSpPr/>
              <p:nvPr/>
            </p:nvSpPr>
            <p:spPr>
              <a:xfrm>
                <a:off x="5307621" y="4443227"/>
                <a:ext cx="239793" cy="12260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0" name="Rounded Rectangle 79"/>
              <p:cNvSpPr/>
              <p:nvPr/>
            </p:nvSpPr>
            <p:spPr>
              <a:xfrm>
                <a:off x="5307621" y="4551177"/>
                <a:ext cx="239793" cy="12260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spTree>
    <p:extLst>
      <p:ext uri="{BB962C8B-B14F-4D97-AF65-F5344CB8AC3E}">
        <p14:creationId xmlns:p14="http://schemas.microsoft.com/office/powerpoint/2010/main" val="3766267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72559" y="1187866"/>
            <a:ext cx="6147509" cy="5593168"/>
          </a:xfrm>
          <a:prstGeom prst="rect">
            <a:avLst/>
          </a:prstGeom>
        </p:spPr>
      </p:pic>
      <p:sp>
        <p:nvSpPr>
          <p:cNvPr id="2" name="Title 1"/>
          <p:cNvSpPr>
            <a:spLocks noGrp="1"/>
          </p:cNvSpPr>
          <p:nvPr>
            <p:ph type="title"/>
          </p:nvPr>
        </p:nvSpPr>
        <p:spPr>
          <a:xfrm>
            <a:off x="795338" y="226410"/>
            <a:ext cx="6493667" cy="891107"/>
          </a:xfrm>
        </p:spPr>
        <p:txBody>
          <a:bodyPr/>
          <a:lstStyle/>
          <a:p>
            <a:r>
              <a:rPr lang="en-ZA" dirty="0"/>
              <a:t>Visual of Data (An Invoice)</a:t>
            </a:r>
          </a:p>
        </p:txBody>
      </p:sp>
      <p:grpSp>
        <p:nvGrpSpPr>
          <p:cNvPr id="3" name="Group 2"/>
          <p:cNvGrpSpPr/>
          <p:nvPr/>
        </p:nvGrpSpPr>
        <p:grpSpPr>
          <a:xfrm>
            <a:off x="769781" y="1883618"/>
            <a:ext cx="10525354" cy="4613612"/>
            <a:chOff x="769781" y="1883618"/>
            <a:chExt cx="10525354" cy="4613612"/>
          </a:xfrm>
        </p:grpSpPr>
        <p:grpSp>
          <p:nvGrpSpPr>
            <p:cNvPr id="155" name="Group 154"/>
            <p:cNvGrpSpPr/>
            <p:nvPr/>
          </p:nvGrpSpPr>
          <p:grpSpPr>
            <a:xfrm>
              <a:off x="769781" y="1883618"/>
              <a:ext cx="10525354" cy="3957711"/>
              <a:chOff x="769854" y="1884523"/>
              <a:chExt cx="10525354" cy="3957711"/>
            </a:xfrm>
          </p:grpSpPr>
          <p:sp>
            <p:nvSpPr>
              <p:cNvPr id="8" name="Rounded Rectangle 7"/>
              <p:cNvSpPr/>
              <p:nvPr/>
            </p:nvSpPr>
            <p:spPr>
              <a:xfrm>
                <a:off x="769854" y="3436775"/>
                <a:ext cx="2800546" cy="537240"/>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solidFill>
                      <a:schemeClr val="tx1"/>
                    </a:solidFill>
                  </a:rPr>
                  <a:t>Transactional Data</a:t>
                </a:r>
              </a:p>
            </p:txBody>
          </p:sp>
          <p:sp>
            <p:nvSpPr>
              <p:cNvPr id="82" name="Rounded Rectangle 81"/>
              <p:cNvSpPr/>
              <p:nvPr/>
            </p:nvSpPr>
            <p:spPr>
              <a:xfrm>
                <a:off x="6467554" y="4550717"/>
                <a:ext cx="881061" cy="122602"/>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3" name="Rounded Rectangle 82"/>
              <p:cNvSpPr/>
              <p:nvPr/>
            </p:nvSpPr>
            <p:spPr>
              <a:xfrm>
                <a:off x="9266008" y="4551932"/>
                <a:ext cx="259072" cy="121387"/>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4" name="Rounded Rectangle 83"/>
              <p:cNvSpPr/>
              <p:nvPr/>
            </p:nvSpPr>
            <p:spPr>
              <a:xfrm>
                <a:off x="10818274" y="4550560"/>
                <a:ext cx="475279" cy="122759"/>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7" name="Rounded Rectangle 86"/>
              <p:cNvSpPr/>
              <p:nvPr/>
            </p:nvSpPr>
            <p:spPr>
              <a:xfrm>
                <a:off x="10818271" y="4798210"/>
                <a:ext cx="475277" cy="122759"/>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9" name="Rounded Rectangle 88"/>
              <p:cNvSpPr/>
              <p:nvPr/>
            </p:nvSpPr>
            <p:spPr>
              <a:xfrm>
                <a:off x="10787064" y="5698890"/>
                <a:ext cx="508144" cy="143344"/>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1" name="Rounded Rectangle 90"/>
              <p:cNvSpPr/>
              <p:nvPr/>
            </p:nvSpPr>
            <p:spPr>
              <a:xfrm>
                <a:off x="10818270" y="4674388"/>
                <a:ext cx="475279" cy="122759"/>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2" name="Rounded Rectangle 91"/>
              <p:cNvSpPr/>
              <p:nvPr/>
            </p:nvSpPr>
            <p:spPr>
              <a:xfrm>
                <a:off x="10818270" y="4933706"/>
                <a:ext cx="475278" cy="122759"/>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3" name="Rounded Rectangle 92"/>
              <p:cNvSpPr/>
              <p:nvPr/>
            </p:nvSpPr>
            <p:spPr>
              <a:xfrm>
                <a:off x="10819930" y="5235871"/>
                <a:ext cx="475278" cy="122759"/>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4" name="Rounded Rectangle 93"/>
              <p:cNvSpPr/>
              <p:nvPr/>
            </p:nvSpPr>
            <p:spPr>
              <a:xfrm>
                <a:off x="10818270" y="5394170"/>
                <a:ext cx="475278" cy="122759"/>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5" name="Rounded Rectangle 94"/>
              <p:cNvSpPr/>
              <p:nvPr/>
            </p:nvSpPr>
            <p:spPr>
              <a:xfrm>
                <a:off x="10813507" y="5547561"/>
                <a:ext cx="475278" cy="122759"/>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8" name="Rounded Rectangle 97"/>
              <p:cNvSpPr/>
              <p:nvPr/>
            </p:nvSpPr>
            <p:spPr>
              <a:xfrm>
                <a:off x="5193289" y="5072484"/>
                <a:ext cx="4072719" cy="757572"/>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9" name="Rounded Rectangle 98"/>
              <p:cNvSpPr/>
              <p:nvPr/>
            </p:nvSpPr>
            <p:spPr>
              <a:xfrm>
                <a:off x="10511558" y="2901542"/>
                <a:ext cx="777227" cy="127417"/>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0" name="Rounded Rectangle 99"/>
              <p:cNvSpPr/>
              <p:nvPr/>
            </p:nvSpPr>
            <p:spPr>
              <a:xfrm>
                <a:off x="10511558" y="1884523"/>
                <a:ext cx="783577" cy="155980"/>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1" name="Rounded Rectangle 100"/>
              <p:cNvSpPr/>
              <p:nvPr/>
            </p:nvSpPr>
            <p:spPr>
              <a:xfrm>
                <a:off x="10511632" y="2189356"/>
                <a:ext cx="783576" cy="110095"/>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3" name="Rounded Rectangle 102"/>
              <p:cNvSpPr/>
              <p:nvPr/>
            </p:nvSpPr>
            <p:spPr>
              <a:xfrm>
                <a:off x="10511558" y="2055214"/>
                <a:ext cx="783576" cy="110095"/>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3" name="Rounded Rectangle 142"/>
              <p:cNvSpPr/>
              <p:nvPr/>
            </p:nvSpPr>
            <p:spPr>
              <a:xfrm>
                <a:off x="6467554" y="4065301"/>
                <a:ext cx="881061" cy="122602"/>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4" name="Rounded Rectangle 143"/>
              <p:cNvSpPr/>
              <p:nvPr/>
            </p:nvSpPr>
            <p:spPr>
              <a:xfrm>
                <a:off x="9266008" y="4066516"/>
                <a:ext cx="259072" cy="121387"/>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5" name="Rounded Rectangle 144"/>
              <p:cNvSpPr/>
              <p:nvPr/>
            </p:nvSpPr>
            <p:spPr>
              <a:xfrm>
                <a:off x="10818274" y="4065144"/>
                <a:ext cx="475279" cy="122759"/>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6" name="Rounded Rectangle 145"/>
              <p:cNvSpPr/>
              <p:nvPr/>
            </p:nvSpPr>
            <p:spPr>
              <a:xfrm>
                <a:off x="6467553" y="4199069"/>
                <a:ext cx="881061" cy="122602"/>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7" name="Rounded Rectangle 146"/>
              <p:cNvSpPr/>
              <p:nvPr/>
            </p:nvSpPr>
            <p:spPr>
              <a:xfrm>
                <a:off x="9266007" y="4200284"/>
                <a:ext cx="259072" cy="121387"/>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8" name="Rounded Rectangle 147"/>
              <p:cNvSpPr/>
              <p:nvPr/>
            </p:nvSpPr>
            <p:spPr>
              <a:xfrm>
                <a:off x="10818273" y="4198912"/>
                <a:ext cx="475279" cy="122759"/>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9" name="Rounded Rectangle 148"/>
              <p:cNvSpPr/>
              <p:nvPr/>
            </p:nvSpPr>
            <p:spPr>
              <a:xfrm>
                <a:off x="6467553" y="4317966"/>
                <a:ext cx="881061" cy="122602"/>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0" name="Rounded Rectangle 149"/>
              <p:cNvSpPr/>
              <p:nvPr/>
            </p:nvSpPr>
            <p:spPr>
              <a:xfrm>
                <a:off x="9266007" y="4319181"/>
                <a:ext cx="259072" cy="121387"/>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1" name="Rounded Rectangle 150"/>
              <p:cNvSpPr/>
              <p:nvPr/>
            </p:nvSpPr>
            <p:spPr>
              <a:xfrm>
                <a:off x="10818273" y="4317809"/>
                <a:ext cx="475279" cy="122759"/>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2" name="Rounded Rectangle 151"/>
              <p:cNvSpPr/>
              <p:nvPr/>
            </p:nvSpPr>
            <p:spPr>
              <a:xfrm>
                <a:off x="6467553" y="4436503"/>
                <a:ext cx="881061" cy="122602"/>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3" name="Rounded Rectangle 152"/>
              <p:cNvSpPr/>
              <p:nvPr/>
            </p:nvSpPr>
            <p:spPr>
              <a:xfrm>
                <a:off x="9266007" y="4437718"/>
                <a:ext cx="259072" cy="121387"/>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4" name="Rounded Rectangle 153"/>
              <p:cNvSpPr/>
              <p:nvPr/>
            </p:nvSpPr>
            <p:spPr>
              <a:xfrm>
                <a:off x="10818273" y="4436346"/>
                <a:ext cx="475279" cy="122759"/>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131" name="Rounded Rectangle 130"/>
            <p:cNvSpPr/>
            <p:nvPr/>
          </p:nvSpPr>
          <p:spPr>
            <a:xfrm>
              <a:off x="5281515" y="6327678"/>
              <a:ext cx="2184223" cy="159423"/>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tx1"/>
                </a:solidFill>
              </a:endParaRPr>
            </a:p>
          </p:txBody>
        </p:sp>
        <p:sp>
          <p:nvSpPr>
            <p:cNvPr id="140" name="Rounded Rectangle 139"/>
            <p:cNvSpPr/>
            <p:nvPr/>
          </p:nvSpPr>
          <p:spPr>
            <a:xfrm>
              <a:off x="7984315" y="6334902"/>
              <a:ext cx="1294313" cy="162328"/>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tx1"/>
                </a:solidFill>
              </a:endParaRPr>
            </a:p>
          </p:txBody>
        </p:sp>
      </p:grpSp>
    </p:spTree>
    <p:extLst>
      <p:ext uri="{BB962C8B-B14F-4D97-AF65-F5344CB8AC3E}">
        <p14:creationId xmlns:p14="http://schemas.microsoft.com/office/powerpoint/2010/main" val="36356223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72559" y="1187866"/>
            <a:ext cx="6147509" cy="5593168"/>
          </a:xfrm>
          <a:prstGeom prst="rect">
            <a:avLst/>
          </a:prstGeom>
        </p:spPr>
      </p:pic>
      <p:sp>
        <p:nvSpPr>
          <p:cNvPr id="2" name="Title 1"/>
          <p:cNvSpPr>
            <a:spLocks noGrp="1"/>
          </p:cNvSpPr>
          <p:nvPr>
            <p:ph type="title"/>
          </p:nvPr>
        </p:nvSpPr>
        <p:spPr>
          <a:xfrm>
            <a:off x="795338" y="226410"/>
            <a:ext cx="6493667" cy="891107"/>
          </a:xfrm>
        </p:spPr>
        <p:txBody>
          <a:bodyPr/>
          <a:lstStyle/>
          <a:p>
            <a:r>
              <a:rPr lang="en-ZA" dirty="0"/>
              <a:t>Visual of Data (An Invoice)</a:t>
            </a:r>
          </a:p>
        </p:txBody>
      </p:sp>
      <p:grpSp>
        <p:nvGrpSpPr>
          <p:cNvPr id="157" name="Group 156"/>
          <p:cNvGrpSpPr/>
          <p:nvPr/>
        </p:nvGrpSpPr>
        <p:grpSpPr>
          <a:xfrm>
            <a:off x="792225" y="1183104"/>
            <a:ext cx="10496560" cy="5570516"/>
            <a:chOff x="792225" y="1183104"/>
            <a:chExt cx="10496560" cy="5570516"/>
          </a:xfrm>
        </p:grpSpPr>
        <p:sp>
          <p:nvSpPr>
            <p:cNvPr id="23" name="Rounded Rectangle 22"/>
            <p:cNvSpPr/>
            <p:nvPr/>
          </p:nvSpPr>
          <p:spPr>
            <a:xfrm>
              <a:off x="8392802" y="3045263"/>
              <a:ext cx="885826" cy="11943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156" name="Group 155"/>
            <p:cNvGrpSpPr/>
            <p:nvPr/>
          </p:nvGrpSpPr>
          <p:grpSpPr>
            <a:xfrm>
              <a:off x="792225" y="1183104"/>
              <a:ext cx="10496560" cy="5570516"/>
              <a:chOff x="792225" y="1183104"/>
              <a:chExt cx="10496560" cy="5570516"/>
            </a:xfrm>
          </p:grpSpPr>
          <p:sp>
            <p:nvSpPr>
              <p:cNvPr id="5" name="Rounded Rectangle 4"/>
              <p:cNvSpPr/>
              <p:nvPr/>
            </p:nvSpPr>
            <p:spPr>
              <a:xfrm>
                <a:off x="5193289" y="1183104"/>
                <a:ext cx="2922661" cy="53724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ounded Rectangle 5"/>
              <p:cNvSpPr/>
              <p:nvPr/>
            </p:nvSpPr>
            <p:spPr>
              <a:xfrm>
                <a:off x="792225" y="2804865"/>
                <a:ext cx="2800546" cy="53724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solidFill>
                      <a:schemeClr val="tx1"/>
                    </a:solidFill>
                  </a:rPr>
                  <a:t>Master Data</a:t>
                </a:r>
              </a:p>
            </p:txBody>
          </p:sp>
          <p:sp>
            <p:nvSpPr>
              <p:cNvPr id="9" name="Rounded Rectangle 8"/>
              <p:cNvSpPr/>
              <p:nvPr/>
            </p:nvSpPr>
            <p:spPr>
              <a:xfrm>
                <a:off x="5835486" y="1739392"/>
                <a:ext cx="763571" cy="11943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ounded Rectangle 10"/>
              <p:cNvSpPr/>
              <p:nvPr/>
            </p:nvSpPr>
            <p:spPr>
              <a:xfrm>
                <a:off x="5302250" y="1882244"/>
                <a:ext cx="712051" cy="14452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Rounded Rectangle 11"/>
              <p:cNvSpPr/>
              <p:nvPr/>
            </p:nvSpPr>
            <p:spPr>
              <a:xfrm>
                <a:off x="5599518" y="2183902"/>
                <a:ext cx="763575" cy="12950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Rounded Rectangle 12"/>
              <p:cNvSpPr/>
              <p:nvPr/>
            </p:nvSpPr>
            <p:spPr>
              <a:xfrm>
                <a:off x="5580664" y="2322061"/>
                <a:ext cx="1677975" cy="119514"/>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Rounded Rectangle 13"/>
              <p:cNvSpPr/>
              <p:nvPr/>
            </p:nvSpPr>
            <p:spPr>
              <a:xfrm>
                <a:off x="5683085" y="2467023"/>
                <a:ext cx="1520989" cy="11943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ounded Rectangle 14"/>
              <p:cNvSpPr/>
              <p:nvPr/>
            </p:nvSpPr>
            <p:spPr>
              <a:xfrm>
                <a:off x="5666417" y="2605393"/>
                <a:ext cx="666914" cy="11943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Rounded Rectangle 15"/>
              <p:cNvSpPr/>
              <p:nvPr/>
            </p:nvSpPr>
            <p:spPr>
              <a:xfrm>
                <a:off x="5302251" y="2910226"/>
                <a:ext cx="1822450" cy="11943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Rounded Rectangle 16"/>
              <p:cNvSpPr/>
              <p:nvPr/>
            </p:nvSpPr>
            <p:spPr>
              <a:xfrm>
                <a:off x="5302251" y="3045579"/>
                <a:ext cx="936624" cy="11943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Rounded Rectangle 17"/>
              <p:cNvSpPr/>
              <p:nvPr/>
            </p:nvSpPr>
            <p:spPr>
              <a:xfrm>
                <a:off x="6238875" y="3045421"/>
                <a:ext cx="885826" cy="11943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9" name="Rounded Rectangle 18"/>
              <p:cNvSpPr/>
              <p:nvPr/>
            </p:nvSpPr>
            <p:spPr>
              <a:xfrm>
                <a:off x="5302250" y="3190299"/>
                <a:ext cx="787400" cy="11943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Rounded Rectangle 19"/>
              <p:cNvSpPr/>
              <p:nvPr/>
            </p:nvSpPr>
            <p:spPr>
              <a:xfrm>
                <a:off x="5302251" y="3465257"/>
                <a:ext cx="787399" cy="11943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Rounded Rectangle 20"/>
              <p:cNvSpPr/>
              <p:nvPr/>
            </p:nvSpPr>
            <p:spPr>
              <a:xfrm>
                <a:off x="7460737" y="2910226"/>
                <a:ext cx="1817891" cy="11943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Rounded Rectangle 21"/>
              <p:cNvSpPr/>
              <p:nvPr/>
            </p:nvSpPr>
            <p:spPr>
              <a:xfrm>
                <a:off x="7459353" y="3045421"/>
                <a:ext cx="936624" cy="11943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4" name="Rounded Rectangle 23"/>
              <p:cNvSpPr/>
              <p:nvPr/>
            </p:nvSpPr>
            <p:spPr>
              <a:xfrm>
                <a:off x="7459458" y="3179347"/>
                <a:ext cx="536780" cy="11943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5" name="Rounded Rectangle 24"/>
              <p:cNvSpPr/>
              <p:nvPr/>
            </p:nvSpPr>
            <p:spPr>
              <a:xfrm>
                <a:off x="7459353" y="3473482"/>
                <a:ext cx="787399" cy="11943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6" name="Rounded Rectangle 25"/>
              <p:cNvSpPr/>
              <p:nvPr/>
            </p:nvSpPr>
            <p:spPr>
              <a:xfrm>
                <a:off x="10511558" y="2322145"/>
                <a:ext cx="777227" cy="11943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7" name="Rounded Rectangle 26"/>
              <p:cNvSpPr/>
              <p:nvPr/>
            </p:nvSpPr>
            <p:spPr>
              <a:xfrm>
                <a:off x="7378701" y="4061803"/>
                <a:ext cx="1181099" cy="12919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8" name="Rounded Rectangle 27"/>
              <p:cNvSpPr/>
              <p:nvPr/>
            </p:nvSpPr>
            <p:spPr>
              <a:xfrm>
                <a:off x="8559800" y="4061645"/>
                <a:ext cx="606425" cy="12919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9" name="Rounded Rectangle 28"/>
              <p:cNvSpPr/>
              <p:nvPr/>
            </p:nvSpPr>
            <p:spPr>
              <a:xfrm>
                <a:off x="7378701" y="4201503"/>
                <a:ext cx="1181099" cy="12919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0" name="Rounded Rectangle 29"/>
              <p:cNvSpPr/>
              <p:nvPr/>
            </p:nvSpPr>
            <p:spPr>
              <a:xfrm>
                <a:off x="8559800" y="4201345"/>
                <a:ext cx="606425" cy="12919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1" name="Rounded Rectangle 30"/>
              <p:cNvSpPr/>
              <p:nvPr/>
            </p:nvSpPr>
            <p:spPr>
              <a:xfrm>
                <a:off x="7378701" y="4322153"/>
                <a:ext cx="1181099" cy="12919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2" name="Rounded Rectangle 31"/>
              <p:cNvSpPr/>
              <p:nvPr/>
            </p:nvSpPr>
            <p:spPr>
              <a:xfrm>
                <a:off x="8559800" y="4321995"/>
                <a:ext cx="606425" cy="12919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3" name="Rounded Rectangle 32"/>
              <p:cNvSpPr/>
              <p:nvPr/>
            </p:nvSpPr>
            <p:spPr>
              <a:xfrm>
                <a:off x="7378701" y="4442330"/>
                <a:ext cx="1181099" cy="12919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ounded Rectangle 33"/>
              <p:cNvSpPr/>
              <p:nvPr/>
            </p:nvSpPr>
            <p:spPr>
              <a:xfrm>
                <a:off x="8559800" y="4442172"/>
                <a:ext cx="606425" cy="12919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5" name="Rounded Rectangle 34"/>
              <p:cNvSpPr/>
              <p:nvPr/>
            </p:nvSpPr>
            <p:spPr>
              <a:xfrm>
                <a:off x="7378701" y="4562665"/>
                <a:ext cx="1181099" cy="12919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Rounded Rectangle 35"/>
              <p:cNvSpPr/>
              <p:nvPr/>
            </p:nvSpPr>
            <p:spPr>
              <a:xfrm>
                <a:off x="8559800" y="4562507"/>
                <a:ext cx="606425" cy="12919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9" name="Rounded Rectangle 38"/>
              <p:cNvSpPr/>
              <p:nvPr/>
            </p:nvSpPr>
            <p:spPr>
              <a:xfrm>
                <a:off x="9587189" y="4061645"/>
                <a:ext cx="274362" cy="12919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0" name="Rounded Rectangle 39"/>
              <p:cNvSpPr/>
              <p:nvPr/>
            </p:nvSpPr>
            <p:spPr>
              <a:xfrm>
                <a:off x="9587189" y="4201345"/>
                <a:ext cx="274362" cy="11430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1" name="Rounded Rectangle 40"/>
              <p:cNvSpPr/>
              <p:nvPr/>
            </p:nvSpPr>
            <p:spPr>
              <a:xfrm>
                <a:off x="9590260" y="4306940"/>
                <a:ext cx="274362" cy="12919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2" name="Rounded Rectangle 41"/>
              <p:cNvSpPr/>
              <p:nvPr/>
            </p:nvSpPr>
            <p:spPr>
              <a:xfrm>
                <a:off x="9587189" y="4442488"/>
                <a:ext cx="274362" cy="10974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3" name="Rounded Rectangle 42"/>
              <p:cNvSpPr/>
              <p:nvPr/>
            </p:nvSpPr>
            <p:spPr>
              <a:xfrm>
                <a:off x="9587189" y="4562981"/>
                <a:ext cx="274362" cy="11609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4" name="Rounded Rectangle 43"/>
              <p:cNvSpPr/>
              <p:nvPr/>
            </p:nvSpPr>
            <p:spPr>
              <a:xfrm>
                <a:off x="5322961" y="6493694"/>
                <a:ext cx="607939" cy="12935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6" name="Rounded Rectangle 45"/>
              <p:cNvSpPr/>
              <p:nvPr/>
            </p:nvSpPr>
            <p:spPr>
              <a:xfrm>
                <a:off x="5322962" y="6624264"/>
                <a:ext cx="1485031" cy="12935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6" name="Rounded Rectangle 55"/>
              <p:cNvSpPr/>
              <p:nvPr/>
            </p:nvSpPr>
            <p:spPr>
              <a:xfrm>
                <a:off x="5307621" y="4055877"/>
                <a:ext cx="239793" cy="12260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5" name="Rounded Rectangle 64"/>
              <p:cNvSpPr/>
              <p:nvPr/>
            </p:nvSpPr>
            <p:spPr>
              <a:xfrm>
                <a:off x="5307621" y="4195577"/>
                <a:ext cx="239793" cy="12260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0" name="Rounded Rectangle 69"/>
              <p:cNvSpPr/>
              <p:nvPr/>
            </p:nvSpPr>
            <p:spPr>
              <a:xfrm>
                <a:off x="5307621" y="4322577"/>
                <a:ext cx="239793" cy="12260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5" name="Rounded Rectangle 74"/>
              <p:cNvSpPr/>
              <p:nvPr/>
            </p:nvSpPr>
            <p:spPr>
              <a:xfrm>
                <a:off x="5307621" y="4443227"/>
                <a:ext cx="239793" cy="12260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0" name="Rounded Rectangle 79"/>
              <p:cNvSpPr/>
              <p:nvPr/>
            </p:nvSpPr>
            <p:spPr>
              <a:xfrm>
                <a:off x="5307621" y="4551177"/>
                <a:ext cx="239793" cy="12260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grpSp>
        <p:nvGrpSpPr>
          <p:cNvPr id="138" name="Group 137"/>
          <p:cNvGrpSpPr/>
          <p:nvPr/>
        </p:nvGrpSpPr>
        <p:grpSpPr>
          <a:xfrm>
            <a:off x="771112" y="1359637"/>
            <a:ext cx="10648956" cy="5271032"/>
            <a:chOff x="771112" y="1359637"/>
            <a:chExt cx="10648956" cy="5271032"/>
          </a:xfrm>
        </p:grpSpPr>
        <p:sp>
          <p:nvSpPr>
            <p:cNvPr id="10" name="Rounded Rectangle 9"/>
            <p:cNvSpPr/>
            <p:nvPr/>
          </p:nvSpPr>
          <p:spPr>
            <a:xfrm>
              <a:off x="771112" y="1538540"/>
              <a:ext cx="2800546" cy="53724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solidFill>
                    <a:schemeClr val="tx1"/>
                  </a:solidFill>
                </a:rPr>
                <a:t>Meta-data</a:t>
              </a:r>
            </a:p>
          </p:txBody>
        </p:sp>
        <p:sp>
          <p:nvSpPr>
            <p:cNvPr id="104" name="Rounded Rectangle 103"/>
            <p:cNvSpPr/>
            <p:nvPr/>
          </p:nvSpPr>
          <p:spPr>
            <a:xfrm>
              <a:off x="5302248" y="1738689"/>
              <a:ext cx="523713" cy="11943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5" name="Rounded Rectangle 104"/>
            <p:cNvSpPr/>
            <p:nvPr/>
          </p:nvSpPr>
          <p:spPr>
            <a:xfrm>
              <a:off x="5302249" y="2181692"/>
              <a:ext cx="290125" cy="11943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6" name="Rounded Rectangle 105"/>
            <p:cNvSpPr/>
            <p:nvPr/>
          </p:nvSpPr>
          <p:spPr>
            <a:xfrm>
              <a:off x="5307620" y="2324720"/>
              <a:ext cx="263519" cy="11943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7" name="Rounded Rectangle 106"/>
            <p:cNvSpPr/>
            <p:nvPr/>
          </p:nvSpPr>
          <p:spPr>
            <a:xfrm>
              <a:off x="5305828" y="2464933"/>
              <a:ext cx="367733" cy="11943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8" name="Rounded Rectangle 107"/>
            <p:cNvSpPr/>
            <p:nvPr/>
          </p:nvSpPr>
          <p:spPr>
            <a:xfrm>
              <a:off x="5302247" y="2607937"/>
              <a:ext cx="352265" cy="11943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9" name="Rounded Rectangle 108"/>
            <p:cNvSpPr/>
            <p:nvPr/>
          </p:nvSpPr>
          <p:spPr>
            <a:xfrm>
              <a:off x="9594210" y="1882244"/>
              <a:ext cx="885192" cy="151907"/>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0" name="Rounded Rectangle 109"/>
            <p:cNvSpPr/>
            <p:nvPr/>
          </p:nvSpPr>
          <p:spPr>
            <a:xfrm>
              <a:off x="9591825" y="2054848"/>
              <a:ext cx="885192" cy="106147"/>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1" name="Rounded Rectangle 110"/>
            <p:cNvSpPr/>
            <p:nvPr/>
          </p:nvSpPr>
          <p:spPr>
            <a:xfrm>
              <a:off x="9594208" y="2181692"/>
              <a:ext cx="885192" cy="11776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3" name="Rounded Rectangle 112"/>
            <p:cNvSpPr/>
            <p:nvPr/>
          </p:nvSpPr>
          <p:spPr>
            <a:xfrm>
              <a:off x="9594208" y="2322530"/>
              <a:ext cx="885192" cy="121426"/>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4" name="Rounded Rectangle 113"/>
            <p:cNvSpPr/>
            <p:nvPr/>
          </p:nvSpPr>
          <p:spPr>
            <a:xfrm>
              <a:off x="9591825" y="2900731"/>
              <a:ext cx="885192" cy="11776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5" name="Rounded Rectangle 114"/>
            <p:cNvSpPr/>
            <p:nvPr/>
          </p:nvSpPr>
          <p:spPr>
            <a:xfrm>
              <a:off x="9587189" y="4797147"/>
              <a:ext cx="881150" cy="121994"/>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6" name="Rounded Rectangle 115"/>
            <p:cNvSpPr/>
            <p:nvPr/>
          </p:nvSpPr>
          <p:spPr>
            <a:xfrm>
              <a:off x="9587189" y="4934471"/>
              <a:ext cx="881150" cy="121994"/>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7" name="Rounded Rectangle 116"/>
            <p:cNvSpPr/>
            <p:nvPr/>
          </p:nvSpPr>
          <p:spPr>
            <a:xfrm>
              <a:off x="9587189" y="5080446"/>
              <a:ext cx="881150" cy="127348"/>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8" name="Rounded Rectangle 117"/>
            <p:cNvSpPr/>
            <p:nvPr/>
          </p:nvSpPr>
          <p:spPr>
            <a:xfrm>
              <a:off x="9585961" y="5237453"/>
              <a:ext cx="881150" cy="118743"/>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9" name="Rounded Rectangle 118"/>
            <p:cNvSpPr/>
            <p:nvPr/>
          </p:nvSpPr>
          <p:spPr>
            <a:xfrm>
              <a:off x="9585961" y="5388782"/>
              <a:ext cx="881150" cy="126193"/>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0" name="Rounded Rectangle 119"/>
            <p:cNvSpPr/>
            <p:nvPr/>
          </p:nvSpPr>
          <p:spPr>
            <a:xfrm>
              <a:off x="9586681" y="5547561"/>
              <a:ext cx="881150" cy="12993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1" name="Rounded Rectangle 120"/>
            <p:cNvSpPr/>
            <p:nvPr/>
          </p:nvSpPr>
          <p:spPr>
            <a:xfrm>
              <a:off x="9585961" y="5706340"/>
              <a:ext cx="881150" cy="13153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2" name="Rounded Rectangle 121"/>
            <p:cNvSpPr/>
            <p:nvPr/>
          </p:nvSpPr>
          <p:spPr>
            <a:xfrm>
              <a:off x="9586703" y="5856279"/>
              <a:ext cx="881150" cy="121994"/>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3" name="Rounded Rectangle 122"/>
            <p:cNvSpPr/>
            <p:nvPr/>
          </p:nvSpPr>
          <p:spPr>
            <a:xfrm>
              <a:off x="9724370" y="1359637"/>
              <a:ext cx="1695698" cy="34548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4" name="Rounded Rectangle 123"/>
            <p:cNvSpPr/>
            <p:nvPr/>
          </p:nvSpPr>
          <p:spPr>
            <a:xfrm>
              <a:off x="5272558" y="6125350"/>
              <a:ext cx="2843391" cy="151594"/>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5" name="Rounded Rectangle 124"/>
            <p:cNvSpPr/>
            <p:nvPr/>
          </p:nvSpPr>
          <p:spPr>
            <a:xfrm>
              <a:off x="7993060" y="6504994"/>
              <a:ext cx="327980" cy="125675"/>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6" name="Rounded Rectangle 125"/>
            <p:cNvSpPr/>
            <p:nvPr/>
          </p:nvSpPr>
          <p:spPr>
            <a:xfrm>
              <a:off x="5302247" y="2755243"/>
              <a:ext cx="881150" cy="121994"/>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7" name="Rounded Rectangle 126"/>
            <p:cNvSpPr/>
            <p:nvPr/>
          </p:nvSpPr>
          <p:spPr>
            <a:xfrm>
              <a:off x="7465738" y="2754825"/>
              <a:ext cx="1182961" cy="145906"/>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8" name="Rounded Rectangle 127"/>
            <p:cNvSpPr/>
            <p:nvPr/>
          </p:nvSpPr>
          <p:spPr>
            <a:xfrm>
              <a:off x="9593808" y="2754825"/>
              <a:ext cx="990372" cy="115180"/>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9" name="Rounded Rectangle 128"/>
            <p:cNvSpPr/>
            <p:nvPr/>
          </p:nvSpPr>
          <p:spPr>
            <a:xfrm>
              <a:off x="5300101" y="3738324"/>
              <a:ext cx="535385" cy="304956"/>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0" name="Rounded Rectangle 129"/>
            <p:cNvSpPr/>
            <p:nvPr/>
          </p:nvSpPr>
          <p:spPr>
            <a:xfrm>
              <a:off x="5878606" y="3746114"/>
              <a:ext cx="566085" cy="304956"/>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2" name="Rounded Rectangle 131"/>
            <p:cNvSpPr/>
            <p:nvPr/>
          </p:nvSpPr>
          <p:spPr>
            <a:xfrm>
              <a:off x="6467553" y="3741671"/>
              <a:ext cx="2771377" cy="304956"/>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3" name="Rounded Rectangle 132"/>
            <p:cNvSpPr/>
            <p:nvPr/>
          </p:nvSpPr>
          <p:spPr>
            <a:xfrm>
              <a:off x="9266008" y="3746114"/>
              <a:ext cx="297092" cy="304956"/>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4" name="Rounded Rectangle 133"/>
            <p:cNvSpPr/>
            <p:nvPr/>
          </p:nvSpPr>
          <p:spPr>
            <a:xfrm>
              <a:off x="9585961" y="3745715"/>
              <a:ext cx="566886" cy="304956"/>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5" name="Rounded Rectangle 134"/>
            <p:cNvSpPr/>
            <p:nvPr/>
          </p:nvSpPr>
          <p:spPr>
            <a:xfrm>
              <a:off x="10179925" y="3738324"/>
              <a:ext cx="314244" cy="304956"/>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6" name="Rounded Rectangle 135"/>
            <p:cNvSpPr/>
            <p:nvPr/>
          </p:nvSpPr>
          <p:spPr>
            <a:xfrm>
              <a:off x="10521247" y="3741671"/>
              <a:ext cx="773888" cy="304956"/>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7" name="Rounded Rectangle 136"/>
            <p:cNvSpPr/>
            <p:nvPr/>
          </p:nvSpPr>
          <p:spPr>
            <a:xfrm>
              <a:off x="5303171" y="4899379"/>
              <a:ext cx="2075530" cy="185343"/>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142" name="Group 141"/>
          <p:cNvGrpSpPr/>
          <p:nvPr/>
        </p:nvGrpSpPr>
        <p:grpSpPr>
          <a:xfrm>
            <a:off x="769696" y="1884826"/>
            <a:ext cx="10557911" cy="4733487"/>
            <a:chOff x="769696" y="1884826"/>
            <a:chExt cx="10557911" cy="4733487"/>
          </a:xfrm>
        </p:grpSpPr>
        <p:grpSp>
          <p:nvGrpSpPr>
            <p:cNvPr id="139" name="Group 138"/>
            <p:cNvGrpSpPr/>
            <p:nvPr/>
          </p:nvGrpSpPr>
          <p:grpSpPr>
            <a:xfrm>
              <a:off x="769696" y="1884826"/>
              <a:ext cx="10557911" cy="4095634"/>
              <a:chOff x="769696" y="1884826"/>
              <a:chExt cx="10557911" cy="4095634"/>
            </a:xfrm>
          </p:grpSpPr>
          <p:sp>
            <p:nvSpPr>
              <p:cNvPr id="7" name="Rounded Rectangle 6"/>
              <p:cNvSpPr/>
              <p:nvPr/>
            </p:nvSpPr>
            <p:spPr>
              <a:xfrm>
                <a:off x="769696" y="2172955"/>
                <a:ext cx="2800546" cy="53724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solidFill>
                      <a:schemeClr val="tx1"/>
                    </a:solidFill>
                  </a:rPr>
                  <a:t>Reference Data</a:t>
                </a:r>
              </a:p>
            </p:txBody>
          </p:sp>
          <p:sp>
            <p:nvSpPr>
              <p:cNvPr id="47" name="Rounded Rectangle 46"/>
              <p:cNvSpPr/>
              <p:nvPr/>
            </p:nvSpPr>
            <p:spPr>
              <a:xfrm>
                <a:off x="6027824" y="1884826"/>
                <a:ext cx="668248" cy="14193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8" name="Rounded Rectangle 47"/>
              <p:cNvSpPr/>
              <p:nvPr/>
            </p:nvSpPr>
            <p:spPr>
              <a:xfrm>
                <a:off x="5302250" y="2041476"/>
                <a:ext cx="484188" cy="1226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9" name="Rounded Rectangle 48"/>
              <p:cNvSpPr/>
              <p:nvPr/>
            </p:nvSpPr>
            <p:spPr>
              <a:xfrm>
                <a:off x="5790243" y="2041475"/>
                <a:ext cx="262895" cy="1226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0" name="Rounded Rectangle 49"/>
              <p:cNvSpPr/>
              <p:nvPr/>
            </p:nvSpPr>
            <p:spPr>
              <a:xfrm>
                <a:off x="5302250" y="3331017"/>
                <a:ext cx="533236" cy="1226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1" name="Rounded Rectangle 50"/>
              <p:cNvSpPr/>
              <p:nvPr/>
            </p:nvSpPr>
            <p:spPr>
              <a:xfrm>
                <a:off x="5849857" y="3333128"/>
                <a:ext cx="239793" cy="1226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2" name="Rounded Rectangle 51"/>
              <p:cNvSpPr/>
              <p:nvPr/>
            </p:nvSpPr>
            <p:spPr>
              <a:xfrm>
                <a:off x="7461257" y="3324043"/>
                <a:ext cx="473068" cy="1226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3" name="Rounded Rectangle 52"/>
              <p:cNvSpPr/>
              <p:nvPr/>
            </p:nvSpPr>
            <p:spPr>
              <a:xfrm>
                <a:off x="7942189" y="3326154"/>
                <a:ext cx="239793" cy="1226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4" name="Rounded Rectangle 53"/>
              <p:cNvSpPr/>
              <p:nvPr/>
            </p:nvSpPr>
            <p:spPr>
              <a:xfrm>
                <a:off x="6102674" y="3193474"/>
                <a:ext cx="606500" cy="1226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5" name="Rounded Rectangle 54"/>
              <p:cNvSpPr/>
              <p:nvPr/>
            </p:nvSpPr>
            <p:spPr>
              <a:xfrm>
                <a:off x="6725842" y="3188713"/>
                <a:ext cx="563163" cy="1226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1" name="Rounded Rectangle 60"/>
              <p:cNvSpPr/>
              <p:nvPr/>
            </p:nvSpPr>
            <p:spPr>
              <a:xfrm>
                <a:off x="5878607" y="4063964"/>
                <a:ext cx="273034" cy="10564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6" name="Rounded Rectangle 65"/>
              <p:cNvSpPr/>
              <p:nvPr/>
            </p:nvSpPr>
            <p:spPr>
              <a:xfrm>
                <a:off x="5878607" y="4198883"/>
                <a:ext cx="273034" cy="1226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1" name="Rounded Rectangle 70"/>
              <p:cNvSpPr/>
              <p:nvPr/>
            </p:nvSpPr>
            <p:spPr>
              <a:xfrm>
                <a:off x="5878607" y="4328264"/>
                <a:ext cx="273034" cy="1226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6" name="Rounded Rectangle 75"/>
              <p:cNvSpPr/>
              <p:nvPr/>
            </p:nvSpPr>
            <p:spPr>
              <a:xfrm>
                <a:off x="5878607" y="4448914"/>
                <a:ext cx="273034" cy="1226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1" name="Rounded Rectangle 80"/>
              <p:cNvSpPr/>
              <p:nvPr/>
            </p:nvSpPr>
            <p:spPr>
              <a:xfrm>
                <a:off x="5878607" y="4556864"/>
                <a:ext cx="273034" cy="1226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8" name="Rounded Rectangle 87"/>
              <p:cNvSpPr/>
              <p:nvPr/>
            </p:nvSpPr>
            <p:spPr>
              <a:xfrm>
                <a:off x="10819931" y="5079159"/>
                <a:ext cx="507676" cy="1286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6" name="Rounded Rectangle 95"/>
              <p:cNvSpPr/>
              <p:nvPr/>
            </p:nvSpPr>
            <p:spPr>
              <a:xfrm>
                <a:off x="10512426" y="5709235"/>
                <a:ext cx="149778" cy="1286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7" name="Rounded Rectangle 96"/>
              <p:cNvSpPr/>
              <p:nvPr/>
            </p:nvSpPr>
            <p:spPr>
              <a:xfrm>
                <a:off x="10787063" y="5859201"/>
                <a:ext cx="245267" cy="12125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141" name="Rounded Rectangle 140"/>
            <p:cNvSpPr/>
            <p:nvPr/>
          </p:nvSpPr>
          <p:spPr>
            <a:xfrm>
              <a:off x="5942806" y="6495711"/>
              <a:ext cx="353219" cy="1226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3" name="Group 2"/>
          <p:cNvGrpSpPr/>
          <p:nvPr/>
        </p:nvGrpSpPr>
        <p:grpSpPr>
          <a:xfrm>
            <a:off x="769781" y="1883618"/>
            <a:ext cx="10525354" cy="4613612"/>
            <a:chOff x="769781" y="1883618"/>
            <a:chExt cx="10525354" cy="4613612"/>
          </a:xfrm>
        </p:grpSpPr>
        <p:grpSp>
          <p:nvGrpSpPr>
            <p:cNvPr id="155" name="Group 154"/>
            <p:cNvGrpSpPr/>
            <p:nvPr/>
          </p:nvGrpSpPr>
          <p:grpSpPr>
            <a:xfrm>
              <a:off x="769781" y="1883618"/>
              <a:ext cx="10525354" cy="3957711"/>
              <a:chOff x="769854" y="1884523"/>
              <a:chExt cx="10525354" cy="3957711"/>
            </a:xfrm>
          </p:grpSpPr>
          <p:sp>
            <p:nvSpPr>
              <p:cNvPr id="8" name="Rounded Rectangle 7"/>
              <p:cNvSpPr/>
              <p:nvPr/>
            </p:nvSpPr>
            <p:spPr>
              <a:xfrm>
                <a:off x="769854" y="3436775"/>
                <a:ext cx="2800546" cy="537240"/>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solidFill>
                      <a:schemeClr val="tx1"/>
                    </a:solidFill>
                  </a:rPr>
                  <a:t>Transactional Data</a:t>
                </a:r>
              </a:p>
            </p:txBody>
          </p:sp>
          <p:sp>
            <p:nvSpPr>
              <p:cNvPr id="82" name="Rounded Rectangle 81"/>
              <p:cNvSpPr/>
              <p:nvPr/>
            </p:nvSpPr>
            <p:spPr>
              <a:xfrm>
                <a:off x="6467554" y="4550717"/>
                <a:ext cx="881061" cy="122602"/>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3" name="Rounded Rectangle 82"/>
              <p:cNvSpPr/>
              <p:nvPr/>
            </p:nvSpPr>
            <p:spPr>
              <a:xfrm>
                <a:off x="9266008" y="4551932"/>
                <a:ext cx="259072" cy="121387"/>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4" name="Rounded Rectangle 83"/>
              <p:cNvSpPr/>
              <p:nvPr/>
            </p:nvSpPr>
            <p:spPr>
              <a:xfrm>
                <a:off x="10818274" y="4550560"/>
                <a:ext cx="475279" cy="122759"/>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7" name="Rounded Rectangle 86"/>
              <p:cNvSpPr/>
              <p:nvPr/>
            </p:nvSpPr>
            <p:spPr>
              <a:xfrm>
                <a:off x="10818271" y="4798210"/>
                <a:ext cx="475277" cy="122759"/>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9" name="Rounded Rectangle 88"/>
              <p:cNvSpPr/>
              <p:nvPr/>
            </p:nvSpPr>
            <p:spPr>
              <a:xfrm>
                <a:off x="10787064" y="5698890"/>
                <a:ext cx="508144" cy="143344"/>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1" name="Rounded Rectangle 90"/>
              <p:cNvSpPr/>
              <p:nvPr/>
            </p:nvSpPr>
            <p:spPr>
              <a:xfrm>
                <a:off x="10818270" y="4674388"/>
                <a:ext cx="475279" cy="122759"/>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2" name="Rounded Rectangle 91"/>
              <p:cNvSpPr/>
              <p:nvPr/>
            </p:nvSpPr>
            <p:spPr>
              <a:xfrm>
                <a:off x="10818270" y="4933706"/>
                <a:ext cx="475278" cy="122759"/>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3" name="Rounded Rectangle 92"/>
              <p:cNvSpPr/>
              <p:nvPr/>
            </p:nvSpPr>
            <p:spPr>
              <a:xfrm>
                <a:off x="10819930" y="5235871"/>
                <a:ext cx="475278" cy="122759"/>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4" name="Rounded Rectangle 93"/>
              <p:cNvSpPr/>
              <p:nvPr/>
            </p:nvSpPr>
            <p:spPr>
              <a:xfrm>
                <a:off x="10818270" y="5394170"/>
                <a:ext cx="475278" cy="122759"/>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5" name="Rounded Rectangle 94"/>
              <p:cNvSpPr/>
              <p:nvPr/>
            </p:nvSpPr>
            <p:spPr>
              <a:xfrm>
                <a:off x="10813507" y="5547561"/>
                <a:ext cx="475278" cy="122759"/>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8" name="Rounded Rectangle 97"/>
              <p:cNvSpPr/>
              <p:nvPr/>
            </p:nvSpPr>
            <p:spPr>
              <a:xfrm>
                <a:off x="5193289" y="5072484"/>
                <a:ext cx="4072719" cy="757572"/>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9" name="Rounded Rectangle 98"/>
              <p:cNvSpPr/>
              <p:nvPr/>
            </p:nvSpPr>
            <p:spPr>
              <a:xfrm>
                <a:off x="10511558" y="2901542"/>
                <a:ext cx="777227" cy="127417"/>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0" name="Rounded Rectangle 99"/>
              <p:cNvSpPr/>
              <p:nvPr/>
            </p:nvSpPr>
            <p:spPr>
              <a:xfrm>
                <a:off x="10511558" y="1884523"/>
                <a:ext cx="783577" cy="155980"/>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1" name="Rounded Rectangle 100"/>
              <p:cNvSpPr/>
              <p:nvPr/>
            </p:nvSpPr>
            <p:spPr>
              <a:xfrm>
                <a:off x="10511632" y="2189356"/>
                <a:ext cx="783576" cy="110095"/>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3" name="Rounded Rectangle 102"/>
              <p:cNvSpPr/>
              <p:nvPr/>
            </p:nvSpPr>
            <p:spPr>
              <a:xfrm>
                <a:off x="10511558" y="2055214"/>
                <a:ext cx="783576" cy="110095"/>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3" name="Rounded Rectangle 142"/>
              <p:cNvSpPr/>
              <p:nvPr/>
            </p:nvSpPr>
            <p:spPr>
              <a:xfrm>
                <a:off x="6467554" y="4065301"/>
                <a:ext cx="881061" cy="122602"/>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4" name="Rounded Rectangle 143"/>
              <p:cNvSpPr/>
              <p:nvPr/>
            </p:nvSpPr>
            <p:spPr>
              <a:xfrm>
                <a:off x="9266008" y="4066516"/>
                <a:ext cx="259072" cy="121387"/>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5" name="Rounded Rectangle 144"/>
              <p:cNvSpPr/>
              <p:nvPr/>
            </p:nvSpPr>
            <p:spPr>
              <a:xfrm>
                <a:off x="10818274" y="4065144"/>
                <a:ext cx="475279" cy="122759"/>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6" name="Rounded Rectangle 145"/>
              <p:cNvSpPr/>
              <p:nvPr/>
            </p:nvSpPr>
            <p:spPr>
              <a:xfrm>
                <a:off x="6467553" y="4199069"/>
                <a:ext cx="881061" cy="122602"/>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7" name="Rounded Rectangle 146"/>
              <p:cNvSpPr/>
              <p:nvPr/>
            </p:nvSpPr>
            <p:spPr>
              <a:xfrm>
                <a:off x="9266007" y="4200284"/>
                <a:ext cx="259072" cy="121387"/>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8" name="Rounded Rectangle 147"/>
              <p:cNvSpPr/>
              <p:nvPr/>
            </p:nvSpPr>
            <p:spPr>
              <a:xfrm>
                <a:off x="10818273" y="4198912"/>
                <a:ext cx="475279" cy="122759"/>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9" name="Rounded Rectangle 148"/>
              <p:cNvSpPr/>
              <p:nvPr/>
            </p:nvSpPr>
            <p:spPr>
              <a:xfrm>
                <a:off x="6467553" y="4317966"/>
                <a:ext cx="881061" cy="122602"/>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0" name="Rounded Rectangle 149"/>
              <p:cNvSpPr/>
              <p:nvPr/>
            </p:nvSpPr>
            <p:spPr>
              <a:xfrm>
                <a:off x="9266007" y="4319181"/>
                <a:ext cx="259072" cy="121387"/>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1" name="Rounded Rectangle 150"/>
              <p:cNvSpPr/>
              <p:nvPr/>
            </p:nvSpPr>
            <p:spPr>
              <a:xfrm>
                <a:off x="10818273" y="4317809"/>
                <a:ext cx="475279" cy="122759"/>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2" name="Rounded Rectangle 151"/>
              <p:cNvSpPr/>
              <p:nvPr/>
            </p:nvSpPr>
            <p:spPr>
              <a:xfrm>
                <a:off x="6467553" y="4436503"/>
                <a:ext cx="881061" cy="122602"/>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3" name="Rounded Rectangle 152"/>
              <p:cNvSpPr/>
              <p:nvPr/>
            </p:nvSpPr>
            <p:spPr>
              <a:xfrm>
                <a:off x="9266007" y="4437718"/>
                <a:ext cx="259072" cy="121387"/>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4" name="Rounded Rectangle 153"/>
              <p:cNvSpPr/>
              <p:nvPr/>
            </p:nvSpPr>
            <p:spPr>
              <a:xfrm>
                <a:off x="10818273" y="4436346"/>
                <a:ext cx="475279" cy="122759"/>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131" name="Rounded Rectangle 130"/>
            <p:cNvSpPr/>
            <p:nvPr/>
          </p:nvSpPr>
          <p:spPr>
            <a:xfrm>
              <a:off x="5281515" y="6327678"/>
              <a:ext cx="2184223" cy="159423"/>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tx1"/>
                </a:solidFill>
              </a:endParaRPr>
            </a:p>
          </p:txBody>
        </p:sp>
        <p:sp>
          <p:nvSpPr>
            <p:cNvPr id="140" name="Rounded Rectangle 139"/>
            <p:cNvSpPr/>
            <p:nvPr/>
          </p:nvSpPr>
          <p:spPr>
            <a:xfrm>
              <a:off x="7984315" y="6334902"/>
              <a:ext cx="1294313" cy="162328"/>
            </a:xfrm>
            <a:prstGeom prst="round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tx1"/>
                </a:solidFill>
              </a:endParaRPr>
            </a:p>
          </p:txBody>
        </p:sp>
      </p:grpSp>
    </p:spTree>
    <p:extLst>
      <p:ext uri="{BB962C8B-B14F-4D97-AF65-F5344CB8AC3E}">
        <p14:creationId xmlns:p14="http://schemas.microsoft.com/office/powerpoint/2010/main" val="405421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1000"/>
                                        <p:tgtEl>
                                          <p:spTgt spid="138"/>
                                        </p:tgtEl>
                                      </p:cBhvr>
                                    </p:animEffect>
                                    <p:anim calcmode="lin" valueType="num">
                                      <p:cBhvr>
                                        <p:cTn id="8" dur="1000" fill="hold"/>
                                        <p:tgtEl>
                                          <p:spTgt spid="138"/>
                                        </p:tgtEl>
                                        <p:attrNameLst>
                                          <p:attrName>ppt_x</p:attrName>
                                        </p:attrNameLst>
                                      </p:cBhvr>
                                      <p:tavLst>
                                        <p:tav tm="0">
                                          <p:val>
                                            <p:strVal val="#ppt_x"/>
                                          </p:val>
                                        </p:tav>
                                        <p:tav tm="100000">
                                          <p:val>
                                            <p:strVal val="#ppt_x"/>
                                          </p:val>
                                        </p:tav>
                                      </p:tavLst>
                                    </p:anim>
                                    <p:anim calcmode="lin" valueType="num">
                                      <p:cBhvr>
                                        <p:cTn id="9" dur="1000" fill="hold"/>
                                        <p:tgtEl>
                                          <p:spTgt spid="1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2"/>
                                        </p:tgtEl>
                                        <p:attrNameLst>
                                          <p:attrName>style.visibility</p:attrName>
                                        </p:attrNameLst>
                                      </p:cBhvr>
                                      <p:to>
                                        <p:strVal val="visible"/>
                                      </p:to>
                                    </p:set>
                                    <p:animEffect transition="in" filter="fade">
                                      <p:cBhvr>
                                        <p:cTn id="14" dur="1000"/>
                                        <p:tgtEl>
                                          <p:spTgt spid="142"/>
                                        </p:tgtEl>
                                      </p:cBhvr>
                                    </p:animEffect>
                                    <p:anim calcmode="lin" valueType="num">
                                      <p:cBhvr>
                                        <p:cTn id="15" dur="1000" fill="hold"/>
                                        <p:tgtEl>
                                          <p:spTgt spid="142"/>
                                        </p:tgtEl>
                                        <p:attrNameLst>
                                          <p:attrName>ppt_x</p:attrName>
                                        </p:attrNameLst>
                                      </p:cBhvr>
                                      <p:tavLst>
                                        <p:tav tm="0">
                                          <p:val>
                                            <p:strVal val="#ppt_x"/>
                                          </p:val>
                                        </p:tav>
                                        <p:tav tm="100000">
                                          <p:val>
                                            <p:strVal val="#ppt_x"/>
                                          </p:val>
                                        </p:tav>
                                      </p:tavLst>
                                    </p:anim>
                                    <p:anim calcmode="lin" valueType="num">
                                      <p:cBhvr>
                                        <p:cTn id="16" dur="10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7"/>
                                        </p:tgtEl>
                                        <p:attrNameLst>
                                          <p:attrName>style.visibility</p:attrName>
                                        </p:attrNameLst>
                                      </p:cBhvr>
                                      <p:to>
                                        <p:strVal val="visible"/>
                                      </p:to>
                                    </p:set>
                                    <p:animEffect transition="in" filter="fade">
                                      <p:cBhvr>
                                        <p:cTn id="21" dur="1000"/>
                                        <p:tgtEl>
                                          <p:spTgt spid="157"/>
                                        </p:tgtEl>
                                      </p:cBhvr>
                                    </p:animEffect>
                                    <p:anim calcmode="lin" valueType="num">
                                      <p:cBhvr>
                                        <p:cTn id="22" dur="1000" fill="hold"/>
                                        <p:tgtEl>
                                          <p:spTgt spid="157"/>
                                        </p:tgtEl>
                                        <p:attrNameLst>
                                          <p:attrName>ppt_x</p:attrName>
                                        </p:attrNameLst>
                                      </p:cBhvr>
                                      <p:tavLst>
                                        <p:tav tm="0">
                                          <p:val>
                                            <p:strVal val="#ppt_x"/>
                                          </p:val>
                                        </p:tav>
                                        <p:tav tm="100000">
                                          <p:val>
                                            <p:strVal val="#ppt_x"/>
                                          </p:val>
                                        </p:tav>
                                      </p:tavLst>
                                    </p:anim>
                                    <p:anim calcmode="lin" valueType="num">
                                      <p:cBhvr>
                                        <p:cTn id="23" dur="1000" fill="hold"/>
                                        <p:tgtEl>
                                          <p:spTgt spid="15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0" y="0"/>
            <a:ext cx="12192000" cy="6858000"/>
            <a:chOff x="0" y="0"/>
            <a:chExt cx="9145588" cy="6858000"/>
          </a:xfrm>
        </p:grpSpPr>
        <p:sp>
          <p:nvSpPr>
            <p:cNvPr id="4" name="Rectangle 3"/>
            <p:cNvSpPr/>
            <p:nvPr/>
          </p:nvSpPr>
          <p:spPr>
            <a:xfrm>
              <a:off x="110" y="0"/>
              <a:ext cx="9144000" cy="495301"/>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latin typeface="Helvetica" panose="020B0604020202020204" pitchFamily="2" charset="0"/>
              </a:endParaRPr>
            </a:p>
          </p:txBody>
        </p:sp>
        <p:sp>
          <p:nvSpPr>
            <p:cNvPr id="5" name="Rectangle 4"/>
            <p:cNvSpPr/>
            <p:nvPr/>
          </p:nvSpPr>
          <p:spPr>
            <a:xfrm>
              <a:off x="0" y="493713"/>
              <a:ext cx="9145588" cy="6364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dirty="0">
                <a:latin typeface="Helvetica" panose="020B0604020202020204" pitchFamily="2" charset="0"/>
              </a:endParaRPr>
            </a:p>
          </p:txBody>
        </p:sp>
        <p:sp>
          <p:nvSpPr>
            <p:cNvPr id="6" name="Text Placeholder 4"/>
            <p:cNvSpPr txBox="1">
              <a:spLocks/>
            </p:cNvSpPr>
            <p:nvPr/>
          </p:nvSpPr>
          <p:spPr bwMode="auto">
            <a:xfrm>
              <a:off x="33338" y="65554"/>
              <a:ext cx="9001125" cy="6318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400" dirty="0"/>
                <a:t>Understand the data flow through the Information Value Chain</a:t>
              </a:r>
            </a:p>
          </p:txBody>
        </p:sp>
      </p:grpSp>
      <p:sp>
        <p:nvSpPr>
          <p:cNvPr id="2" name="Title 1"/>
          <p:cNvSpPr>
            <a:spLocks noGrp="1"/>
          </p:cNvSpPr>
          <p:nvPr>
            <p:ph type="title"/>
          </p:nvPr>
        </p:nvSpPr>
        <p:spPr>
          <a:xfrm>
            <a:off x="1524000" y="365125"/>
            <a:ext cx="9069388" cy="1325563"/>
          </a:xfrm>
        </p:spPr>
        <p:txBody>
          <a:bodyPr/>
          <a:lstStyle/>
          <a:p>
            <a:r>
              <a:rPr lang="en-ZA" dirty="0">
                <a:solidFill>
                  <a:schemeClr val="bg1"/>
                </a:solidFill>
              </a:rPr>
              <a:t>Understand the data flow through the Information Value Chain</a:t>
            </a:r>
          </a:p>
        </p:txBody>
      </p:sp>
      <p:grpSp>
        <p:nvGrpSpPr>
          <p:cNvPr id="7" name="Group 1"/>
          <p:cNvGrpSpPr>
            <a:grpSpLocks/>
          </p:cNvGrpSpPr>
          <p:nvPr/>
        </p:nvGrpSpPr>
        <p:grpSpPr bwMode="auto">
          <a:xfrm>
            <a:off x="3281364" y="1281114"/>
            <a:ext cx="8294688" cy="5210175"/>
            <a:chOff x="2171700" y="1550988"/>
            <a:chExt cx="6972300" cy="5210175"/>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1550988"/>
              <a:ext cx="6972300" cy="52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4244" y="1845224"/>
              <a:ext cx="1386680" cy="249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9"/>
          <p:cNvGrpSpPr>
            <a:grpSpLocks/>
          </p:cNvGrpSpPr>
          <p:nvPr/>
        </p:nvGrpSpPr>
        <p:grpSpPr bwMode="auto">
          <a:xfrm>
            <a:off x="4346575" y="1308101"/>
            <a:ext cx="7229477" cy="5072063"/>
            <a:chOff x="3076654" y="1012355"/>
            <a:chExt cx="7229476" cy="5072063"/>
          </a:xfrm>
        </p:grpSpPr>
        <p:sp>
          <p:nvSpPr>
            <p:cNvPr id="11" name="Cloud Callout 10"/>
            <p:cNvSpPr/>
            <p:nvPr/>
          </p:nvSpPr>
          <p:spPr>
            <a:xfrm>
              <a:off x="5564267" y="1012355"/>
              <a:ext cx="4741863" cy="5072063"/>
            </a:xfrm>
            <a:prstGeom prst="cloudCallout">
              <a:avLst>
                <a:gd name="adj1" fmla="val 127036"/>
                <a:gd name="adj2" fmla="val -607"/>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2600" dirty="0">
                  <a:solidFill>
                    <a:srgbClr val="FF0000"/>
                  </a:solidFill>
                  <a:latin typeface="Arial Narrow" panose="020B0606020202030204" pitchFamily="34" charset="0"/>
                </a:rPr>
                <a:t>Data is an</a:t>
              </a:r>
            </a:p>
            <a:p>
              <a:pPr algn="ctr">
                <a:defRPr/>
              </a:pPr>
              <a:endParaRPr lang="en-ZA" sz="2600" dirty="0">
                <a:solidFill>
                  <a:srgbClr val="FF0000"/>
                </a:solidFill>
                <a:latin typeface="Arial Narrow" panose="020B0606020202030204" pitchFamily="34" charset="0"/>
              </a:endParaRPr>
            </a:p>
            <a:p>
              <a:pPr algn="ctr">
                <a:defRPr/>
              </a:pPr>
              <a:r>
                <a:rPr lang="en-ZA" sz="2600" dirty="0">
                  <a:solidFill>
                    <a:srgbClr val="FF0000"/>
                  </a:solidFill>
                  <a:latin typeface="Arial Narrow" panose="020B0606020202030204" pitchFamily="34" charset="0"/>
                </a:rPr>
                <a:t> Enterprise</a:t>
              </a:r>
            </a:p>
            <a:p>
              <a:pPr algn="ctr">
                <a:defRPr/>
              </a:pPr>
              <a:endParaRPr lang="en-ZA" sz="2600" dirty="0">
                <a:solidFill>
                  <a:srgbClr val="FF0000"/>
                </a:solidFill>
                <a:latin typeface="Arial Narrow" panose="020B0606020202030204" pitchFamily="34" charset="0"/>
              </a:endParaRPr>
            </a:p>
            <a:p>
              <a:pPr algn="ctr">
                <a:defRPr/>
              </a:pPr>
              <a:r>
                <a:rPr lang="en-ZA" sz="2600" dirty="0">
                  <a:solidFill>
                    <a:srgbClr val="FF0000"/>
                  </a:solidFill>
                  <a:latin typeface="Arial Narrow" panose="020B0606020202030204" pitchFamily="34" charset="0"/>
                </a:rPr>
                <a:t> Asset </a:t>
              </a:r>
            </a:p>
            <a:p>
              <a:pPr algn="ctr">
                <a:defRPr/>
              </a:pPr>
              <a:endParaRPr lang="en-ZA" sz="2600" dirty="0">
                <a:solidFill>
                  <a:srgbClr val="FF0000"/>
                </a:solidFill>
                <a:latin typeface="Arial Narrow" panose="020B0606020202030204" pitchFamily="34" charset="0"/>
              </a:endParaRPr>
            </a:p>
            <a:p>
              <a:pPr algn="ctr">
                <a:defRPr/>
              </a:pPr>
              <a:r>
                <a:rPr lang="en-ZA" sz="2600" dirty="0">
                  <a:solidFill>
                    <a:srgbClr val="FF0000"/>
                  </a:solidFill>
                  <a:latin typeface="Arial Narrow" panose="020B0606020202030204" pitchFamily="34" charset="0"/>
                </a:rPr>
                <a:t>And must </a:t>
              </a:r>
            </a:p>
            <a:p>
              <a:pPr algn="ctr">
                <a:defRPr/>
              </a:pPr>
              <a:endParaRPr lang="en-ZA" sz="2600" dirty="0">
                <a:solidFill>
                  <a:srgbClr val="FF0000"/>
                </a:solidFill>
                <a:latin typeface="Arial Narrow" panose="020B0606020202030204" pitchFamily="34" charset="0"/>
              </a:endParaRPr>
            </a:p>
            <a:p>
              <a:pPr algn="ctr">
                <a:defRPr/>
              </a:pPr>
              <a:r>
                <a:rPr lang="en-ZA" sz="2600" dirty="0">
                  <a:solidFill>
                    <a:srgbClr val="FF0000"/>
                  </a:solidFill>
                  <a:latin typeface="Arial Narrow" panose="020B0606020202030204" pitchFamily="34" charset="0"/>
                </a:rPr>
                <a:t>Flow</a:t>
              </a:r>
            </a:p>
          </p:txBody>
        </p:sp>
        <p:sp>
          <p:nvSpPr>
            <p:cNvPr id="12" name="Explosion 1 11"/>
            <p:cNvSpPr/>
            <p:nvPr/>
          </p:nvSpPr>
          <p:spPr>
            <a:xfrm>
              <a:off x="3076654" y="3433293"/>
              <a:ext cx="384175" cy="385762"/>
            </a:xfrm>
            <a:prstGeom prst="irregularSeal1">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dirty="0">
                <a:latin typeface="Helvetica" panose="020B0604020202020204" pitchFamily="2" charset="0"/>
              </a:endParaRPr>
            </a:p>
          </p:txBody>
        </p:sp>
      </p:grpSp>
      <p:sp>
        <p:nvSpPr>
          <p:cNvPr id="13" name="Title 1"/>
          <p:cNvSpPr txBox="1">
            <a:spLocks/>
          </p:cNvSpPr>
          <p:nvPr/>
        </p:nvSpPr>
        <p:spPr bwMode="auto">
          <a:xfrm>
            <a:off x="2390775" y="412751"/>
            <a:ext cx="72453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endParaRPr lang="en-ZA" sz="3200"/>
          </a:p>
        </p:txBody>
      </p:sp>
      <p:sp>
        <p:nvSpPr>
          <p:cNvPr id="14" name="Right Brace 13"/>
          <p:cNvSpPr/>
          <p:nvPr/>
        </p:nvSpPr>
        <p:spPr>
          <a:xfrm>
            <a:off x="4818063" y="1266825"/>
            <a:ext cx="303212" cy="1760538"/>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5" name="Right Brace 14"/>
          <p:cNvSpPr/>
          <p:nvPr/>
        </p:nvSpPr>
        <p:spPr>
          <a:xfrm>
            <a:off x="4818063" y="4738688"/>
            <a:ext cx="303212" cy="1738312"/>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6" name="Right Brace 15"/>
          <p:cNvSpPr/>
          <p:nvPr/>
        </p:nvSpPr>
        <p:spPr>
          <a:xfrm>
            <a:off x="4833938" y="3005139"/>
            <a:ext cx="303212" cy="176212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7" name="Left Brace 16"/>
          <p:cNvSpPr/>
          <p:nvPr/>
        </p:nvSpPr>
        <p:spPr>
          <a:xfrm>
            <a:off x="3136900" y="1852613"/>
            <a:ext cx="190500" cy="582612"/>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8" name="Left Brace 17"/>
          <p:cNvSpPr/>
          <p:nvPr/>
        </p:nvSpPr>
        <p:spPr>
          <a:xfrm>
            <a:off x="3136900" y="2428876"/>
            <a:ext cx="190500" cy="582613"/>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9" name="Left Brace 18"/>
          <p:cNvSpPr/>
          <p:nvPr/>
        </p:nvSpPr>
        <p:spPr>
          <a:xfrm>
            <a:off x="3136900" y="3001963"/>
            <a:ext cx="190500" cy="582612"/>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20" name="Left Brace 19"/>
          <p:cNvSpPr/>
          <p:nvPr/>
        </p:nvSpPr>
        <p:spPr>
          <a:xfrm>
            <a:off x="3136900" y="3581401"/>
            <a:ext cx="190500" cy="582613"/>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21" name="Left Brace 20"/>
          <p:cNvSpPr/>
          <p:nvPr/>
        </p:nvSpPr>
        <p:spPr>
          <a:xfrm>
            <a:off x="3136900" y="4154488"/>
            <a:ext cx="190500" cy="582612"/>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22" name="Left Brace 21"/>
          <p:cNvSpPr/>
          <p:nvPr/>
        </p:nvSpPr>
        <p:spPr>
          <a:xfrm>
            <a:off x="3136900" y="4730751"/>
            <a:ext cx="190500" cy="582613"/>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23" name="Left Brace 22"/>
          <p:cNvSpPr/>
          <p:nvPr/>
        </p:nvSpPr>
        <p:spPr>
          <a:xfrm>
            <a:off x="3136900" y="5303839"/>
            <a:ext cx="190500" cy="581025"/>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24" name="Left Brace 23"/>
          <p:cNvSpPr/>
          <p:nvPr/>
        </p:nvSpPr>
        <p:spPr>
          <a:xfrm>
            <a:off x="3136900" y="5889626"/>
            <a:ext cx="190500" cy="582613"/>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grpSp>
        <p:nvGrpSpPr>
          <p:cNvPr id="25" name="Group 24"/>
          <p:cNvGrpSpPr>
            <a:grpSpLocks/>
          </p:cNvGrpSpPr>
          <p:nvPr/>
        </p:nvGrpSpPr>
        <p:grpSpPr bwMode="auto">
          <a:xfrm>
            <a:off x="3292476" y="3152776"/>
            <a:ext cx="3738563" cy="1590675"/>
            <a:chOff x="2022554" y="2857030"/>
            <a:chExt cx="3738418" cy="1590675"/>
          </a:xfrm>
        </p:grpSpPr>
        <p:cxnSp>
          <p:nvCxnSpPr>
            <p:cNvPr id="26" name="Straight Connector 25"/>
            <p:cNvCxnSpPr/>
            <p:nvPr/>
          </p:nvCxnSpPr>
          <p:spPr>
            <a:xfrm>
              <a:off x="2022554" y="4447705"/>
              <a:ext cx="3676507" cy="0"/>
            </a:xfrm>
            <a:prstGeom prst="line">
              <a:avLst/>
            </a:prstGeom>
            <a:solidFill>
              <a:schemeClr val="tx2">
                <a:lumMod val="60000"/>
                <a:lumOff val="40000"/>
              </a:schemeClr>
            </a:solidFill>
            <a:ln w="9525">
              <a:solidFill>
                <a:schemeClr val="tx1"/>
              </a:solid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27" name="Cloud Callout 26"/>
            <p:cNvSpPr/>
            <p:nvPr/>
          </p:nvSpPr>
          <p:spPr>
            <a:xfrm flipH="1">
              <a:off x="3884620" y="2857030"/>
              <a:ext cx="1876352" cy="1590675"/>
            </a:xfrm>
            <a:prstGeom prst="cloudCallout">
              <a:avLst>
                <a:gd name="adj1" fmla="val 47194"/>
                <a:gd name="adj2" fmla="val -843"/>
              </a:avLst>
            </a:prstGeom>
            <a:solidFill>
              <a:schemeClr val="tx2">
                <a:lumMod val="60000"/>
                <a:lumOff val="40000"/>
              </a:schemeClr>
            </a:solidFill>
            <a:ln w="9525">
              <a:solidFill>
                <a:schemeClr val="tx1"/>
              </a:solid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ZA" sz="1400" dirty="0">
                  <a:solidFill>
                    <a:schemeClr val="tx1"/>
                  </a:solidFill>
                  <a:latin typeface="Helvetica" panose="020B0604020202020204" pitchFamily="2" charset="0"/>
                </a:rPr>
                <a:t>Business Run</a:t>
              </a:r>
            </a:p>
          </p:txBody>
        </p:sp>
      </p:grpSp>
      <p:sp>
        <p:nvSpPr>
          <p:cNvPr id="28" name="Cloud Callout 27"/>
          <p:cNvSpPr/>
          <p:nvPr/>
        </p:nvSpPr>
        <p:spPr>
          <a:xfrm flipH="1">
            <a:off x="5154614" y="4881564"/>
            <a:ext cx="1876425" cy="1590675"/>
          </a:xfrm>
          <a:prstGeom prst="cloudCallout">
            <a:avLst>
              <a:gd name="adj1" fmla="val 47194"/>
              <a:gd name="adj2" fmla="val -843"/>
            </a:avLst>
          </a:prstGeom>
          <a:solidFill>
            <a:schemeClr val="tx2">
              <a:lumMod val="60000"/>
              <a:lumOff val="40000"/>
            </a:schemeClr>
          </a:solidFill>
          <a:ln w="9525">
            <a:solidFill>
              <a:schemeClr val="tx1"/>
            </a:solid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ZA" sz="1400" dirty="0">
                <a:solidFill>
                  <a:schemeClr val="tx1"/>
                </a:solidFill>
                <a:latin typeface="Helvetica" panose="020B0604020202020204" pitchFamily="2" charset="0"/>
              </a:rPr>
              <a:t>Business Enabled</a:t>
            </a:r>
          </a:p>
        </p:txBody>
      </p:sp>
      <p:sp>
        <p:nvSpPr>
          <p:cNvPr id="29" name="Curved Left Arrow 28"/>
          <p:cNvSpPr/>
          <p:nvPr/>
        </p:nvSpPr>
        <p:spPr>
          <a:xfrm flipH="1" flipV="1">
            <a:off x="3071813" y="1392239"/>
            <a:ext cx="196850" cy="358775"/>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0" name="Curved Left Arrow 29"/>
          <p:cNvSpPr/>
          <p:nvPr/>
        </p:nvSpPr>
        <p:spPr>
          <a:xfrm flipH="1" flipV="1">
            <a:off x="3071813" y="1935163"/>
            <a:ext cx="196850" cy="360362"/>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1" name="Curved Left Arrow 30"/>
          <p:cNvSpPr/>
          <p:nvPr/>
        </p:nvSpPr>
        <p:spPr>
          <a:xfrm flipH="1" flipV="1">
            <a:off x="3073400" y="2493964"/>
            <a:ext cx="198438" cy="395287"/>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2" name="Curved Left Arrow 31"/>
          <p:cNvSpPr/>
          <p:nvPr/>
        </p:nvSpPr>
        <p:spPr>
          <a:xfrm flipH="1" flipV="1">
            <a:off x="3071813" y="3068638"/>
            <a:ext cx="196850" cy="393700"/>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3" name="Curved Left Arrow 32"/>
          <p:cNvSpPr/>
          <p:nvPr/>
        </p:nvSpPr>
        <p:spPr>
          <a:xfrm flipH="1" flipV="1">
            <a:off x="3071813" y="3652838"/>
            <a:ext cx="196850" cy="360362"/>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4" name="Curved Left Arrow 33"/>
          <p:cNvSpPr/>
          <p:nvPr/>
        </p:nvSpPr>
        <p:spPr>
          <a:xfrm flipH="1" flipV="1">
            <a:off x="3071813" y="4233864"/>
            <a:ext cx="196850" cy="358775"/>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5" name="Curved Left Arrow 34"/>
          <p:cNvSpPr/>
          <p:nvPr/>
        </p:nvSpPr>
        <p:spPr>
          <a:xfrm flipH="1" flipV="1">
            <a:off x="3073400" y="4791075"/>
            <a:ext cx="198438" cy="395288"/>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6" name="Curved Left Arrow 35"/>
          <p:cNvSpPr/>
          <p:nvPr/>
        </p:nvSpPr>
        <p:spPr>
          <a:xfrm flipH="1" flipV="1">
            <a:off x="3071813" y="5410200"/>
            <a:ext cx="196850" cy="395288"/>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7" name="Curved Left Arrow 36"/>
          <p:cNvSpPr/>
          <p:nvPr/>
        </p:nvSpPr>
        <p:spPr>
          <a:xfrm flipH="1" flipV="1">
            <a:off x="3071813" y="6022975"/>
            <a:ext cx="196850" cy="395288"/>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grpSp>
        <p:nvGrpSpPr>
          <p:cNvPr id="38" name="Group 37"/>
          <p:cNvGrpSpPr>
            <a:grpSpLocks/>
          </p:cNvGrpSpPr>
          <p:nvPr/>
        </p:nvGrpSpPr>
        <p:grpSpPr bwMode="auto">
          <a:xfrm>
            <a:off x="3292476" y="1373189"/>
            <a:ext cx="3775075" cy="1635125"/>
            <a:chOff x="2022554" y="1077443"/>
            <a:chExt cx="3774930" cy="1635125"/>
          </a:xfrm>
        </p:grpSpPr>
        <p:grpSp>
          <p:nvGrpSpPr>
            <p:cNvPr id="39" name="Group 2"/>
            <p:cNvGrpSpPr>
              <a:grpSpLocks/>
            </p:cNvGrpSpPr>
            <p:nvPr/>
          </p:nvGrpSpPr>
          <p:grpSpPr bwMode="auto">
            <a:xfrm>
              <a:off x="2022554" y="1077443"/>
              <a:ext cx="3774930" cy="1635125"/>
              <a:chOff x="2022554" y="1077443"/>
              <a:chExt cx="3774930" cy="1635125"/>
            </a:xfrm>
          </p:grpSpPr>
          <p:cxnSp>
            <p:nvCxnSpPr>
              <p:cNvPr id="41" name="Straight Connector 40"/>
              <p:cNvCxnSpPr/>
              <p:nvPr/>
            </p:nvCxnSpPr>
            <p:spPr>
              <a:xfrm>
                <a:off x="2022554" y="2712568"/>
                <a:ext cx="3676509" cy="0"/>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42" name="Cloud Callout 41"/>
              <p:cNvSpPr/>
              <p:nvPr/>
            </p:nvSpPr>
            <p:spPr>
              <a:xfrm flipH="1">
                <a:off x="3921131" y="1077443"/>
                <a:ext cx="1876353" cy="1589087"/>
              </a:xfrm>
              <a:prstGeom prst="cloudCallout">
                <a:avLst>
                  <a:gd name="adj1" fmla="val 47194"/>
                  <a:gd name="adj2" fmla="val -843"/>
                </a:avLst>
              </a:prstGeom>
              <a:solidFill>
                <a:schemeClr val="tx2">
                  <a:lumMod val="60000"/>
                  <a:lumOff val="40000"/>
                </a:schemeClr>
              </a:solidFill>
              <a:ln w="9525">
                <a:solidFill>
                  <a:schemeClr val="tx1"/>
                </a:solid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1400" dirty="0">
                    <a:solidFill>
                      <a:schemeClr val="tx1"/>
                    </a:solidFill>
                    <a:latin typeface="Helvetica" panose="020B0604020202020204" pitchFamily="2" charset="0"/>
                  </a:rPr>
                  <a:t>Business</a:t>
                </a:r>
                <a:r>
                  <a:rPr lang="en-ZA" sz="1400" b="1" dirty="0">
                    <a:solidFill>
                      <a:schemeClr val="tx1"/>
                    </a:solidFill>
                    <a:latin typeface="Helvetica" panose="020B0604020202020204" pitchFamily="2" charset="0"/>
                  </a:rPr>
                  <a:t> </a:t>
                </a:r>
                <a:r>
                  <a:rPr lang="en-ZA" sz="1400" dirty="0">
                    <a:solidFill>
                      <a:schemeClr val="tx1"/>
                    </a:solidFill>
                    <a:latin typeface="Helvetica" panose="020B0604020202020204" pitchFamily="2" charset="0"/>
                  </a:rPr>
                  <a:t>Direction</a:t>
                </a:r>
              </a:p>
            </p:txBody>
          </p:sp>
        </p:grpSp>
        <p:sp>
          <p:nvSpPr>
            <p:cNvPr id="40" name="Curved Left Arrow 39"/>
            <p:cNvSpPr/>
            <p:nvPr/>
          </p:nvSpPr>
          <p:spPr>
            <a:xfrm rot="10800000" flipH="1" flipV="1">
              <a:off x="3187734" y="1639418"/>
              <a:ext cx="198430" cy="755650"/>
            </a:xfrm>
            <a:prstGeom prst="curvedLeftArrow">
              <a:avLst/>
            </a:prstGeom>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dirty="0">
                <a:solidFill>
                  <a:schemeClr val="tx1"/>
                </a:solidFill>
                <a:latin typeface="Helvetica" panose="020B0604020202020204" pitchFamily="2" charset="0"/>
              </a:endParaRPr>
            </a:p>
          </p:txBody>
        </p:sp>
      </p:grpSp>
      <p:grpSp>
        <p:nvGrpSpPr>
          <p:cNvPr id="43" name="Group 42"/>
          <p:cNvGrpSpPr>
            <a:grpSpLocks/>
          </p:cNvGrpSpPr>
          <p:nvPr/>
        </p:nvGrpSpPr>
        <p:grpSpPr bwMode="auto">
          <a:xfrm>
            <a:off x="4602164" y="2538413"/>
            <a:ext cx="287337" cy="1295400"/>
            <a:chOff x="3332241" y="2242668"/>
            <a:chExt cx="287338" cy="1295400"/>
          </a:xfrm>
        </p:grpSpPr>
        <p:sp>
          <p:nvSpPr>
            <p:cNvPr id="44" name="Curved Left Arrow 43"/>
            <p:cNvSpPr/>
            <p:nvPr/>
          </p:nvSpPr>
          <p:spPr>
            <a:xfrm rot="10800000" flipH="1" flipV="1">
              <a:off x="3332241" y="2242668"/>
              <a:ext cx="196851" cy="755650"/>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45" name="Curved Left Arrow 44"/>
            <p:cNvSpPr/>
            <p:nvPr/>
          </p:nvSpPr>
          <p:spPr>
            <a:xfrm rot="10800000" flipH="1" flipV="1">
              <a:off x="3421141" y="2834805"/>
              <a:ext cx="198438" cy="703263"/>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grpSp>
      <p:sp>
        <p:nvSpPr>
          <p:cNvPr id="46" name="Curved Left Arrow 45"/>
          <p:cNvSpPr/>
          <p:nvPr/>
        </p:nvSpPr>
        <p:spPr>
          <a:xfrm flipV="1">
            <a:off x="4673601" y="4024314"/>
            <a:ext cx="212725" cy="358775"/>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47" name="Curved Left Arrow 46"/>
          <p:cNvSpPr/>
          <p:nvPr/>
        </p:nvSpPr>
        <p:spPr>
          <a:xfrm flipV="1">
            <a:off x="4675188" y="4464050"/>
            <a:ext cx="214312" cy="395288"/>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48" name="Curved Left Arrow 47"/>
          <p:cNvSpPr/>
          <p:nvPr/>
        </p:nvSpPr>
        <p:spPr>
          <a:xfrm flipV="1">
            <a:off x="4673601" y="5083175"/>
            <a:ext cx="212725" cy="395288"/>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49" name="Curved Left Arrow 48"/>
          <p:cNvSpPr/>
          <p:nvPr/>
        </p:nvSpPr>
        <p:spPr>
          <a:xfrm flipV="1">
            <a:off x="4673601" y="5695950"/>
            <a:ext cx="212725" cy="395288"/>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50" name="Curved Left Arrow 49"/>
          <p:cNvSpPr/>
          <p:nvPr/>
        </p:nvSpPr>
        <p:spPr>
          <a:xfrm rot="10800000" flipV="1">
            <a:off x="1717675" y="1262064"/>
            <a:ext cx="1220788" cy="5407025"/>
          </a:xfrm>
          <a:prstGeom prst="curvedLeftArrow">
            <a:avLst>
              <a:gd name="adj1" fmla="val 25000"/>
              <a:gd name="adj2" fmla="val 50000"/>
              <a:gd name="adj3" fmla="val 22825"/>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dirty="0">
              <a:solidFill>
                <a:schemeClr val="tx1"/>
              </a:solidFill>
              <a:latin typeface="Helvetica" panose="020B0604020202020204" pitchFamily="2" charset="0"/>
            </a:endParaRPr>
          </a:p>
        </p:txBody>
      </p:sp>
      <p:sp>
        <p:nvSpPr>
          <p:cNvPr id="51" name="Left Brace 50"/>
          <p:cNvSpPr/>
          <p:nvPr/>
        </p:nvSpPr>
        <p:spPr>
          <a:xfrm>
            <a:off x="3136900" y="1281113"/>
            <a:ext cx="190500" cy="582612"/>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grpSp>
        <p:nvGrpSpPr>
          <p:cNvPr id="52" name="Group 51"/>
          <p:cNvGrpSpPr>
            <a:grpSpLocks/>
          </p:cNvGrpSpPr>
          <p:nvPr/>
        </p:nvGrpSpPr>
        <p:grpSpPr bwMode="auto">
          <a:xfrm>
            <a:off x="4387850" y="1281113"/>
            <a:ext cx="6026150" cy="3416300"/>
            <a:chOff x="3118325" y="985368"/>
            <a:chExt cx="6025673" cy="3416300"/>
          </a:xfrm>
        </p:grpSpPr>
        <p:sp>
          <p:nvSpPr>
            <p:cNvPr id="53" name="Curved Left Arrow 52"/>
            <p:cNvSpPr/>
            <p:nvPr/>
          </p:nvSpPr>
          <p:spPr>
            <a:xfrm rot="10800000" flipH="1" flipV="1">
              <a:off x="3118325" y="2217268"/>
              <a:ext cx="536533" cy="1347787"/>
            </a:xfrm>
            <a:prstGeom prst="curvedLeftArrow">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sz="1400" b="1" dirty="0">
                <a:solidFill>
                  <a:srgbClr val="FFFF00"/>
                </a:solidFill>
                <a:latin typeface="Helvetica" panose="020B0604020202020204" pitchFamily="2" charset="0"/>
              </a:endParaRPr>
            </a:p>
          </p:txBody>
        </p:sp>
        <p:sp>
          <p:nvSpPr>
            <p:cNvPr id="54" name="Cloud Callout 53"/>
            <p:cNvSpPr/>
            <p:nvPr/>
          </p:nvSpPr>
          <p:spPr>
            <a:xfrm flipH="1">
              <a:off x="5888294" y="985368"/>
              <a:ext cx="3255704" cy="3416300"/>
            </a:xfrm>
            <a:prstGeom prst="cloudCallout">
              <a:avLst>
                <a:gd name="adj1" fmla="val 140853"/>
                <a:gd name="adj2" fmla="val 6215"/>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1400" b="1" dirty="0">
                  <a:solidFill>
                    <a:srgbClr val="FFFF00"/>
                  </a:solidFill>
                  <a:latin typeface="Helvetica" panose="020B0604020202020204" pitchFamily="2" charset="0"/>
                </a:rPr>
                <a:t>Silos created through lack of end-to-end process Map. </a:t>
              </a:r>
            </a:p>
            <a:p>
              <a:pPr algn="ctr">
                <a:defRPr/>
              </a:pPr>
              <a:r>
                <a:rPr lang="en-ZA" sz="1400" b="1" dirty="0">
                  <a:solidFill>
                    <a:srgbClr val="FFFF00"/>
                  </a:solidFill>
                  <a:latin typeface="Helvetica" panose="020B0604020202020204" pitchFamily="2" charset="0"/>
                </a:rPr>
                <a:t>Business areas fulfil KPAs and KPIs in isolation of one another, destroying one another’s efficiency capabilities</a:t>
              </a:r>
            </a:p>
          </p:txBody>
        </p:sp>
      </p:grpSp>
      <p:sp>
        <p:nvSpPr>
          <p:cNvPr id="55" name="Curved Left Arrow 54"/>
          <p:cNvSpPr/>
          <p:nvPr/>
        </p:nvSpPr>
        <p:spPr>
          <a:xfrm flipV="1">
            <a:off x="4310064" y="1684339"/>
            <a:ext cx="212725" cy="358775"/>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56" name="Curved Left Arrow 55"/>
          <p:cNvSpPr/>
          <p:nvPr/>
        </p:nvSpPr>
        <p:spPr>
          <a:xfrm flipV="1">
            <a:off x="4460876" y="2274889"/>
            <a:ext cx="214313" cy="395287"/>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57" name="Curved Left Arrow 56"/>
          <p:cNvSpPr/>
          <p:nvPr/>
        </p:nvSpPr>
        <p:spPr>
          <a:xfrm flipV="1">
            <a:off x="4502151" y="2790825"/>
            <a:ext cx="212725" cy="395288"/>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58" name="Curved Left Arrow 57"/>
          <p:cNvSpPr/>
          <p:nvPr/>
        </p:nvSpPr>
        <p:spPr>
          <a:xfrm flipV="1">
            <a:off x="4416426" y="3386139"/>
            <a:ext cx="212725" cy="395287"/>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59" name="Cloud Callout 58"/>
          <p:cNvSpPr/>
          <p:nvPr/>
        </p:nvSpPr>
        <p:spPr>
          <a:xfrm flipH="1">
            <a:off x="6969126" y="1285876"/>
            <a:ext cx="3624263" cy="3725863"/>
          </a:xfrm>
          <a:prstGeom prst="cloudCallout">
            <a:avLst>
              <a:gd name="adj1" fmla="val 108278"/>
              <a:gd name="adj2" fmla="val -363"/>
            </a:avLst>
          </a:prstGeom>
          <a:solidFill>
            <a:srgbClr val="4EC18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1400" dirty="0">
                <a:solidFill>
                  <a:schemeClr val="tx1"/>
                </a:solidFill>
                <a:latin typeface="Helvetica" panose="020B0604020202020204" pitchFamily="2" charset="0"/>
              </a:rPr>
              <a:t>Build end-to-end process Map “Gauteng Road Map Book” Concept. </a:t>
            </a:r>
          </a:p>
          <a:p>
            <a:pPr algn="ctr">
              <a:defRPr/>
            </a:pPr>
            <a:r>
              <a:rPr lang="en-ZA" sz="1400" dirty="0">
                <a:solidFill>
                  <a:schemeClr val="tx1"/>
                </a:solidFill>
                <a:latin typeface="Helvetica" panose="020B0604020202020204" pitchFamily="2" charset="0"/>
              </a:rPr>
              <a:t>All Business areas fulfil KPAs and KPIs synchronously with each other, strengthening one another’s efficiency capabilities</a:t>
            </a:r>
          </a:p>
        </p:txBody>
      </p:sp>
      <p:grpSp>
        <p:nvGrpSpPr>
          <p:cNvPr id="60" name="Group 59"/>
          <p:cNvGrpSpPr/>
          <p:nvPr/>
        </p:nvGrpSpPr>
        <p:grpSpPr>
          <a:xfrm>
            <a:off x="1338470" y="517525"/>
            <a:ext cx="10522226" cy="6151562"/>
            <a:chOff x="193674" y="517525"/>
            <a:chExt cx="8875714" cy="6151562"/>
          </a:xfrm>
        </p:grpSpPr>
        <p:sp>
          <p:nvSpPr>
            <p:cNvPr id="61" name="Rounded Rectangle 60"/>
            <p:cNvSpPr/>
            <p:nvPr/>
          </p:nvSpPr>
          <p:spPr>
            <a:xfrm>
              <a:off x="193674" y="1082675"/>
              <a:ext cx="8875714" cy="5586412"/>
            </a:xfrm>
            <a:prstGeom prst="round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Helvetica" panose="020B0604020202020204" pitchFamily="2" charset="0"/>
              </a:endParaRPr>
            </a:p>
          </p:txBody>
        </p:sp>
        <p:sp>
          <p:nvSpPr>
            <p:cNvPr id="62" name="Cloud Callout 61"/>
            <p:cNvSpPr/>
            <p:nvPr/>
          </p:nvSpPr>
          <p:spPr>
            <a:xfrm>
              <a:off x="1393100" y="517525"/>
              <a:ext cx="4091713" cy="565150"/>
            </a:xfrm>
            <a:prstGeom prst="cloudCallout">
              <a:avLst>
                <a:gd name="adj1" fmla="val -54700"/>
                <a:gd name="adj2" fmla="val 49790"/>
              </a:avLst>
            </a:prstGeom>
            <a:solidFill>
              <a:schemeClr val="bg1"/>
            </a:solidFill>
            <a:ln w="254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a:solidFill>
                    <a:schemeClr val="tx1"/>
                  </a:solidFill>
                  <a:latin typeface="Helvetica" panose="020B0604020202020204" pitchFamily="2" charset="0"/>
                </a:rPr>
                <a:t>Information Value Chain</a:t>
              </a:r>
            </a:p>
          </p:txBody>
        </p:sp>
      </p:grpSp>
    </p:spTree>
    <p:extLst>
      <p:ext uri="{BB962C8B-B14F-4D97-AF65-F5344CB8AC3E}">
        <p14:creationId xmlns:p14="http://schemas.microsoft.com/office/powerpoint/2010/main" val="157601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38"/>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nodeType="afterEffect">
                                  <p:stCondLst>
                                    <p:cond delay="750"/>
                                  </p:stCondLst>
                                  <p:childTnLst>
                                    <p:set>
                                      <p:cBhvr>
                                        <p:cTn id="22" dur="1" fill="hold">
                                          <p:stCondLst>
                                            <p:cond delay="0"/>
                                          </p:stCondLst>
                                        </p:cTn>
                                        <p:tgtEl>
                                          <p:spTgt spid="25"/>
                                        </p:tgtEl>
                                        <p:attrNameLst>
                                          <p:attrName>style.visibility</p:attrName>
                                        </p:attrNameLst>
                                      </p:cBhvr>
                                      <p:to>
                                        <p:strVal val="visible"/>
                                      </p:to>
                                    </p:set>
                                  </p:childTnLst>
                                </p:cTn>
                              </p:par>
                            </p:childTnLst>
                          </p:cTn>
                        </p:par>
                        <p:par>
                          <p:cTn id="23" fill="hold">
                            <p:stCondLst>
                              <p:cond delay="1250"/>
                            </p:stCondLst>
                            <p:childTnLst>
                              <p:par>
                                <p:cTn id="24" presetID="1" presetClass="entr" presetSubtype="0" fill="hold" grpId="0" nodeType="afterEffect">
                                  <p:stCondLst>
                                    <p:cond delay="750"/>
                                  </p:stCondLst>
                                  <p:childTnLst>
                                    <p:set>
                                      <p:cBhvr>
                                        <p:cTn id="25" dur="1" fill="hold">
                                          <p:stCondLst>
                                            <p:cond delay="0"/>
                                          </p:stCondLst>
                                        </p:cTn>
                                        <p:tgtEl>
                                          <p:spTgt spid="28"/>
                                        </p:tgtEl>
                                        <p:attrNameLst>
                                          <p:attrName>style.visibility</p:attrName>
                                        </p:attrNameLst>
                                      </p:cBhvr>
                                      <p:to>
                                        <p:strVal val="visible"/>
                                      </p:to>
                                    </p:set>
                                  </p:childTnLst>
                                </p:cTn>
                              </p:par>
                            </p:childTnLst>
                          </p:cTn>
                        </p:par>
                        <p:par>
                          <p:cTn id="26" fill="hold">
                            <p:stCondLst>
                              <p:cond delay="2000"/>
                            </p:stCondLst>
                            <p:childTnLst>
                              <p:par>
                                <p:cTn id="27" presetID="1" presetClass="entr" presetSubtype="0" fill="hold" nodeType="afterEffect">
                                  <p:stCondLst>
                                    <p:cond delay="750"/>
                                  </p:stCondLst>
                                  <p:childTnLst>
                                    <p:set>
                                      <p:cBhvr>
                                        <p:cTn id="28" dur="1" fill="hold">
                                          <p:stCondLst>
                                            <p:cond delay="0"/>
                                          </p:stCondLst>
                                        </p:cTn>
                                        <p:tgtEl>
                                          <p:spTgt spid="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xit" presetSubtype="4" fill="hold" nodeType="clickEffect">
                                  <p:stCondLst>
                                    <p:cond delay="0"/>
                                  </p:stCondLst>
                                  <p:childTnLst>
                                    <p:animEffect transition="out" filter="wipe(down)">
                                      <p:cBhvr>
                                        <p:cTn id="32" dur="500"/>
                                        <p:tgtEl>
                                          <p:spTgt spid="52"/>
                                        </p:tgtEl>
                                      </p:cBhvr>
                                    </p:animEffect>
                                    <p:set>
                                      <p:cBhvr>
                                        <p:cTn id="33" dur="1" fill="hold">
                                          <p:stCondLst>
                                            <p:cond delay="499"/>
                                          </p:stCondLst>
                                        </p:cTn>
                                        <p:tgtEl>
                                          <p:spTgt spid="52"/>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fade">
                                      <p:cBhvr>
                                        <p:cTn id="41" dur="500"/>
                                        <p:tgtEl>
                                          <p:spTgt spid="5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59"/>
                                        </p:tgtEl>
                                      </p:cBhvr>
                                    </p:animEffect>
                                    <p:set>
                                      <p:cBhvr>
                                        <p:cTn id="46" dur="1" fill="hold">
                                          <p:stCondLst>
                                            <p:cond delay="499"/>
                                          </p:stCondLst>
                                        </p:cTn>
                                        <p:tgtEl>
                                          <p:spTgt spid="59"/>
                                        </p:tgtEl>
                                        <p:attrNameLst>
                                          <p:attrName>style.visibility</p:attrName>
                                        </p:attrNameLst>
                                      </p:cBhvr>
                                      <p:to>
                                        <p:strVal val="hidden"/>
                                      </p:to>
                                    </p:set>
                                  </p:childTnLst>
                                </p:cTn>
                              </p:par>
                            </p:childTnLst>
                          </p:cTn>
                        </p:par>
                        <p:par>
                          <p:cTn id="47" fill="hold">
                            <p:stCondLst>
                              <p:cond delay="500"/>
                            </p:stCondLst>
                            <p:childTnLst>
                              <p:par>
                                <p:cTn id="48" presetID="10" presetClass="exit" presetSubtype="0" fill="hold" nodeType="afterEffect">
                                  <p:stCondLst>
                                    <p:cond delay="0"/>
                                  </p:stCondLst>
                                  <p:childTnLst>
                                    <p:animEffect transition="out" filter="fade">
                                      <p:cBhvr>
                                        <p:cTn id="49" dur="500"/>
                                        <p:tgtEl>
                                          <p:spTgt spid="25"/>
                                        </p:tgtEl>
                                      </p:cBhvr>
                                    </p:animEffect>
                                    <p:set>
                                      <p:cBhvr>
                                        <p:cTn id="50" dur="1" fill="hold">
                                          <p:stCondLst>
                                            <p:cond delay="499"/>
                                          </p:stCondLst>
                                        </p:cTn>
                                        <p:tgtEl>
                                          <p:spTgt spid="25"/>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8"/>
                                        </p:tgtEl>
                                      </p:cBhvr>
                                    </p:animEffect>
                                    <p:set>
                                      <p:cBhvr>
                                        <p:cTn id="53" dur="1" fill="hold">
                                          <p:stCondLst>
                                            <p:cond delay="499"/>
                                          </p:stCondLst>
                                        </p:cTn>
                                        <p:tgtEl>
                                          <p:spTgt spid="28"/>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8"/>
                                        </p:tgtEl>
                                      </p:cBhvr>
                                    </p:animEffect>
                                    <p:set>
                                      <p:cBhvr>
                                        <p:cTn id="56" dur="1" fill="hold">
                                          <p:stCondLst>
                                            <p:cond delay="499"/>
                                          </p:stCondLst>
                                        </p:cTn>
                                        <p:tgtEl>
                                          <p:spTgt spid="38"/>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43"/>
                                        </p:tgtEl>
                                      </p:cBhvr>
                                    </p:animEffect>
                                    <p:set>
                                      <p:cBhvr>
                                        <p:cTn id="59" dur="1" fill="hold">
                                          <p:stCondLst>
                                            <p:cond delay="499"/>
                                          </p:stCondLst>
                                        </p:cTn>
                                        <p:tgtEl>
                                          <p:spTgt spid="43"/>
                                        </p:tgtEl>
                                        <p:attrNameLst>
                                          <p:attrName>style.visibility</p:attrName>
                                        </p:attrNameLst>
                                      </p:cBhvr>
                                      <p:to>
                                        <p:strVal val="hidden"/>
                                      </p:to>
                                    </p:set>
                                  </p:childTnLst>
                                </p:cTn>
                              </p:par>
                            </p:childTnLst>
                          </p:cTn>
                        </p:par>
                        <p:par>
                          <p:cTn id="60" fill="hold">
                            <p:stCondLst>
                              <p:cond delay="1000"/>
                            </p:stCondLst>
                            <p:childTnLst>
                              <p:par>
                                <p:cTn id="61" presetID="22" presetClass="entr" presetSubtype="4" fill="hold" grpId="0" nodeType="afterEffect">
                                  <p:stCondLst>
                                    <p:cond delay="750"/>
                                  </p:stCondLst>
                                  <p:childTnLst>
                                    <p:set>
                                      <p:cBhvr>
                                        <p:cTn id="62" dur="1" fill="hold">
                                          <p:stCondLst>
                                            <p:cond delay="0"/>
                                          </p:stCondLst>
                                        </p:cTn>
                                        <p:tgtEl>
                                          <p:spTgt spid="58"/>
                                        </p:tgtEl>
                                        <p:attrNameLst>
                                          <p:attrName>style.visibility</p:attrName>
                                        </p:attrNameLst>
                                      </p:cBhvr>
                                      <p:to>
                                        <p:strVal val="visible"/>
                                      </p:to>
                                    </p:set>
                                    <p:animEffect transition="in" filter="wipe(down)">
                                      <p:cBhvr>
                                        <p:cTn id="63" dur="500"/>
                                        <p:tgtEl>
                                          <p:spTgt spid="58"/>
                                        </p:tgtEl>
                                      </p:cBhvr>
                                    </p:animEffect>
                                  </p:childTnLst>
                                </p:cTn>
                              </p:par>
                            </p:childTnLst>
                          </p:cTn>
                        </p:par>
                        <p:par>
                          <p:cTn id="64" fill="hold">
                            <p:stCondLst>
                              <p:cond delay="2250"/>
                            </p:stCondLst>
                            <p:childTnLst>
                              <p:par>
                                <p:cTn id="65" presetID="22" presetClass="entr" presetSubtype="4" fill="hold" grpId="0" nodeType="afterEffect">
                                  <p:stCondLst>
                                    <p:cond delay="75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par>
                          <p:cTn id="68" fill="hold">
                            <p:stCondLst>
                              <p:cond delay="3500"/>
                            </p:stCondLst>
                            <p:childTnLst>
                              <p:par>
                                <p:cTn id="69" presetID="22" presetClass="entr" presetSubtype="4" fill="hold" grpId="0" nodeType="afterEffect">
                                  <p:stCondLst>
                                    <p:cond delay="750"/>
                                  </p:stCondLst>
                                  <p:childTnLst>
                                    <p:set>
                                      <p:cBhvr>
                                        <p:cTn id="70" dur="1" fill="hold">
                                          <p:stCondLst>
                                            <p:cond delay="0"/>
                                          </p:stCondLst>
                                        </p:cTn>
                                        <p:tgtEl>
                                          <p:spTgt spid="57"/>
                                        </p:tgtEl>
                                        <p:attrNameLst>
                                          <p:attrName>style.visibility</p:attrName>
                                        </p:attrNameLst>
                                      </p:cBhvr>
                                      <p:to>
                                        <p:strVal val="visible"/>
                                      </p:to>
                                    </p:set>
                                    <p:animEffect transition="in" filter="wipe(down)">
                                      <p:cBhvr>
                                        <p:cTn id="71" dur="500"/>
                                        <p:tgtEl>
                                          <p:spTgt spid="57"/>
                                        </p:tgtEl>
                                      </p:cBhvr>
                                    </p:animEffect>
                                  </p:childTnLst>
                                </p:cTn>
                              </p:par>
                            </p:childTnLst>
                          </p:cTn>
                        </p:par>
                        <p:par>
                          <p:cTn id="72" fill="hold">
                            <p:stCondLst>
                              <p:cond delay="4750"/>
                            </p:stCondLst>
                            <p:childTnLst>
                              <p:par>
                                <p:cTn id="73" presetID="22" presetClass="entr" presetSubtype="4" fill="hold" grpId="0" nodeType="afterEffect">
                                  <p:stCondLst>
                                    <p:cond delay="750"/>
                                  </p:stCondLst>
                                  <p:childTnLst>
                                    <p:set>
                                      <p:cBhvr>
                                        <p:cTn id="74" dur="1" fill="hold">
                                          <p:stCondLst>
                                            <p:cond delay="0"/>
                                          </p:stCondLst>
                                        </p:cTn>
                                        <p:tgtEl>
                                          <p:spTgt spid="31"/>
                                        </p:tgtEl>
                                        <p:attrNameLst>
                                          <p:attrName>style.visibility</p:attrName>
                                        </p:attrNameLst>
                                      </p:cBhvr>
                                      <p:to>
                                        <p:strVal val="visible"/>
                                      </p:to>
                                    </p:set>
                                    <p:animEffect transition="in" filter="wipe(down)">
                                      <p:cBhvr>
                                        <p:cTn id="75" dur="500"/>
                                        <p:tgtEl>
                                          <p:spTgt spid="31"/>
                                        </p:tgtEl>
                                      </p:cBhvr>
                                    </p:animEffect>
                                  </p:childTnLst>
                                </p:cTn>
                              </p:par>
                            </p:childTnLst>
                          </p:cTn>
                        </p:par>
                        <p:par>
                          <p:cTn id="76" fill="hold">
                            <p:stCondLst>
                              <p:cond delay="6000"/>
                            </p:stCondLst>
                            <p:childTnLst>
                              <p:par>
                                <p:cTn id="77" presetID="22" presetClass="entr" presetSubtype="4" fill="hold" grpId="0" nodeType="afterEffect">
                                  <p:stCondLst>
                                    <p:cond delay="750"/>
                                  </p:stCondLst>
                                  <p:childTnLst>
                                    <p:set>
                                      <p:cBhvr>
                                        <p:cTn id="78" dur="1" fill="hold">
                                          <p:stCondLst>
                                            <p:cond delay="0"/>
                                          </p:stCondLst>
                                        </p:cTn>
                                        <p:tgtEl>
                                          <p:spTgt spid="56"/>
                                        </p:tgtEl>
                                        <p:attrNameLst>
                                          <p:attrName>style.visibility</p:attrName>
                                        </p:attrNameLst>
                                      </p:cBhvr>
                                      <p:to>
                                        <p:strVal val="visible"/>
                                      </p:to>
                                    </p:set>
                                    <p:animEffect transition="in" filter="wipe(down)">
                                      <p:cBhvr>
                                        <p:cTn id="79" dur="500"/>
                                        <p:tgtEl>
                                          <p:spTgt spid="56"/>
                                        </p:tgtEl>
                                      </p:cBhvr>
                                    </p:animEffect>
                                  </p:childTnLst>
                                </p:cTn>
                              </p:par>
                            </p:childTnLst>
                          </p:cTn>
                        </p:par>
                        <p:par>
                          <p:cTn id="80" fill="hold">
                            <p:stCondLst>
                              <p:cond delay="7250"/>
                            </p:stCondLst>
                            <p:childTnLst>
                              <p:par>
                                <p:cTn id="81" presetID="22" presetClass="entr" presetSubtype="4" fill="hold" grpId="0" nodeType="afterEffect">
                                  <p:stCondLst>
                                    <p:cond delay="750"/>
                                  </p:stCondLst>
                                  <p:childTnLst>
                                    <p:set>
                                      <p:cBhvr>
                                        <p:cTn id="82" dur="1" fill="hold">
                                          <p:stCondLst>
                                            <p:cond delay="0"/>
                                          </p:stCondLst>
                                        </p:cTn>
                                        <p:tgtEl>
                                          <p:spTgt spid="30"/>
                                        </p:tgtEl>
                                        <p:attrNameLst>
                                          <p:attrName>style.visibility</p:attrName>
                                        </p:attrNameLst>
                                      </p:cBhvr>
                                      <p:to>
                                        <p:strVal val="visible"/>
                                      </p:to>
                                    </p:set>
                                    <p:animEffect transition="in" filter="wipe(down)">
                                      <p:cBhvr>
                                        <p:cTn id="83" dur="500"/>
                                        <p:tgtEl>
                                          <p:spTgt spid="30"/>
                                        </p:tgtEl>
                                      </p:cBhvr>
                                    </p:animEffect>
                                  </p:childTnLst>
                                </p:cTn>
                              </p:par>
                            </p:childTnLst>
                          </p:cTn>
                        </p:par>
                        <p:par>
                          <p:cTn id="84" fill="hold">
                            <p:stCondLst>
                              <p:cond delay="8500"/>
                            </p:stCondLst>
                            <p:childTnLst>
                              <p:par>
                                <p:cTn id="85" presetID="22" presetClass="entr" presetSubtype="4" fill="hold" grpId="0" nodeType="afterEffect">
                                  <p:stCondLst>
                                    <p:cond delay="750"/>
                                  </p:stCondLst>
                                  <p:childTnLst>
                                    <p:set>
                                      <p:cBhvr>
                                        <p:cTn id="86" dur="1" fill="hold">
                                          <p:stCondLst>
                                            <p:cond delay="0"/>
                                          </p:stCondLst>
                                        </p:cTn>
                                        <p:tgtEl>
                                          <p:spTgt spid="55"/>
                                        </p:tgtEl>
                                        <p:attrNameLst>
                                          <p:attrName>style.visibility</p:attrName>
                                        </p:attrNameLst>
                                      </p:cBhvr>
                                      <p:to>
                                        <p:strVal val="visible"/>
                                      </p:to>
                                    </p:set>
                                    <p:animEffect transition="in" filter="wipe(down)">
                                      <p:cBhvr>
                                        <p:cTn id="87" dur="500"/>
                                        <p:tgtEl>
                                          <p:spTgt spid="55"/>
                                        </p:tgtEl>
                                      </p:cBhvr>
                                    </p:animEffect>
                                  </p:childTnLst>
                                </p:cTn>
                              </p:par>
                            </p:childTnLst>
                          </p:cTn>
                        </p:par>
                        <p:par>
                          <p:cTn id="88" fill="hold">
                            <p:stCondLst>
                              <p:cond delay="9750"/>
                            </p:stCondLst>
                            <p:childTnLst>
                              <p:par>
                                <p:cTn id="89" presetID="22" presetClass="entr" presetSubtype="4" fill="hold" grpId="0" nodeType="afterEffect">
                                  <p:stCondLst>
                                    <p:cond delay="750"/>
                                  </p:stCondLst>
                                  <p:childTnLst>
                                    <p:set>
                                      <p:cBhvr>
                                        <p:cTn id="90" dur="1" fill="hold">
                                          <p:stCondLst>
                                            <p:cond delay="0"/>
                                          </p:stCondLst>
                                        </p:cTn>
                                        <p:tgtEl>
                                          <p:spTgt spid="29"/>
                                        </p:tgtEl>
                                        <p:attrNameLst>
                                          <p:attrName>style.visibility</p:attrName>
                                        </p:attrNameLst>
                                      </p:cBhvr>
                                      <p:to>
                                        <p:strVal val="visible"/>
                                      </p:to>
                                    </p:set>
                                    <p:animEffect transition="in" filter="wipe(down)">
                                      <p:cBhvr>
                                        <p:cTn id="91" dur="500"/>
                                        <p:tgtEl>
                                          <p:spTgt spid="29"/>
                                        </p:tgtEl>
                                      </p:cBhvr>
                                    </p:animEffect>
                                  </p:childTnLst>
                                </p:cTn>
                              </p:par>
                            </p:childTnLst>
                          </p:cTn>
                        </p:par>
                        <p:par>
                          <p:cTn id="92" fill="hold">
                            <p:stCondLst>
                              <p:cond delay="11000"/>
                            </p:stCondLst>
                            <p:childTnLst>
                              <p:par>
                                <p:cTn id="93" presetID="22" presetClass="entr" presetSubtype="1" fill="hold" grpId="0" nodeType="afterEffect">
                                  <p:stCondLst>
                                    <p:cond delay="750"/>
                                  </p:stCondLst>
                                  <p:childTnLst>
                                    <p:set>
                                      <p:cBhvr>
                                        <p:cTn id="94" dur="1" fill="hold">
                                          <p:stCondLst>
                                            <p:cond delay="0"/>
                                          </p:stCondLst>
                                        </p:cTn>
                                        <p:tgtEl>
                                          <p:spTgt spid="50"/>
                                        </p:tgtEl>
                                        <p:attrNameLst>
                                          <p:attrName>style.visibility</p:attrName>
                                        </p:attrNameLst>
                                      </p:cBhvr>
                                      <p:to>
                                        <p:strVal val="visible"/>
                                      </p:to>
                                    </p:set>
                                    <p:animEffect transition="in" filter="wipe(up)">
                                      <p:cBhvr>
                                        <p:cTn id="95" dur="500"/>
                                        <p:tgtEl>
                                          <p:spTgt spid="50"/>
                                        </p:tgtEl>
                                      </p:cBhvr>
                                    </p:animEffect>
                                  </p:childTnLst>
                                </p:cTn>
                              </p:par>
                            </p:childTnLst>
                          </p:cTn>
                        </p:par>
                        <p:par>
                          <p:cTn id="96" fill="hold">
                            <p:stCondLst>
                              <p:cond delay="12250"/>
                            </p:stCondLst>
                            <p:childTnLst>
                              <p:par>
                                <p:cTn id="97" presetID="22" presetClass="entr" presetSubtype="4" fill="hold" grpId="0" nodeType="afterEffect">
                                  <p:stCondLst>
                                    <p:cond delay="750"/>
                                  </p:stCondLst>
                                  <p:childTnLst>
                                    <p:set>
                                      <p:cBhvr>
                                        <p:cTn id="98" dur="1" fill="hold">
                                          <p:stCondLst>
                                            <p:cond delay="0"/>
                                          </p:stCondLst>
                                        </p:cTn>
                                        <p:tgtEl>
                                          <p:spTgt spid="37"/>
                                        </p:tgtEl>
                                        <p:attrNameLst>
                                          <p:attrName>style.visibility</p:attrName>
                                        </p:attrNameLst>
                                      </p:cBhvr>
                                      <p:to>
                                        <p:strVal val="visible"/>
                                      </p:to>
                                    </p:set>
                                    <p:animEffect transition="in" filter="wipe(down)">
                                      <p:cBhvr>
                                        <p:cTn id="99" dur="500"/>
                                        <p:tgtEl>
                                          <p:spTgt spid="37"/>
                                        </p:tgtEl>
                                      </p:cBhvr>
                                    </p:animEffect>
                                  </p:childTnLst>
                                </p:cTn>
                              </p:par>
                            </p:childTnLst>
                          </p:cTn>
                        </p:par>
                        <p:par>
                          <p:cTn id="100" fill="hold">
                            <p:stCondLst>
                              <p:cond delay="13500"/>
                            </p:stCondLst>
                            <p:childTnLst>
                              <p:par>
                                <p:cTn id="101" presetID="22" presetClass="entr" presetSubtype="4" fill="hold" grpId="0" nodeType="afterEffect">
                                  <p:stCondLst>
                                    <p:cond delay="750"/>
                                  </p:stCondLst>
                                  <p:childTnLst>
                                    <p:set>
                                      <p:cBhvr>
                                        <p:cTn id="102" dur="1" fill="hold">
                                          <p:stCondLst>
                                            <p:cond delay="0"/>
                                          </p:stCondLst>
                                        </p:cTn>
                                        <p:tgtEl>
                                          <p:spTgt spid="49"/>
                                        </p:tgtEl>
                                        <p:attrNameLst>
                                          <p:attrName>style.visibility</p:attrName>
                                        </p:attrNameLst>
                                      </p:cBhvr>
                                      <p:to>
                                        <p:strVal val="visible"/>
                                      </p:to>
                                    </p:set>
                                    <p:animEffect transition="in" filter="wipe(down)">
                                      <p:cBhvr>
                                        <p:cTn id="103" dur="500"/>
                                        <p:tgtEl>
                                          <p:spTgt spid="49"/>
                                        </p:tgtEl>
                                      </p:cBhvr>
                                    </p:animEffect>
                                  </p:childTnLst>
                                </p:cTn>
                              </p:par>
                            </p:childTnLst>
                          </p:cTn>
                        </p:par>
                        <p:par>
                          <p:cTn id="104" fill="hold">
                            <p:stCondLst>
                              <p:cond delay="14750"/>
                            </p:stCondLst>
                            <p:childTnLst>
                              <p:par>
                                <p:cTn id="105" presetID="22" presetClass="entr" presetSubtype="4" fill="hold" grpId="0" nodeType="afterEffect">
                                  <p:stCondLst>
                                    <p:cond delay="750"/>
                                  </p:stCondLst>
                                  <p:childTnLst>
                                    <p:set>
                                      <p:cBhvr>
                                        <p:cTn id="106" dur="1" fill="hold">
                                          <p:stCondLst>
                                            <p:cond delay="0"/>
                                          </p:stCondLst>
                                        </p:cTn>
                                        <p:tgtEl>
                                          <p:spTgt spid="36"/>
                                        </p:tgtEl>
                                        <p:attrNameLst>
                                          <p:attrName>style.visibility</p:attrName>
                                        </p:attrNameLst>
                                      </p:cBhvr>
                                      <p:to>
                                        <p:strVal val="visible"/>
                                      </p:to>
                                    </p:set>
                                    <p:animEffect transition="in" filter="wipe(down)">
                                      <p:cBhvr>
                                        <p:cTn id="107" dur="500"/>
                                        <p:tgtEl>
                                          <p:spTgt spid="36"/>
                                        </p:tgtEl>
                                      </p:cBhvr>
                                    </p:animEffect>
                                  </p:childTnLst>
                                </p:cTn>
                              </p:par>
                            </p:childTnLst>
                          </p:cTn>
                        </p:par>
                        <p:par>
                          <p:cTn id="108" fill="hold">
                            <p:stCondLst>
                              <p:cond delay="16000"/>
                            </p:stCondLst>
                            <p:childTnLst>
                              <p:par>
                                <p:cTn id="109" presetID="22" presetClass="entr" presetSubtype="4" fill="hold" grpId="0" nodeType="afterEffect">
                                  <p:stCondLst>
                                    <p:cond delay="750"/>
                                  </p:stCondLst>
                                  <p:childTnLst>
                                    <p:set>
                                      <p:cBhvr>
                                        <p:cTn id="110" dur="1" fill="hold">
                                          <p:stCondLst>
                                            <p:cond delay="0"/>
                                          </p:stCondLst>
                                        </p:cTn>
                                        <p:tgtEl>
                                          <p:spTgt spid="48"/>
                                        </p:tgtEl>
                                        <p:attrNameLst>
                                          <p:attrName>style.visibility</p:attrName>
                                        </p:attrNameLst>
                                      </p:cBhvr>
                                      <p:to>
                                        <p:strVal val="visible"/>
                                      </p:to>
                                    </p:set>
                                    <p:animEffect transition="in" filter="wipe(down)">
                                      <p:cBhvr>
                                        <p:cTn id="111" dur="500"/>
                                        <p:tgtEl>
                                          <p:spTgt spid="48"/>
                                        </p:tgtEl>
                                      </p:cBhvr>
                                    </p:animEffect>
                                  </p:childTnLst>
                                </p:cTn>
                              </p:par>
                            </p:childTnLst>
                          </p:cTn>
                        </p:par>
                        <p:par>
                          <p:cTn id="112" fill="hold">
                            <p:stCondLst>
                              <p:cond delay="17250"/>
                            </p:stCondLst>
                            <p:childTnLst>
                              <p:par>
                                <p:cTn id="113" presetID="22" presetClass="entr" presetSubtype="4" fill="hold" grpId="0" nodeType="afterEffect">
                                  <p:stCondLst>
                                    <p:cond delay="750"/>
                                  </p:stCondLst>
                                  <p:childTnLst>
                                    <p:set>
                                      <p:cBhvr>
                                        <p:cTn id="114" dur="1" fill="hold">
                                          <p:stCondLst>
                                            <p:cond delay="0"/>
                                          </p:stCondLst>
                                        </p:cTn>
                                        <p:tgtEl>
                                          <p:spTgt spid="35"/>
                                        </p:tgtEl>
                                        <p:attrNameLst>
                                          <p:attrName>style.visibility</p:attrName>
                                        </p:attrNameLst>
                                      </p:cBhvr>
                                      <p:to>
                                        <p:strVal val="visible"/>
                                      </p:to>
                                    </p:set>
                                    <p:animEffect transition="in" filter="wipe(down)">
                                      <p:cBhvr>
                                        <p:cTn id="115" dur="500"/>
                                        <p:tgtEl>
                                          <p:spTgt spid="35"/>
                                        </p:tgtEl>
                                      </p:cBhvr>
                                    </p:animEffect>
                                  </p:childTnLst>
                                </p:cTn>
                              </p:par>
                            </p:childTnLst>
                          </p:cTn>
                        </p:par>
                        <p:par>
                          <p:cTn id="116" fill="hold">
                            <p:stCondLst>
                              <p:cond delay="18500"/>
                            </p:stCondLst>
                            <p:childTnLst>
                              <p:par>
                                <p:cTn id="117" presetID="22" presetClass="entr" presetSubtype="4" fill="hold" grpId="0" nodeType="afterEffect">
                                  <p:stCondLst>
                                    <p:cond delay="750"/>
                                  </p:stCondLst>
                                  <p:childTnLst>
                                    <p:set>
                                      <p:cBhvr>
                                        <p:cTn id="118" dur="1" fill="hold">
                                          <p:stCondLst>
                                            <p:cond delay="0"/>
                                          </p:stCondLst>
                                        </p:cTn>
                                        <p:tgtEl>
                                          <p:spTgt spid="47"/>
                                        </p:tgtEl>
                                        <p:attrNameLst>
                                          <p:attrName>style.visibility</p:attrName>
                                        </p:attrNameLst>
                                      </p:cBhvr>
                                      <p:to>
                                        <p:strVal val="visible"/>
                                      </p:to>
                                    </p:set>
                                    <p:animEffect transition="in" filter="wipe(down)">
                                      <p:cBhvr>
                                        <p:cTn id="119" dur="500"/>
                                        <p:tgtEl>
                                          <p:spTgt spid="47"/>
                                        </p:tgtEl>
                                      </p:cBhvr>
                                    </p:animEffect>
                                  </p:childTnLst>
                                </p:cTn>
                              </p:par>
                            </p:childTnLst>
                          </p:cTn>
                        </p:par>
                        <p:par>
                          <p:cTn id="120" fill="hold">
                            <p:stCondLst>
                              <p:cond delay="19750"/>
                            </p:stCondLst>
                            <p:childTnLst>
                              <p:par>
                                <p:cTn id="121" presetID="22" presetClass="entr" presetSubtype="4" fill="hold" grpId="0" nodeType="afterEffect">
                                  <p:stCondLst>
                                    <p:cond delay="750"/>
                                  </p:stCondLst>
                                  <p:childTnLst>
                                    <p:set>
                                      <p:cBhvr>
                                        <p:cTn id="122" dur="1" fill="hold">
                                          <p:stCondLst>
                                            <p:cond delay="0"/>
                                          </p:stCondLst>
                                        </p:cTn>
                                        <p:tgtEl>
                                          <p:spTgt spid="34"/>
                                        </p:tgtEl>
                                        <p:attrNameLst>
                                          <p:attrName>style.visibility</p:attrName>
                                        </p:attrNameLst>
                                      </p:cBhvr>
                                      <p:to>
                                        <p:strVal val="visible"/>
                                      </p:to>
                                    </p:set>
                                    <p:animEffect transition="in" filter="wipe(down)">
                                      <p:cBhvr>
                                        <p:cTn id="123" dur="500"/>
                                        <p:tgtEl>
                                          <p:spTgt spid="34"/>
                                        </p:tgtEl>
                                      </p:cBhvr>
                                    </p:animEffect>
                                  </p:childTnLst>
                                </p:cTn>
                              </p:par>
                            </p:childTnLst>
                          </p:cTn>
                        </p:par>
                        <p:par>
                          <p:cTn id="124" fill="hold">
                            <p:stCondLst>
                              <p:cond delay="21000"/>
                            </p:stCondLst>
                            <p:childTnLst>
                              <p:par>
                                <p:cTn id="125" presetID="22" presetClass="entr" presetSubtype="4" fill="hold" grpId="0" nodeType="afterEffect">
                                  <p:stCondLst>
                                    <p:cond delay="750"/>
                                  </p:stCondLst>
                                  <p:childTnLst>
                                    <p:set>
                                      <p:cBhvr>
                                        <p:cTn id="126" dur="1" fill="hold">
                                          <p:stCondLst>
                                            <p:cond delay="0"/>
                                          </p:stCondLst>
                                        </p:cTn>
                                        <p:tgtEl>
                                          <p:spTgt spid="46"/>
                                        </p:tgtEl>
                                        <p:attrNameLst>
                                          <p:attrName>style.visibility</p:attrName>
                                        </p:attrNameLst>
                                      </p:cBhvr>
                                      <p:to>
                                        <p:strVal val="visible"/>
                                      </p:to>
                                    </p:set>
                                    <p:animEffect transition="in" filter="wipe(down)">
                                      <p:cBhvr>
                                        <p:cTn id="127" dur="500"/>
                                        <p:tgtEl>
                                          <p:spTgt spid="46"/>
                                        </p:tgtEl>
                                      </p:cBhvr>
                                    </p:animEffect>
                                  </p:childTnLst>
                                </p:cTn>
                              </p:par>
                            </p:childTnLst>
                          </p:cTn>
                        </p:par>
                        <p:par>
                          <p:cTn id="128" fill="hold">
                            <p:stCondLst>
                              <p:cond delay="22250"/>
                            </p:stCondLst>
                            <p:childTnLst>
                              <p:par>
                                <p:cTn id="129" presetID="22" presetClass="entr" presetSubtype="4" fill="hold" grpId="0" nodeType="afterEffect">
                                  <p:stCondLst>
                                    <p:cond delay="750"/>
                                  </p:stCondLst>
                                  <p:childTnLst>
                                    <p:set>
                                      <p:cBhvr>
                                        <p:cTn id="130" dur="1" fill="hold">
                                          <p:stCondLst>
                                            <p:cond delay="0"/>
                                          </p:stCondLst>
                                        </p:cTn>
                                        <p:tgtEl>
                                          <p:spTgt spid="33"/>
                                        </p:tgtEl>
                                        <p:attrNameLst>
                                          <p:attrName>style.visibility</p:attrName>
                                        </p:attrNameLst>
                                      </p:cBhvr>
                                      <p:to>
                                        <p:strVal val="visible"/>
                                      </p:to>
                                    </p:set>
                                    <p:animEffect transition="in" filter="wipe(down)">
                                      <p:cBhvr>
                                        <p:cTn id="131" dur="500"/>
                                        <p:tgtEl>
                                          <p:spTgt spid="33"/>
                                        </p:tgtEl>
                                      </p:cBhvr>
                                    </p:animEffect>
                                  </p:childTnLst>
                                </p:cTn>
                              </p:par>
                            </p:childTnLst>
                          </p:cTn>
                        </p:par>
                        <p:par>
                          <p:cTn id="132" fill="hold">
                            <p:stCondLst>
                              <p:cond delay="23500"/>
                            </p:stCondLst>
                            <p:childTnLst>
                              <p:par>
                                <p:cTn id="133" presetID="22" presetClass="entr" presetSubtype="4" fill="hold" nodeType="afterEffect">
                                  <p:stCondLst>
                                    <p:cond delay="750"/>
                                  </p:stCondLst>
                                  <p:childTnLst>
                                    <p:set>
                                      <p:cBhvr>
                                        <p:cTn id="134" dur="1" fill="hold">
                                          <p:stCondLst>
                                            <p:cond delay="0"/>
                                          </p:stCondLst>
                                        </p:cTn>
                                        <p:tgtEl>
                                          <p:spTgt spid="10"/>
                                        </p:tgtEl>
                                        <p:attrNameLst>
                                          <p:attrName>style.visibility</p:attrName>
                                        </p:attrNameLst>
                                      </p:cBhvr>
                                      <p:to>
                                        <p:strVal val="visible"/>
                                      </p:to>
                                    </p:set>
                                    <p:animEffect transition="in" filter="wipe(down)">
                                      <p:cBhvr>
                                        <p:cTn id="135" dur="500"/>
                                        <p:tgtEl>
                                          <p:spTgt spid="10"/>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nodeType="clickEffect">
                                  <p:stCondLst>
                                    <p:cond delay="0"/>
                                  </p:stCondLst>
                                  <p:childTnLst>
                                    <p:set>
                                      <p:cBhvr>
                                        <p:cTn id="139" dur="1" fill="hold">
                                          <p:stCondLst>
                                            <p:cond delay="0"/>
                                          </p:stCondLst>
                                        </p:cTn>
                                        <p:tgtEl>
                                          <p:spTgt spid="60"/>
                                        </p:tgtEl>
                                        <p:attrNameLst>
                                          <p:attrName>style.visibility</p:attrName>
                                        </p:attrNameLst>
                                      </p:cBhvr>
                                      <p:to>
                                        <p:strVal val="visible"/>
                                      </p:to>
                                    </p:set>
                                    <p:animEffect transition="in" filter="fade">
                                      <p:cBhvr>
                                        <p:cTn id="140"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30" grpId="0" animBg="1"/>
      <p:bldP spid="31" grpId="0" animBg="1"/>
      <p:bldP spid="32" grpId="0" animBg="1"/>
      <p:bldP spid="33" grpId="0" animBg="1"/>
      <p:bldP spid="34" grpId="0" animBg="1"/>
      <p:bldP spid="35" grpId="0" animBg="1"/>
      <p:bldP spid="36" grpId="0" animBg="1"/>
      <p:bldP spid="37" grpId="0" animBg="1"/>
      <p:bldP spid="46" grpId="0" animBg="1"/>
      <p:bldP spid="47" grpId="0" animBg="1"/>
      <p:bldP spid="48" grpId="0" animBg="1"/>
      <p:bldP spid="49" grpId="0" animBg="1"/>
      <p:bldP spid="50" grpId="0" animBg="1"/>
      <p:bldP spid="55" grpId="0" animBg="1"/>
      <p:bldP spid="56" grpId="0" animBg="1"/>
      <p:bldP spid="57" grpId="0" animBg="1"/>
      <p:bldP spid="58" grpId="0" animBg="1"/>
      <p:bldP spid="59" grpId="0" animBg="1"/>
      <p:bldP spid="59"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sz="3200" dirty="0"/>
              <a:t>Analogy: When weaving a carpet, there are </a:t>
            </a:r>
            <a:r>
              <a:rPr lang="en-ZA" sz="3200" b="1" u="sng" dirty="0"/>
              <a:t>3 different </a:t>
            </a:r>
            <a:r>
              <a:rPr lang="en-ZA" sz="3200" dirty="0"/>
              <a:t>threads A thread is a data attribute. Each millimetre of thread is instantiated data of the attribute of that thread.</a:t>
            </a:r>
          </a:p>
        </p:txBody>
      </p:sp>
      <p:sp>
        <p:nvSpPr>
          <p:cNvPr id="3" name="Content Placeholder 2"/>
          <p:cNvSpPr>
            <a:spLocks noGrp="1"/>
          </p:cNvSpPr>
          <p:nvPr>
            <p:ph idx="1"/>
          </p:nvPr>
        </p:nvSpPr>
        <p:spPr/>
        <p:txBody>
          <a:bodyPr/>
          <a:lstStyle/>
          <a:p>
            <a:r>
              <a:rPr lang="en-ZA" dirty="0"/>
              <a:t>Here is a simple explanation of Data Functioning in an Enterprise</a:t>
            </a:r>
          </a:p>
          <a:p>
            <a:r>
              <a:rPr lang="en-ZA" dirty="0">
                <a:hlinkClick r:id="rId2" action="ppaction://hlinkfile"/>
              </a:rPr>
              <a:t>Simple Weaving Loom (An Invoice with 3 types of data)</a:t>
            </a:r>
            <a:endParaRPr lang="en-ZA" dirty="0"/>
          </a:p>
          <a:p>
            <a:pPr lvl="1"/>
            <a:r>
              <a:rPr lang="en-ZA" sz="1200" dirty="0">
                <a:hlinkClick r:id="rId3"/>
              </a:rPr>
              <a:t>https://www.youtube.com/watch?v=aT6gx4db7z8</a:t>
            </a:r>
            <a:endParaRPr lang="en-ZA" sz="1200" dirty="0"/>
          </a:p>
          <a:p>
            <a:pPr lvl="1"/>
            <a:endParaRPr lang="en-ZA" sz="1200" dirty="0"/>
          </a:p>
          <a:p>
            <a:pPr marL="457200" lvl="1" indent="0">
              <a:buNone/>
            </a:pPr>
            <a:endParaRPr lang="en-ZA" sz="1200" dirty="0"/>
          </a:p>
          <a:p>
            <a:r>
              <a:rPr lang="en-ZA" dirty="0">
                <a:hlinkClick r:id="rId2" action="ppaction://hlinkfile"/>
              </a:rPr>
              <a:t>Automated Weaving Looms (One per Siloed Business/Business Unit)</a:t>
            </a:r>
            <a:endParaRPr lang="en-ZA" dirty="0"/>
          </a:p>
          <a:p>
            <a:pPr lvl="1"/>
            <a:r>
              <a:rPr lang="en-ZA" sz="1200" dirty="0">
                <a:hlinkClick r:id="rId4"/>
              </a:rPr>
              <a:t>https://www.youtube.com/watch?v=ZYU5T9t7-oo</a:t>
            </a:r>
            <a:endParaRPr lang="en-ZA" sz="1200" dirty="0"/>
          </a:p>
          <a:p>
            <a:endParaRPr lang="en-ZA" dirty="0">
              <a:hlinkClick r:id="rId5" action="ppaction://hlinkfile"/>
            </a:endParaRPr>
          </a:p>
          <a:p>
            <a:r>
              <a:rPr lang="en-ZA" dirty="0">
                <a:hlinkClick r:id="rId5" action="ppaction://hlinkfile"/>
              </a:rPr>
              <a:t>Circular Weaving Loom (An Enterprise’s 3 types of data)</a:t>
            </a:r>
            <a:endParaRPr lang="en-ZA" dirty="0"/>
          </a:p>
          <a:p>
            <a:pPr lvl="1"/>
            <a:r>
              <a:rPr lang="en-ZA" sz="1200" dirty="0">
                <a:hlinkClick r:id="rId6"/>
              </a:rPr>
              <a:t>https://www.youtube.com/watch?v=zhzf6cIEGM8</a:t>
            </a:r>
            <a:endParaRPr lang="en-ZA" sz="1200" dirty="0"/>
          </a:p>
          <a:p>
            <a:pPr lvl="1"/>
            <a:endParaRPr lang="en-ZA" sz="1200" dirty="0"/>
          </a:p>
          <a:p>
            <a:endParaRPr lang="en-ZA" dirty="0"/>
          </a:p>
        </p:txBody>
      </p:sp>
    </p:spTree>
    <p:extLst>
      <p:ext uri="{BB962C8B-B14F-4D97-AF65-F5344CB8AC3E}">
        <p14:creationId xmlns:p14="http://schemas.microsoft.com/office/powerpoint/2010/main" val="30226391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ABB57-253B-4D62-9ED1-E705DBD0B8BD}"/>
              </a:ext>
            </a:extLst>
          </p:cNvPr>
          <p:cNvSpPr>
            <a:spLocks noGrp="1"/>
          </p:cNvSpPr>
          <p:nvPr>
            <p:ph type="title"/>
          </p:nvPr>
        </p:nvSpPr>
        <p:spPr/>
        <p:txBody>
          <a:bodyPr/>
          <a:lstStyle/>
          <a:p>
            <a:r>
              <a:rPr lang="en-US" dirty="0"/>
              <a:t>A small company weaving a transaction</a:t>
            </a:r>
          </a:p>
        </p:txBody>
      </p:sp>
      <p:sp>
        <p:nvSpPr>
          <p:cNvPr id="3" name="Content Placeholder 2">
            <a:extLst>
              <a:ext uri="{FF2B5EF4-FFF2-40B4-BE49-F238E27FC236}">
                <a16:creationId xmlns:a16="http://schemas.microsoft.com/office/drawing/2014/main" id="{A803A7BB-0BE5-4643-A7B8-CC25E8D5B13B}"/>
              </a:ext>
            </a:extLst>
          </p:cNvPr>
          <p:cNvSpPr>
            <a:spLocks noGrp="1"/>
          </p:cNvSpPr>
          <p:nvPr>
            <p:ph idx="1"/>
          </p:nvPr>
        </p:nvSpPr>
        <p:spPr/>
        <p:txBody>
          <a:bodyPr/>
          <a:lstStyle/>
          <a:p>
            <a:r>
              <a:rPr lang="en-ZA" dirty="0">
                <a:hlinkClick r:id="rId2"/>
              </a:rPr>
              <a:t>https://www.youtube.com/watch?v=aT6gx4db7z8</a:t>
            </a:r>
            <a:endParaRPr lang="en-ZA" dirty="0"/>
          </a:p>
        </p:txBody>
      </p:sp>
      <p:pic>
        <p:nvPicPr>
          <p:cNvPr id="4" name="Picture 3">
            <a:extLst>
              <a:ext uri="{FF2B5EF4-FFF2-40B4-BE49-F238E27FC236}">
                <a16:creationId xmlns:a16="http://schemas.microsoft.com/office/drawing/2014/main" id="{DBD50DFD-3529-4505-A335-A50B3BDD05CC}"/>
              </a:ext>
            </a:extLst>
          </p:cNvPr>
          <p:cNvPicPr>
            <a:picLocks noChangeAspect="1"/>
          </p:cNvPicPr>
          <p:nvPr/>
        </p:nvPicPr>
        <p:blipFill>
          <a:blip r:embed="rId3"/>
          <a:stretch>
            <a:fillRect/>
          </a:stretch>
        </p:blipFill>
        <p:spPr>
          <a:xfrm>
            <a:off x="2387555" y="2307852"/>
            <a:ext cx="6756443" cy="4333354"/>
          </a:xfrm>
          <a:prstGeom prst="rect">
            <a:avLst/>
          </a:prstGeom>
        </p:spPr>
      </p:pic>
    </p:spTree>
    <p:extLst>
      <p:ext uri="{BB962C8B-B14F-4D97-AF65-F5344CB8AC3E}">
        <p14:creationId xmlns:p14="http://schemas.microsoft.com/office/powerpoint/2010/main" val="36292127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ABB57-253B-4D62-9ED1-E705DBD0B8BD}"/>
              </a:ext>
            </a:extLst>
          </p:cNvPr>
          <p:cNvSpPr>
            <a:spLocks noGrp="1"/>
          </p:cNvSpPr>
          <p:nvPr>
            <p:ph type="title"/>
          </p:nvPr>
        </p:nvSpPr>
        <p:spPr/>
        <p:txBody>
          <a:bodyPr/>
          <a:lstStyle/>
          <a:p>
            <a:r>
              <a:rPr lang="en-US" dirty="0"/>
              <a:t>Siloed Management of Data in systems</a:t>
            </a:r>
          </a:p>
        </p:txBody>
      </p:sp>
      <p:sp>
        <p:nvSpPr>
          <p:cNvPr id="3" name="Content Placeholder 2">
            <a:extLst>
              <a:ext uri="{FF2B5EF4-FFF2-40B4-BE49-F238E27FC236}">
                <a16:creationId xmlns:a16="http://schemas.microsoft.com/office/drawing/2014/main" id="{A803A7BB-0BE5-4643-A7B8-CC25E8D5B13B}"/>
              </a:ext>
            </a:extLst>
          </p:cNvPr>
          <p:cNvSpPr>
            <a:spLocks noGrp="1"/>
          </p:cNvSpPr>
          <p:nvPr>
            <p:ph idx="1"/>
          </p:nvPr>
        </p:nvSpPr>
        <p:spPr>
          <a:xfrm>
            <a:off x="838200" y="1825625"/>
            <a:ext cx="10515600" cy="571586"/>
          </a:xfrm>
        </p:spPr>
        <p:txBody>
          <a:bodyPr/>
          <a:lstStyle/>
          <a:p>
            <a:r>
              <a:rPr lang="en-ZA" dirty="0">
                <a:hlinkClick r:id="rId2"/>
              </a:rPr>
              <a:t>https://www.youtube.com/watch?v=ZYU5T9t7-oo</a:t>
            </a:r>
            <a:endParaRPr lang="en-ZA" dirty="0"/>
          </a:p>
        </p:txBody>
      </p:sp>
      <p:pic>
        <p:nvPicPr>
          <p:cNvPr id="4" name="Picture 3">
            <a:extLst>
              <a:ext uri="{FF2B5EF4-FFF2-40B4-BE49-F238E27FC236}">
                <a16:creationId xmlns:a16="http://schemas.microsoft.com/office/drawing/2014/main" id="{60337AD6-0B0F-48FB-B2B8-8BE71EDC2AF3}"/>
              </a:ext>
            </a:extLst>
          </p:cNvPr>
          <p:cNvPicPr>
            <a:picLocks noChangeAspect="1"/>
          </p:cNvPicPr>
          <p:nvPr/>
        </p:nvPicPr>
        <p:blipFill>
          <a:blip r:embed="rId3"/>
          <a:stretch>
            <a:fillRect/>
          </a:stretch>
        </p:blipFill>
        <p:spPr>
          <a:xfrm>
            <a:off x="269016" y="2345336"/>
            <a:ext cx="8553707" cy="4179375"/>
          </a:xfrm>
          <a:prstGeom prst="rect">
            <a:avLst/>
          </a:prstGeom>
        </p:spPr>
      </p:pic>
    </p:spTree>
    <p:extLst>
      <p:ext uri="{BB962C8B-B14F-4D97-AF65-F5344CB8AC3E}">
        <p14:creationId xmlns:p14="http://schemas.microsoft.com/office/powerpoint/2010/main" val="7236719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0D3BD-9BE1-4085-A671-EDD5C5EFD1ED}"/>
              </a:ext>
            </a:extLst>
          </p:cNvPr>
          <p:cNvSpPr>
            <a:spLocks noGrp="1"/>
          </p:cNvSpPr>
          <p:nvPr>
            <p:ph type="title"/>
          </p:nvPr>
        </p:nvSpPr>
        <p:spPr/>
        <p:txBody>
          <a:bodyPr/>
          <a:lstStyle/>
          <a:p>
            <a:r>
              <a:rPr lang="en-US" dirty="0"/>
              <a:t>Business Silos with their own Data Sources</a:t>
            </a:r>
          </a:p>
        </p:txBody>
      </p:sp>
      <p:sp>
        <p:nvSpPr>
          <p:cNvPr id="3" name="Content Placeholder 2">
            <a:extLst>
              <a:ext uri="{FF2B5EF4-FFF2-40B4-BE49-F238E27FC236}">
                <a16:creationId xmlns:a16="http://schemas.microsoft.com/office/drawing/2014/main" id="{787DFBE2-EDFD-4335-BBC1-9779D239F73D}"/>
              </a:ext>
            </a:extLst>
          </p:cNvPr>
          <p:cNvSpPr>
            <a:spLocks noGrp="1"/>
          </p:cNvSpPr>
          <p:nvPr>
            <p:ph idx="1"/>
          </p:nvPr>
        </p:nvSpPr>
        <p:spPr>
          <a:xfrm>
            <a:off x="838200" y="1825625"/>
            <a:ext cx="10515600" cy="571586"/>
          </a:xfrm>
        </p:spPr>
        <p:txBody>
          <a:bodyPr/>
          <a:lstStyle/>
          <a:p>
            <a:r>
              <a:rPr lang="en-US" dirty="0">
                <a:hlinkClick r:id="rId2"/>
              </a:rPr>
              <a:t>https://www.youtube.com/watch?v=Sztvjrkixzs</a:t>
            </a:r>
            <a:r>
              <a:rPr lang="en-US" dirty="0"/>
              <a:t> </a:t>
            </a:r>
          </a:p>
        </p:txBody>
      </p:sp>
      <p:pic>
        <p:nvPicPr>
          <p:cNvPr id="4" name="Picture 3">
            <a:extLst>
              <a:ext uri="{FF2B5EF4-FFF2-40B4-BE49-F238E27FC236}">
                <a16:creationId xmlns:a16="http://schemas.microsoft.com/office/drawing/2014/main" id="{BA67147A-F0C7-46F5-83C2-885235F3C7D0}"/>
              </a:ext>
            </a:extLst>
          </p:cNvPr>
          <p:cNvPicPr>
            <a:picLocks noChangeAspect="1"/>
          </p:cNvPicPr>
          <p:nvPr/>
        </p:nvPicPr>
        <p:blipFill>
          <a:blip r:embed="rId3"/>
          <a:stretch>
            <a:fillRect/>
          </a:stretch>
        </p:blipFill>
        <p:spPr>
          <a:xfrm>
            <a:off x="242244" y="2376295"/>
            <a:ext cx="8802902" cy="4327889"/>
          </a:xfrm>
          <a:prstGeom prst="rect">
            <a:avLst/>
          </a:prstGeom>
        </p:spPr>
      </p:pic>
    </p:spTree>
    <p:extLst>
      <p:ext uri="{BB962C8B-B14F-4D97-AF65-F5344CB8AC3E}">
        <p14:creationId xmlns:p14="http://schemas.microsoft.com/office/powerpoint/2010/main" val="32577288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545BE-0FC6-4610-AA26-ECDD6215B7AA}"/>
              </a:ext>
            </a:extLst>
          </p:cNvPr>
          <p:cNvSpPr>
            <a:spLocks noGrp="1"/>
          </p:cNvSpPr>
          <p:nvPr>
            <p:ph type="title"/>
          </p:nvPr>
        </p:nvSpPr>
        <p:spPr>
          <a:solidFill>
            <a:srgbClr val="00B0F0"/>
          </a:solidFill>
        </p:spPr>
        <p:txBody>
          <a:bodyPr vert="horz" lIns="91440" tIns="45720" rIns="91440" bIns="45720" rtlCol="0" anchor="ctr">
            <a:normAutofit/>
          </a:bodyPr>
          <a:lstStyle/>
          <a:p>
            <a:r>
              <a:rPr lang="en-US" dirty="0"/>
              <a:t>MDDMF v1.0 Initial unpacking (2010-2012)</a:t>
            </a:r>
          </a:p>
        </p:txBody>
      </p:sp>
      <p:sp>
        <p:nvSpPr>
          <p:cNvPr id="3" name="Content Placeholder 2">
            <a:extLst>
              <a:ext uri="{FF2B5EF4-FFF2-40B4-BE49-F238E27FC236}">
                <a16:creationId xmlns:a16="http://schemas.microsoft.com/office/drawing/2014/main" id="{5603F04F-CE07-EDFF-E5F7-0EDA8C905592}"/>
              </a:ext>
            </a:extLst>
          </p:cNvPr>
          <p:cNvSpPr>
            <a:spLocks noGrp="1"/>
          </p:cNvSpPr>
          <p:nvPr>
            <p:ph idx="1"/>
          </p:nvPr>
        </p:nvSpPr>
        <p:spPr/>
        <p:txBody>
          <a:bodyPr>
            <a:normAutofit fontScale="92500" lnSpcReduction="10000"/>
          </a:bodyPr>
          <a:lstStyle/>
          <a:p>
            <a:r>
              <a:rPr lang="en-US" dirty="0"/>
              <a:t>Focal Point, </a:t>
            </a:r>
          </a:p>
          <a:p>
            <a:r>
              <a:rPr lang="en-US" dirty="0"/>
              <a:t>Information Value Chain,</a:t>
            </a:r>
          </a:p>
          <a:p>
            <a:r>
              <a:rPr lang="en-US" dirty="0"/>
              <a:t>How to use the Graphic to unpack Data</a:t>
            </a:r>
          </a:p>
          <a:p>
            <a:r>
              <a:rPr lang="en-US" dirty="0"/>
              <a:t>The Nature of Data (</a:t>
            </a:r>
            <a:r>
              <a:rPr lang="en-US" dirty="0" err="1"/>
              <a:t>Youtube</a:t>
            </a:r>
            <a:r>
              <a:rPr lang="en-US" dirty="0"/>
              <a:t> videos on Weaving)</a:t>
            </a:r>
          </a:p>
          <a:p>
            <a:r>
              <a:rPr lang="en-US" dirty="0"/>
              <a:t>Overlays with </a:t>
            </a:r>
          </a:p>
          <a:p>
            <a:pPr lvl="1"/>
            <a:r>
              <a:rPr lang="en-US" dirty="0"/>
              <a:t>Enterprise Architecture, </a:t>
            </a:r>
          </a:p>
          <a:p>
            <a:pPr lvl="1"/>
            <a:r>
              <a:rPr lang="en-US" dirty="0"/>
              <a:t>Service Oriented Architecture, </a:t>
            </a:r>
          </a:p>
          <a:p>
            <a:pPr lvl="1"/>
            <a:r>
              <a:rPr lang="en-US" dirty="0"/>
              <a:t>Impacts of Time, </a:t>
            </a:r>
          </a:p>
          <a:p>
            <a:pPr lvl="1"/>
            <a:r>
              <a:rPr lang="en-US" dirty="0"/>
              <a:t>Scale and Effort, </a:t>
            </a:r>
          </a:p>
          <a:p>
            <a:pPr lvl="1"/>
            <a:r>
              <a:rPr lang="en-US" dirty="0"/>
              <a:t>Business</a:t>
            </a:r>
          </a:p>
          <a:p>
            <a:pPr lvl="1"/>
            <a:r>
              <a:rPr lang="en-US" dirty="0"/>
              <a:t>Alignment between Business and IT</a:t>
            </a:r>
          </a:p>
        </p:txBody>
      </p:sp>
      <p:sp>
        <p:nvSpPr>
          <p:cNvPr id="5" name="Content Placeholder 2">
            <a:extLst>
              <a:ext uri="{FF2B5EF4-FFF2-40B4-BE49-F238E27FC236}">
                <a16:creationId xmlns:a16="http://schemas.microsoft.com/office/drawing/2014/main" id="{54953E97-7B4A-C2E1-3605-F4E4C6CFE4B1}"/>
              </a:ext>
            </a:extLst>
          </p:cNvPr>
          <p:cNvSpPr txBox="1">
            <a:spLocks/>
          </p:cNvSpPr>
          <p:nvPr/>
        </p:nvSpPr>
        <p:spPr>
          <a:xfrm>
            <a:off x="8957283" y="6311900"/>
            <a:ext cx="2396517" cy="310011"/>
          </a:xfrm>
          <a:prstGeom prst="rect">
            <a:avLst/>
          </a:prstGeom>
          <a:solidFill>
            <a:schemeClr val="accent5">
              <a:lumMod val="20000"/>
              <a:lumOff val="80000"/>
            </a:schemeClr>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dirty="0">
                <a:hlinkClick r:id="rId2" action="ppaction://hlinksldjump"/>
              </a:rPr>
              <a:t>Click to Return</a:t>
            </a:r>
            <a:endParaRPr lang="en-US" dirty="0"/>
          </a:p>
          <a:p>
            <a:endParaRPr lang="en-US" dirty="0"/>
          </a:p>
        </p:txBody>
      </p:sp>
    </p:spTree>
    <p:extLst>
      <p:ext uri="{BB962C8B-B14F-4D97-AF65-F5344CB8AC3E}">
        <p14:creationId xmlns:p14="http://schemas.microsoft.com/office/powerpoint/2010/main" val="23872439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9453A-DAA3-6F98-A168-CAFAE8870BFA}"/>
              </a:ext>
            </a:extLst>
          </p:cNvPr>
          <p:cNvSpPr>
            <a:spLocks noGrp="1"/>
          </p:cNvSpPr>
          <p:nvPr>
            <p:ph type="title"/>
          </p:nvPr>
        </p:nvSpPr>
        <p:spPr/>
        <p:txBody>
          <a:bodyPr/>
          <a:lstStyle/>
          <a:p>
            <a:r>
              <a:rPr lang="en-US" dirty="0"/>
              <a:t>Appendix A: Unpacking MDDMF 1.0</a:t>
            </a:r>
          </a:p>
        </p:txBody>
      </p:sp>
      <p:pic>
        <p:nvPicPr>
          <p:cNvPr id="5" name="Content Placeholder 4">
            <a:extLst>
              <a:ext uri="{FF2B5EF4-FFF2-40B4-BE49-F238E27FC236}">
                <a16:creationId xmlns:a16="http://schemas.microsoft.com/office/drawing/2014/main" id="{A430433E-EA81-D430-3D84-815C2169476E}"/>
              </a:ext>
            </a:extLst>
          </p:cNvPr>
          <p:cNvPicPr>
            <a:picLocks noGrp="1" noChangeAspect="1"/>
          </p:cNvPicPr>
          <p:nvPr>
            <p:ph idx="1"/>
          </p:nvPr>
        </p:nvPicPr>
        <p:blipFill>
          <a:blip r:embed="rId2"/>
          <a:stretch>
            <a:fillRect/>
          </a:stretch>
        </p:blipFill>
        <p:spPr>
          <a:xfrm>
            <a:off x="2819951" y="1825625"/>
            <a:ext cx="6552097" cy="4351338"/>
          </a:xfrm>
        </p:spPr>
      </p:pic>
    </p:spTree>
    <p:extLst>
      <p:ext uri="{BB962C8B-B14F-4D97-AF65-F5344CB8AC3E}">
        <p14:creationId xmlns:p14="http://schemas.microsoft.com/office/powerpoint/2010/main" val="22160901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524000" y="747712"/>
            <a:ext cx="9145588" cy="611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15" name="Text Placeholder 4"/>
          <p:cNvSpPr txBox="1">
            <a:spLocks/>
          </p:cNvSpPr>
          <p:nvPr/>
        </p:nvSpPr>
        <p:spPr bwMode="auto">
          <a:xfrm>
            <a:off x="1415480" y="1"/>
            <a:ext cx="9316020" cy="747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2400" dirty="0">
                <a:latin typeface="Arial" charset="0"/>
                <a:cs typeface="Arial" charset="0"/>
              </a:rPr>
              <a:t>Practical Analysis</a:t>
            </a:r>
          </a:p>
        </p:txBody>
      </p:sp>
      <p:sp>
        <p:nvSpPr>
          <p:cNvPr id="16" name="Title 1"/>
          <p:cNvSpPr txBox="1">
            <a:spLocks/>
          </p:cNvSpPr>
          <p:nvPr/>
        </p:nvSpPr>
        <p:spPr bwMode="auto">
          <a:xfrm>
            <a:off x="1524000" y="781050"/>
            <a:ext cx="9144000" cy="5672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ZA" sz="3200" dirty="0">
                <a:latin typeface="Arial" charset="0"/>
              </a:rPr>
              <a:t>This Graphic will be unpacked line for line, Concepts will be explained as they are introduced.</a:t>
            </a:r>
          </a:p>
          <a:p>
            <a:pPr algn="ctr" eaLnBrk="1" hangingPunct="1"/>
            <a:endParaRPr lang="en-ZA" sz="3200" dirty="0">
              <a:latin typeface="Arial" charset="0"/>
            </a:endParaRPr>
          </a:p>
          <a:p>
            <a:pPr algn="ctr" eaLnBrk="1" hangingPunct="1"/>
            <a:r>
              <a:rPr lang="en-ZA" sz="3200" dirty="0">
                <a:latin typeface="Arial" charset="0"/>
              </a:rPr>
              <a:t>Choose an object you would like to think about.</a:t>
            </a:r>
          </a:p>
          <a:p>
            <a:pPr algn="ctr" eaLnBrk="1" hangingPunct="1"/>
            <a:r>
              <a:rPr lang="en-ZA" sz="3200" dirty="0">
                <a:latin typeface="Arial" charset="0"/>
              </a:rPr>
              <a:t>…  Any object </a:t>
            </a:r>
            <a:r>
              <a:rPr lang="en-ZA" sz="3200" dirty="0">
                <a:latin typeface="Arial" charset="0"/>
                <a:sym typeface="Wingdings" pitchFamily="2" charset="2"/>
              </a:rPr>
              <a:t></a:t>
            </a:r>
          </a:p>
          <a:p>
            <a:pPr algn="ctr" eaLnBrk="1" hangingPunct="1"/>
            <a:endParaRPr lang="en-ZA" sz="3200" dirty="0">
              <a:latin typeface="Arial" charset="0"/>
              <a:sym typeface="Wingdings" pitchFamily="2" charset="2"/>
            </a:endParaRPr>
          </a:p>
          <a:p>
            <a:pPr algn="ctr" eaLnBrk="1" hangingPunct="1"/>
            <a:r>
              <a:rPr lang="en-ZA" sz="3200" dirty="0">
                <a:latin typeface="Arial" charset="0"/>
                <a:sym typeface="Wingdings" pitchFamily="2" charset="2"/>
              </a:rPr>
              <a:t>Now we will teach you how to think effectively.</a:t>
            </a:r>
          </a:p>
          <a:p>
            <a:pPr algn="ctr" eaLnBrk="1" hangingPunct="1"/>
            <a:r>
              <a:rPr lang="en-ZA" sz="3200" dirty="0">
                <a:latin typeface="Arial" charset="0"/>
                <a:sym typeface="Wingdings" pitchFamily="2" charset="2"/>
              </a:rPr>
              <a:t>As you get more proficient with this thinking model, you will learn to do your job efficiently and effectively.</a:t>
            </a:r>
            <a:endParaRPr lang="en-ZA" sz="3200" dirty="0">
              <a:latin typeface="Arial" charset="0"/>
            </a:endParaRPr>
          </a:p>
        </p:txBody>
      </p:sp>
      <p:sp>
        <p:nvSpPr>
          <p:cNvPr id="17" name="Title 1"/>
          <p:cNvSpPr txBox="1">
            <a:spLocks/>
          </p:cNvSpPr>
          <p:nvPr/>
        </p:nvSpPr>
        <p:spPr>
          <a:xfrm>
            <a:off x="1970088" y="765175"/>
            <a:ext cx="8229600" cy="1582738"/>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ZA" sz="2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900882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747712"/>
            <a:ext cx="9145588" cy="611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grpSp>
        <p:nvGrpSpPr>
          <p:cNvPr id="3" name="Group 12"/>
          <p:cNvGrpSpPr>
            <a:grpSpLocks/>
          </p:cNvGrpSpPr>
          <p:nvPr/>
        </p:nvGrpSpPr>
        <p:grpSpPr bwMode="auto">
          <a:xfrm>
            <a:off x="10113964" y="6521451"/>
            <a:ext cx="617537" cy="347663"/>
            <a:chOff x="8589272" y="6520719"/>
            <a:chExt cx="617729" cy="348542"/>
          </a:xfrm>
        </p:grpSpPr>
        <p:pic>
          <p:nvPicPr>
            <p:cNvPr id="4"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89272" y="6520719"/>
              <a:ext cx="556071" cy="34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1"/>
            <p:cNvSpPr txBox="1">
              <a:spLocks/>
            </p:cNvSpPr>
            <p:nvPr/>
          </p:nvSpPr>
          <p:spPr bwMode="auto">
            <a:xfrm>
              <a:off x="8691734" y="6536606"/>
              <a:ext cx="51526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CA1D9044-8881-4BB6-ACE0-E236B67F6B99}" type="slidenum">
                <a:rPr lang="en-US"/>
                <a:pPr eaLnBrk="1" hangingPunct="1"/>
                <a:t>47</a:t>
              </a:fld>
              <a:endParaRPr lang="en-US"/>
            </a:p>
          </p:txBody>
        </p:sp>
      </p:grpSp>
      <p:sp>
        <p:nvSpPr>
          <p:cNvPr id="6" name="Text Placeholder 4"/>
          <p:cNvSpPr txBox="1">
            <a:spLocks/>
          </p:cNvSpPr>
          <p:nvPr/>
        </p:nvSpPr>
        <p:spPr bwMode="auto">
          <a:xfrm>
            <a:off x="1415480" y="1"/>
            <a:ext cx="9316020" cy="747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2400">
                <a:latin typeface="Arial" charset="0"/>
                <a:cs typeface="Arial" charset="0"/>
              </a:rPr>
              <a:t>Question 1: What am I thinking about?</a:t>
            </a:r>
          </a:p>
          <a:p>
            <a:pPr marL="0" indent="0" algn="ctr">
              <a:buNone/>
            </a:pPr>
            <a:endParaRPr lang="en-ZA" sz="2400" dirty="0">
              <a:latin typeface="Arial" charset="0"/>
              <a:cs typeface="Arial" charset="0"/>
            </a:endParaRPr>
          </a:p>
        </p:txBody>
      </p:sp>
      <p:sp>
        <p:nvSpPr>
          <p:cNvPr id="7" name="Title 1"/>
          <p:cNvSpPr txBox="1">
            <a:spLocks/>
          </p:cNvSpPr>
          <p:nvPr/>
        </p:nvSpPr>
        <p:spPr bwMode="auto">
          <a:xfrm>
            <a:off x="1524000" y="781050"/>
            <a:ext cx="9144000" cy="3589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ZA" sz="3200" dirty="0"/>
              <a:t>Write out exactly what object you want to think about.</a:t>
            </a:r>
          </a:p>
          <a:p>
            <a:pPr algn="ctr" eaLnBrk="1" hangingPunct="1"/>
            <a:r>
              <a:rPr lang="en-ZA" sz="3200" dirty="0"/>
              <a:t>Write down the definition.</a:t>
            </a:r>
          </a:p>
          <a:p>
            <a:pPr algn="ctr" eaLnBrk="1" hangingPunct="1"/>
            <a:r>
              <a:rPr lang="en-ZA" sz="3200" b="1" dirty="0"/>
              <a:t>Do not deviate from this definition</a:t>
            </a:r>
            <a:r>
              <a:rPr lang="en-ZA" sz="3200" dirty="0"/>
              <a:t>, or you have to come back to the very beginning of this process and start thinking about the new version of the definition this is rework. The yellow dot is your object.</a:t>
            </a:r>
          </a:p>
        </p:txBody>
      </p:sp>
      <p:sp>
        <p:nvSpPr>
          <p:cNvPr id="8" name="Title 1"/>
          <p:cNvSpPr txBox="1">
            <a:spLocks/>
          </p:cNvSpPr>
          <p:nvPr/>
        </p:nvSpPr>
        <p:spPr>
          <a:xfrm>
            <a:off x="1970088" y="765175"/>
            <a:ext cx="8229600" cy="1582738"/>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ZA" sz="2000" dirty="0">
              <a:latin typeface="Verdana" pitchFamily="34" charset="0"/>
              <a:ea typeface="Verdana" pitchFamily="34" charset="0"/>
              <a:cs typeface="Verdana" pitchFamily="34" charset="0"/>
            </a:endParaRPr>
          </a:p>
        </p:txBody>
      </p:sp>
      <p:sp>
        <p:nvSpPr>
          <p:cNvPr id="9" name="Title 1"/>
          <p:cNvSpPr txBox="1">
            <a:spLocks/>
          </p:cNvSpPr>
          <p:nvPr/>
        </p:nvSpPr>
        <p:spPr bwMode="auto">
          <a:xfrm>
            <a:off x="1525862" y="6225750"/>
            <a:ext cx="8170539" cy="62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ZA" sz="3200" b="1" dirty="0"/>
              <a:t>Do not “ring-fence” or define a scope </a:t>
            </a:r>
            <a:r>
              <a:rPr lang="en-ZA" sz="3200" b="1" u="sng" dirty="0"/>
              <a:t>yet</a:t>
            </a:r>
          </a:p>
        </p:txBody>
      </p:sp>
      <p:sp>
        <p:nvSpPr>
          <p:cNvPr id="10" name="Rounded Rectangular Callout 9"/>
          <p:cNvSpPr/>
          <p:nvPr/>
        </p:nvSpPr>
        <p:spPr>
          <a:xfrm>
            <a:off x="5087888" y="4352528"/>
            <a:ext cx="5026076" cy="612068"/>
          </a:xfrm>
          <a:prstGeom prst="wedgeRoundRectCallout">
            <a:avLst>
              <a:gd name="adj1" fmla="val -36715"/>
              <a:gd name="adj2" fmla="val 163229"/>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What is the object I am going to think about?</a:t>
            </a:r>
          </a:p>
        </p:txBody>
      </p:sp>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9295" y="5661248"/>
            <a:ext cx="323850"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19129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747712"/>
            <a:ext cx="9145588" cy="611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grpSp>
        <p:nvGrpSpPr>
          <p:cNvPr id="3" name="Group 12"/>
          <p:cNvGrpSpPr>
            <a:grpSpLocks/>
          </p:cNvGrpSpPr>
          <p:nvPr/>
        </p:nvGrpSpPr>
        <p:grpSpPr bwMode="auto">
          <a:xfrm>
            <a:off x="10113964" y="6521451"/>
            <a:ext cx="617537" cy="347663"/>
            <a:chOff x="8589272" y="6520719"/>
            <a:chExt cx="617729" cy="348542"/>
          </a:xfrm>
        </p:grpSpPr>
        <p:pic>
          <p:nvPicPr>
            <p:cNvPr id="4"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89272" y="6520719"/>
              <a:ext cx="556071" cy="34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1"/>
            <p:cNvSpPr txBox="1">
              <a:spLocks/>
            </p:cNvSpPr>
            <p:nvPr/>
          </p:nvSpPr>
          <p:spPr bwMode="auto">
            <a:xfrm>
              <a:off x="8691734" y="6536606"/>
              <a:ext cx="51526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CA1D9044-8881-4BB6-ACE0-E236B67F6B99}" type="slidenum">
                <a:rPr lang="en-US"/>
                <a:pPr eaLnBrk="1" hangingPunct="1"/>
                <a:t>48</a:t>
              </a:fld>
              <a:endParaRPr lang="en-US"/>
            </a:p>
          </p:txBody>
        </p:sp>
      </p:grpSp>
      <p:sp>
        <p:nvSpPr>
          <p:cNvPr id="6" name="Text Placeholder 4"/>
          <p:cNvSpPr txBox="1">
            <a:spLocks/>
          </p:cNvSpPr>
          <p:nvPr/>
        </p:nvSpPr>
        <p:spPr bwMode="auto">
          <a:xfrm>
            <a:off x="1415480" y="1"/>
            <a:ext cx="9316020" cy="747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2400">
                <a:latin typeface="Arial" charset="0"/>
                <a:cs typeface="Arial" charset="0"/>
              </a:rPr>
              <a:t>Question 2: Is what I am thinking about </a:t>
            </a:r>
          </a:p>
          <a:p>
            <a:pPr marL="0" indent="0" algn="ctr">
              <a:buNone/>
            </a:pPr>
            <a:r>
              <a:rPr lang="en-ZA" sz="2400">
                <a:latin typeface="Arial" charset="0"/>
                <a:cs typeface="Arial" charset="0"/>
              </a:rPr>
              <a:t>Governed, Controlled, Measured and Managed.</a:t>
            </a:r>
          </a:p>
          <a:p>
            <a:pPr marL="0" indent="0" algn="ctr">
              <a:buNone/>
            </a:pPr>
            <a:endParaRPr lang="en-ZA" sz="2400" dirty="0">
              <a:latin typeface="Arial" charset="0"/>
              <a:cs typeface="Arial" charset="0"/>
            </a:endParaRPr>
          </a:p>
        </p:txBody>
      </p:sp>
      <p:sp>
        <p:nvSpPr>
          <p:cNvPr id="7" name="Title 1"/>
          <p:cNvSpPr txBox="1">
            <a:spLocks/>
          </p:cNvSpPr>
          <p:nvPr/>
        </p:nvSpPr>
        <p:spPr bwMode="auto">
          <a:xfrm>
            <a:off x="1524000" y="781050"/>
            <a:ext cx="9144000" cy="46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ZA" sz="3200" dirty="0"/>
              <a:t>The Apex up triangle has different words associated with it. </a:t>
            </a:r>
          </a:p>
          <a:p>
            <a:pPr eaLnBrk="1" hangingPunct="1"/>
            <a:r>
              <a:rPr lang="en-ZA" sz="3200" dirty="0"/>
              <a:t>Each of these words are Business Functions. </a:t>
            </a:r>
          </a:p>
          <a:p>
            <a:pPr eaLnBrk="1" hangingPunct="1"/>
            <a:r>
              <a:rPr lang="en-ZA" sz="3200" dirty="0"/>
              <a:t>List each word in the Graphic and determine, for each one if they are </a:t>
            </a:r>
          </a:p>
          <a:p>
            <a:pPr eaLnBrk="1" hangingPunct="1"/>
            <a:r>
              <a:rPr lang="en-ZA" sz="3200" dirty="0"/>
              <a:t>Governed, </a:t>
            </a:r>
          </a:p>
          <a:p>
            <a:pPr eaLnBrk="1" hangingPunct="1"/>
            <a:r>
              <a:rPr lang="en-ZA" sz="3200" dirty="0"/>
              <a:t>Controlled, </a:t>
            </a:r>
          </a:p>
          <a:p>
            <a:pPr eaLnBrk="1" hangingPunct="1"/>
            <a:r>
              <a:rPr lang="en-ZA" sz="3200" dirty="0"/>
              <a:t>Measured,</a:t>
            </a:r>
          </a:p>
          <a:p>
            <a:pPr eaLnBrk="1" hangingPunct="1"/>
            <a:r>
              <a:rPr lang="en-ZA" sz="3200" dirty="0"/>
              <a:t>Managed.</a:t>
            </a:r>
          </a:p>
        </p:txBody>
      </p:sp>
      <p:sp>
        <p:nvSpPr>
          <p:cNvPr id="8" name="Title 1"/>
          <p:cNvSpPr txBox="1">
            <a:spLocks/>
          </p:cNvSpPr>
          <p:nvPr/>
        </p:nvSpPr>
        <p:spPr>
          <a:xfrm>
            <a:off x="1970088" y="765175"/>
            <a:ext cx="8229600" cy="1582738"/>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ZA" sz="2000" dirty="0">
              <a:latin typeface="Verdana" pitchFamily="34" charset="0"/>
              <a:ea typeface="Verdana" pitchFamily="34" charset="0"/>
              <a:cs typeface="Verdana" pitchFamily="34" charset="0"/>
            </a:endParaRPr>
          </a:p>
        </p:txBody>
      </p:sp>
      <p:sp>
        <p:nvSpPr>
          <p:cNvPr id="9" name="Title 1"/>
          <p:cNvSpPr txBox="1">
            <a:spLocks/>
          </p:cNvSpPr>
          <p:nvPr/>
        </p:nvSpPr>
        <p:spPr bwMode="auto">
          <a:xfrm>
            <a:off x="1525862" y="5733256"/>
            <a:ext cx="8170539" cy="1115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ZA" sz="3200" b="1" dirty="0"/>
              <a:t>It does not matter if you think they should be, just determine if they are.</a:t>
            </a:r>
            <a:endParaRPr lang="en-ZA" sz="3200" b="1" u="sng"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7888" y="2852936"/>
            <a:ext cx="5386058" cy="280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41825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747712"/>
            <a:ext cx="9145588" cy="611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grpSp>
        <p:nvGrpSpPr>
          <p:cNvPr id="3" name="Group 12"/>
          <p:cNvGrpSpPr>
            <a:grpSpLocks/>
          </p:cNvGrpSpPr>
          <p:nvPr/>
        </p:nvGrpSpPr>
        <p:grpSpPr bwMode="auto">
          <a:xfrm>
            <a:off x="10113964" y="6521451"/>
            <a:ext cx="617537" cy="347663"/>
            <a:chOff x="8589272" y="6520719"/>
            <a:chExt cx="617729" cy="348542"/>
          </a:xfrm>
        </p:grpSpPr>
        <p:pic>
          <p:nvPicPr>
            <p:cNvPr id="4"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89272" y="6520719"/>
              <a:ext cx="556071" cy="34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1"/>
            <p:cNvSpPr txBox="1">
              <a:spLocks/>
            </p:cNvSpPr>
            <p:nvPr/>
          </p:nvSpPr>
          <p:spPr bwMode="auto">
            <a:xfrm>
              <a:off x="8691734" y="6536606"/>
              <a:ext cx="51526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CA1D9044-8881-4BB6-ACE0-E236B67F6B99}" type="slidenum">
                <a:rPr lang="en-US"/>
                <a:pPr eaLnBrk="1" hangingPunct="1"/>
                <a:t>49</a:t>
              </a:fld>
              <a:endParaRPr lang="en-US"/>
            </a:p>
          </p:txBody>
        </p:sp>
      </p:grpSp>
      <p:sp>
        <p:nvSpPr>
          <p:cNvPr id="6" name="Text Placeholder 4"/>
          <p:cNvSpPr txBox="1">
            <a:spLocks/>
          </p:cNvSpPr>
          <p:nvPr/>
        </p:nvSpPr>
        <p:spPr bwMode="auto">
          <a:xfrm>
            <a:off x="1415480" y="1"/>
            <a:ext cx="9316020" cy="747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2400">
                <a:latin typeface="Arial" charset="0"/>
                <a:cs typeface="Arial" charset="0"/>
              </a:rPr>
              <a:t>Question 3: Is what I am thinking about </a:t>
            </a:r>
          </a:p>
          <a:p>
            <a:pPr marL="0" indent="0" algn="ctr">
              <a:buNone/>
            </a:pPr>
            <a:r>
              <a:rPr lang="en-ZA" sz="2400">
                <a:latin typeface="Arial" charset="0"/>
                <a:cs typeface="Arial" charset="0"/>
              </a:rPr>
              <a:t>Useful, Effective, Efficient, Functional</a:t>
            </a:r>
          </a:p>
          <a:p>
            <a:pPr marL="0" indent="0" algn="ctr">
              <a:buNone/>
            </a:pPr>
            <a:endParaRPr lang="en-ZA" sz="2400" dirty="0">
              <a:latin typeface="Arial" charset="0"/>
              <a:cs typeface="Arial" charset="0"/>
            </a:endParaRPr>
          </a:p>
        </p:txBody>
      </p:sp>
      <p:sp>
        <p:nvSpPr>
          <p:cNvPr id="7" name="Title 1"/>
          <p:cNvSpPr txBox="1">
            <a:spLocks/>
          </p:cNvSpPr>
          <p:nvPr/>
        </p:nvSpPr>
        <p:spPr bwMode="auto">
          <a:xfrm>
            <a:off x="1524000" y="781050"/>
            <a:ext cx="9144000" cy="46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ZA" sz="3200" dirty="0"/>
              <a:t>The Apex-down triangle has different words associated with it. </a:t>
            </a:r>
          </a:p>
          <a:p>
            <a:pPr eaLnBrk="1" hangingPunct="1"/>
            <a:r>
              <a:rPr lang="en-ZA" sz="3200" dirty="0"/>
              <a:t>Each of these words are Business Functions. </a:t>
            </a:r>
          </a:p>
          <a:p>
            <a:pPr eaLnBrk="1" hangingPunct="1"/>
            <a:r>
              <a:rPr lang="en-ZA" sz="3200" dirty="0"/>
              <a:t>List each word in the Graphic and determine, for each one if they are </a:t>
            </a:r>
          </a:p>
          <a:p>
            <a:pPr eaLnBrk="1" hangingPunct="1"/>
            <a:r>
              <a:rPr lang="en-ZA" sz="3200" dirty="0"/>
              <a:t>Useful,</a:t>
            </a:r>
          </a:p>
          <a:p>
            <a:pPr eaLnBrk="1" hangingPunct="1"/>
            <a:r>
              <a:rPr lang="en-ZA" sz="3200" dirty="0"/>
              <a:t>Effective,</a:t>
            </a:r>
          </a:p>
          <a:p>
            <a:pPr eaLnBrk="1" hangingPunct="1"/>
            <a:r>
              <a:rPr lang="en-ZA" sz="3200" dirty="0"/>
              <a:t>Efficient,</a:t>
            </a:r>
          </a:p>
          <a:p>
            <a:pPr eaLnBrk="1" hangingPunct="1"/>
            <a:r>
              <a:rPr lang="en-ZA" sz="3200" dirty="0"/>
              <a:t>Functional.</a:t>
            </a:r>
          </a:p>
        </p:txBody>
      </p:sp>
      <p:sp>
        <p:nvSpPr>
          <p:cNvPr id="8" name="Title 1"/>
          <p:cNvSpPr txBox="1">
            <a:spLocks/>
          </p:cNvSpPr>
          <p:nvPr/>
        </p:nvSpPr>
        <p:spPr>
          <a:xfrm>
            <a:off x="1970088" y="765175"/>
            <a:ext cx="8229600" cy="1582738"/>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ZA" sz="2000" dirty="0">
              <a:latin typeface="Verdana" pitchFamily="34" charset="0"/>
              <a:ea typeface="Verdana" pitchFamily="34" charset="0"/>
              <a:cs typeface="Verdana" pitchFamily="34" charset="0"/>
            </a:endParaRPr>
          </a:p>
        </p:txBody>
      </p:sp>
      <p:sp>
        <p:nvSpPr>
          <p:cNvPr id="9" name="Title 1"/>
          <p:cNvSpPr txBox="1">
            <a:spLocks/>
          </p:cNvSpPr>
          <p:nvPr/>
        </p:nvSpPr>
        <p:spPr bwMode="auto">
          <a:xfrm>
            <a:off x="1525862" y="5733256"/>
            <a:ext cx="8170539" cy="1115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ZA" sz="3200" b="1" dirty="0"/>
              <a:t>It does not matter if you think they should be, just determine if they are.</a:t>
            </a:r>
            <a:endParaRPr lang="en-ZA" sz="3200" b="1" u="sng" dirty="0"/>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4202" y="2780928"/>
            <a:ext cx="5569726" cy="2952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9868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65125"/>
            <a:ext cx="9142559" cy="1325563"/>
          </a:xfrm>
        </p:spPr>
        <p:txBody>
          <a:bodyPr/>
          <a:lstStyle/>
          <a:p>
            <a:r>
              <a:rPr lang="en-ZA" dirty="0">
                <a:solidFill>
                  <a:schemeClr val="bg1"/>
                </a:solidFill>
              </a:rPr>
              <a:t>Understand stewardship across Information Value Chain segments</a:t>
            </a:r>
          </a:p>
        </p:txBody>
      </p:sp>
      <p:sp>
        <p:nvSpPr>
          <p:cNvPr id="6" name="Rectangle 5"/>
          <p:cNvSpPr/>
          <p:nvPr/>
        </p:nvSpPr>
        <p:spPr>
          <a:xfrm>
            <a:off x="10755" y="1094000"/>
            <a:ext cx="12175043" cy="539960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latin typeface="Helvetica" panose="020B0604020202020204" pitchFamily="2" charset="0"/>
            </a:endParaRPr>
          </a:p>
        </p:txBody>
      </p:sp>
      <p:grpSp>
        <p:nvGrpSpPr>
          <p:cNvPr id="11" name="Group 1"/>
          <p:cNvGrpSpPr>
            <a:grpSpLocks/>
          </p:cNvGrpSpPr>
          <p:nvPr/>
        </p:nvGrpSpPr>
        <p:grpSpPr bwMode="auto">
          <a:xfrm>
            <a:off x="3660204" y="1278732"/>
            <a:ext cx="6972300" cy="5210175"/>
            <a:chOff x="2171700" y="1550988"/>
            <a:chExt cx="6972300" cy="5210175"/>
          </a:xfrm>
        </p:grpSpPr>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1550988"/>
              <a:ext cx="6972300" cy="52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4244" y="1845224"/>
              <a:ext cx="1386680" cy="249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Title 1"/>
          <p:cNvSpPr txBox="1">
            <a:spLocks/>
          </p:cNvSpPr>
          <p:nvPr/>
        </p:nvSpPr>
        <p:spPr bwMode="auto">
          <a:xfrm>
            <a:off x="2390775" y="412751"/>
            <a:ext cx="72453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endParaRPr lang="en-ZA" sz="3200"/>
          </a:p>
        </p:txBody>
      </p:sp>
      <p:sp>
        <p:nvSpPr>
          <p:cNvPr id="15" name="Rectangle 14"/>
          <p:cNvSpPr/>
          <p:nvPr/>
        </p:nvSpPr>
        <p:spPr>
          <a:xfrm>
            <a:off x="5399882" y="1278731"/>
            <a:ext cx="5266677" cy="5209382"/>
          </a:xfrm>
          <a:prstGeom prst="rect">
            <a:avLst/>
          </a:prstGeom>
          <a:solidFill>
            <a:schemeClr val="bg1"/>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dirty="0">
              <a:latin typeface="Helvetica" panose="020B0604020202020204" pitchFamily="2" charset="0"/>
            </a:endParaRPr>
          </a:p>
        </p:txBody>
      </p:sp>
      <p:sp>
        <p:nvSpPr>
          <p:cNvPr id="17" name="Right Brace 16"/>
          <p:cNvSpPr/>
          <p:nvPr/>
        </p:nvSpPr>
        <p:spPr>
          <a:xfrm>
            <a:off x="5232401" y="1277938"/>
            <a:ext cx="303213" cy="11684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8" name="Right Brace 17"/>
          <p:cNvSpPr/>
          <p:nvPr/>
        </p:nvSpPr>
        <p:spPr>
          <a:xfrm>
            <a:off x="5232401" y="4749801"/>
            <a:ext cx="303213" cy="1738313"/>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9" name="Right Brace 18"/>
          <p:cNvSpPr/>
          <p:nvPr/>
        </p:nvSpPr>
        <p:spPr>
          <a:xfrm>
            <a:off x="5248276" y="2439989"/>
            <a:ext cx="303213" cy="2338387"/>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cxnSp>
        <p:nvCxnSpPr>
          <p:cNvPr id="20" name="Straight Connector 19"/>
          <p:cNvCxnSpPr/>
          <p:nvPr/>
        </p:nvCxnSpPr>
        <p:spPr>
          <a:xfrm>
            <a:off x="3741738" y="4741863"/>
            <a:ext cx="3676650"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46488" y="3013075"/>
            <a:ext cx="3676650"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683000" y="3592513"/>
            <a:ext cx="3678238"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706813" y="2449513"/>
            <a:ext cx="3676650"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646488" y="4165600"/>
            <a:ext cx="3676650"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5388758" y="1599406"/>
            <a:ext cx="5293569" cy="835180"/>
            <a:chOff x="3864757" y="1599406"/>
            <a:chExt cx="5293569" cy="835180"/>
          </a:xfrm>
        </p:grpSpPr>
        <p:pic>
          <p:nvPicPr>
            <p:cNvPr id="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1584" y="1853252"/>
              <a:ext cx="382339" cy="581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6138" y="1862138"/>
              <a:ext cx="489514" cy="557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Cloud Callout 27"/>
            <p:cNvSpPr/>
            <p:nvPr/>
          </p:nvSpPr>
          <p:spPr>
            <a:xfrm>
              <a:off x="3864757" y="1599406"/>
              <a:ext cx="524446" cy="307677"/>
            </a:xfrm>
            <a:prstGeom prst="cloudCallout">
              <a:avLst>
                <a:gd name="adj1" fmla="val 65521"/>
                <a:gd name="adj2" fmla="val 73610"/>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0000"/>
                  </a:solidFill>
                  <a:latin typeface="Helvetica" panose="020B0604020202020204" pitchFamily="2" charset="0"/>
                </a:rPr>
                <a:t>a</a:t>
              </a:r>
            </a:p>
          </p:txBody>
        </p:sp>
        <p:sp>
          <p:nvSpPr>
            <p:cNvPr id="29" name="Cloud Callout 28"/>
            <p:cNvSpPr/>
            <p:nvPr/>
          </p:nvSpPr>
          <p:spPr>
            <a:xfrm>
              <a:off x="8690151" y="1899051"/>
              <a:ext cx="468175" cy="307677"/>
            </a:xfrm>
            <a:prstGeom prst="cloudCallout">
              <a:avLst>
                <a:gd name="adj1" fmla="val -82116"/>
                <a:gd name="adj2" fmla="val -15271"/>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0000"/>
                  </a:solidFill>
                  <a:latin typeface="Helvetica" panose="020B0604020202020204" pitchFamily="2" charset="0"/>
                </a:rPr>
                <a:t>b</a:t>
              </a:r>
            </a:p>
          </p:txBody>
        </p:sp>
        <p:cxnSp>
          <p:nvCxnSpPr>
            <p:cNvPr id="30" name="Straight Arrow Connector 29"/>
            <p:cNvCxnSpPr>
              <a:stCxn id="26" idx="0"/>
              <a:endCxn id="27" idx="0"/>
            </p:cNvCxnSpPr>
            <p:nvPr/>
          </p:nvCxnSpPr>
          <p:spPr>
            <a:xfrm>
              <a:off x="4582754" y="1853252"/>
              <a:ext cx="3738141" cy="888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5388758" y="2198390"/>
            <a:ext cx="5288155" cy="817655"/>
            <a:chOff x="3864757" y="2198389"/>
            <a:chExt cx="5288155" cy="817655"/>
          </a:xfrm>
        </p:grpSpPr>
        <p:pic>
          <p:nvPicPr>
            <p:cNvPr id="3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6170" y="2434710"/>
              <a:ext cx="382339" cy="581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0724" y="2443596"/>
              <a:ext cx="489514" cy="557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Cloud Callout 33"/>
            <p:cNvSpPr/>
            <p:nvPr/>
          </p:nvSpPr>
          <p:spPr>
            <a:xfrm>
              <a:off x="3864757" y="2198389"/>
              <a:ext cx="501405" cy="307677"/>
            </a:xfrm>
            <a:prstGeom prst="cloudCallout">
              <a:avLst>
                <a:gd name="adj1" fmla="val 73877"/>
                <a:gd name="adj2" fmla="val 79165"/>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0000"/>
                  </a:solidFill>
                  <a:latin typeface="Helvetica" panose="020B0604020202020204" pitchFamily="2" charset="0"/>
                </a:rPr>
                <a:t>c</a:t>
              </a:r>
            </a:p>
          </p:txBody>
        </p:sp>
        <p:sp>
          <p:nvSpPr>
            <p:cNvPr id="35" name="Cloud Callout 34"/>
            <p:cNvSpPr/>
            <p:nvPr/>
          </p:nvSpPr>
          <p:spPr>
            <a:xfrm>
              <a:off x="8684737" y="2480509"/>
              <a:ext cx="468175" cy="307677"/>
            </a:xfrm>
            <a:prstGeom prst="cloudCallout">
              <a:avLst>
                <a:gd name="adj1" fmla="val -82116"/>
                <a:gd name="adj2" fmla="val -15271"/>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0000"/>
                  </a:solidFill>
                  <a:latin typeface="Helvetica" panose="020B0604020202020204" pitchFamily="2" charset="0"/>
                </a:rPr>
                <a:t>d</a:t>
              </a:r>
            </a:p>
          </p:txBody>
        </p:sp>
        <p:cxnSp>
          <p:nvCxnSpPr>
            <p:cNvPr id="36" name="Straight Arrow Connector 35"/>
            <p:cNvCxnSpPr>
              <a:stCxn id="32" idx="0"/>
              <a:endCxn id="33" idx="0"/>
            </p:cNvCxnSpPr>
            <p:nvPr/>
          </p:nvCxnSpPr>
          <p:spPr>
            <a:xfrm>
              <a:off x="4577340" y="2434710"/>
              <a:ext cx="3738141" cy="888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5449404" y="2917638"/>
            <a:ext cx="5227508" cy="726287"/>
            <a:chOff x="3925404" y="2917637"/>
            <a:chExt cx="5227508" cy="726287"/>
          </a:xfrm>
        </p:grpSpPr>
        <p:pic>
          <p:nvPicPr>
            <p:cNvPr id="3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6170" y="3062590"/>
              <a:ext cx="382339" cy="581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0724" y="3071476"/>
              <a:ext cx="489514" cy="557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Cloud Callout 39"/>
            <p:cNvSpPr/>
            <p:nvPr/>
          </p:nvSpPr>
          <p:spPr>
            <a:xfrm>
              <a:off x="3925404" y="2917637"/>
              <a:ext cx="479640" cy="307677"/>
            </a:xfrm>
            <a:prstGeom prst="cloudCallout">
              <a:avLst>
                <a:gd name="adj1" fmla="val 65521"/>
                <a:gd name="adj2" fmla="val 40280"/>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0000"/>
                  </a:solidFill>
                  <a:latin typeface="Helvetica" panose="020B0604020202020204" pitchFamily="2" charset="0"/>
                </a:rPr>
                <a:t>e</a:t>
              </a:r>
            </a:p>
          </p:txBody>
        </p:sp>
        <p:sp>
          <p:nvSpPr>
            <p:cNvPr id="41" name="Cloud Callout 40"/>
            <p:cNvSpPr/>
            <p:nvPr/>
          </p:nvSpPr>
          <p:spPr>
            <a:xfrm>
              <a:off x="8684737" y="3108389"/>
              <a:ext cx="468175" cy="307677"/>
            </a:xfrm>
            <a:prstGeom prst="cloudCallout">
              <a:avLst>
                <a:gd name="adj1" fmla="val -82116"/>
                <a:gd name="adj2" fmla="val -15271"/>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0000"/>
                  </a:solidFill>
                  <a:latin typeface="Helvetica" panose="020B0604020202020204" pitchFamily="2" charset="0"/>
                </a:rPr>
                <a:t>f</a:t>
              </a:r>
            </a:p>
          </p:txBody>
        </p:sp>
        <p:cxnSp>
          <p:nvCxnSpPr>
            <p:cNvPr id="42" name="Straight Arrow Connector 41"/>
            <p:cNvCxnSpPr>
              <a:stCxn id="38" idx="0"/>
              <a:endCxn id="39" idx="0"/>
            </p:cNvCxnSpPr>
            <p:nvPr/>
          </p:nvCxnSpPr>
          <p:spPr>
            <a:xfrm>
              <a:off x="4577340" y="3062590"/>
              <a:ext cx="3738141" cy="888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5447928" y="3553377"/>
            <a:ext cx="5228984" cy="666612"/>
            <a:chOff x="3923928" y="3553377"/>
            <a:chExt cx="5228984" cy="666612"/>
          </a:xfrm>
        </p:grpSpPr>
        <p:pic>
          <p:nvPicPr>
            <p:cNvPr id="4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6170" y="3638655"/>
              <a:ext cx="382339" cy="581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0724" y="3647541"/>
              <a:ext cx="489514" cy="557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Cloud Callout 45"/>
            <p:cNvSpPr/>
            <p:nvPr/>
          </p:nvSpPr>
          <p:spPr>
            <a:xfrm>
              <a:off x="3923928" y="3553377"/>
              <a:ext cx="514177" cy="307677"/>
            </a:xfrm>
            <a:prstGeom prst="cloudCallout">
              <a:avLst>
                <a:gd name="adj1" fmla="val 62337"/>
                <a:gd name="adj2" fmla="val 29170"/>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0000"/>
                  </a:solidFill>
                  <a:latin typeface="Helvetica" panose="020B0604020202020204" pitchFamily="2" charset="0"/>
                </a:rPr>
                <a:t>g</a:t>
              </a:r>
            </a:p>
          </p:txBody>
        </p:sp>
        <p:sp>
          <p:nvSpPr>
            <p:cNvPr id="47" name="Cloud Callout 46"/>
            <p:cNvSpPr/>
            <p:nvPr/>
          </p:nvSpPr>
          <p:spPr>
            <a:xfrm>
              <a:off x="8684737" y="3684454"/>
              <a:ext cx="468175" cy="307677"/>
            </a:xfrm>
            <a:prstGeom prst="cloudCallout">
              <a:avLst>
                <a:gd name="adj1" fmla="val -82116"/>
                <a:gd name="adj2" fmla="val -15271"/>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0000"/>
                  </a:solidFill>
                  <a:latin typeface="Helvetica" panose="020B0604020202020204" pitchFamily="2" charset="0"/>
                </a:rPr>
                <a:t>h</a:t>
              </a:r>
            </a:p>
          </p:txBody>
        </p:sp>
        <p:cxnSp>
          <p:nvCxnSpPr>
            <p:cNvPr id="48" name="Straight Arrow Connector 47"/>
            <p:cNvCxnSpPr>
              <a:stCxn id="44" idx="0"/>
              <a:endCxn id="45" idx="0"/>
            </p:cNvCxnSpPr>
            <p:nvPr/>
          </p:nvCxnSpPr>
          <p:spPr>
            <a:xfrm>
              <a:off x="4577340" y="3638655"/>
              <a:ext cx="3738141" cy="888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6292510" y="2140691"/>
            <a:ext cx="3307629" cy="876490"/>
            <a:chOff x="4567380" y="2140691"/>
            <a:chExt cx="3307629" cy="876490"/>
          </a:xfrm>
        </p:grpSpPr>
        <p:pic>
          <p:nvPicPr>
            <p:cNvPr id="50"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09240" y="2736229"/>
              <a:ext cx="202964" cy="235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98658" y="2140691"/>
              <a:ext cx="215691" cy="250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57048" y="2156921"/>
              <a:ext cx="226232" cy="263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84083" y="2156921"/>
              <a:ext cx="283552" cy="28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50385" y="2156920"/>
              <a:ext cx="260171" cy="263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81187" y="2732739"/>
              <a:ext cx="234942" cy="237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91639" y="2755585"/>
              <a:ext cx="258746" cy="26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7" name="Straight Arrow Connector 56"/>
            <p:cNvCxnSpPr>
              <a:stCxn id="26" idx="3"/>
              <a:endCxn id="59" idx="1"/>
            </p:cNvCxnSpPr>
            <p:nvPr/>
          </p:nvCxnSpPr>
          <p:spPr>
            <a:xfrm>
              <a:off x="4572794" y="2143919"/>
              <a:ext cx="973100" cy="43457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27" idx="1"/>
              <a:endCxn id="59" idx="3"/>
            </p:cNvCxnSpPr>
            <p:nvPr/>
          </p:nvCxnSpPr>
          <p:spPr>
            <a:xfrm flipH="1">
              <a:off x="6942207" y="2141047"/>
              <a:ext cx="932802" cy="43745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9" name="Picture 1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545894" y="2143919"/>
              <a:ext cx="1396313" cy="86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0" name="Straight Arrow Connector 59"/>
            <p:cNvCxnSpPr>
              <a:stCxn id="33" idx="1"/>
              <a:endCxn id="59" idx="3"/>
            </p:cNvCxnSpPr>
            <p:nvPr/>
          </p:nvCxnSpPr>
          <p:spPr>
            <a:xfrm flipH="1" flipV="1">
              <a:off x="6942207" y="2578497"/>
              <a:ext cx="927388" cy="14400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32" idx="3"/>
              <a:endCxn id="59" idx="1"/>
            </p:cNvCxnSpPr>
            <p:nvPr/>
          </p:nvCxnSpPr>
          <p:spPr>
            <a:xfrm flipV="1">
              <a:off x="4567380" y="2578497"/>
              <a:ext cx="978514" cy="14688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2"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64553" y="2765432"/>
              <a:ext cx="202964" cy="235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3" name="Group 62"/>
          <p:cNvGrpSpPr/>
          <p:nvPr/>
        </p:nvGrpSpPr>
        <p:grpSpPr>
          <a:xfrm>
            <a:off x="6292509" y="2141047"/>
            <a:ext cx="3535044" cy="3682846"/>
            <a:chOff x="4776522" y="2141047"/>
            <a:chExt cx="3535044" cy="3682846"/>
          </a:xfrm>
        </p:grpSpPr>
        <p:cxnSp>
          <p:nvCxnSpPr>
            <p:cNvPr id="64" name="Straight Arrow Connector 63"/>
            <p:cNvCxnSpPr>
              <a:stCxn id="73" idx="1"/>
              <a:endCxn id="44" idx="3"/>
            </p:cNvCxnSpPr>
            <p:nvPr/>
          </p:nvCxnSpPr>
          <p:spPr>
            <a:xfrm flipH="1" flipV="1">
              <a:off x="4776522" y="3929322"/>
              <a:ext cx="972711" cy="379303"/>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65" name="Group 64"/>
            <p:cNvGrpSpPr/>
            <p:nvPr/>
          </p:nvGrpSpPr>
          <p:grpSpPr>
            <a:xfrm>
              <a:off x="4776522" y="2141047"/>
              <a:ext cx="3535044" cy="3682846"/>
              <a:chOff x="4575393" y="2141047"/>
              <a:chExt cx="3535044" cy="3682846"/>
            </a:xfrm>
          </p:grpSpPr>
          <p:grpSp>
            <p:nvGrpSpPr>
              <p:cNvPr id="66" name="Group 65"/>
              <p:cNvGrpSpPr/>
              <p:nvPr/>
            </p:nvGrpSpPr>
            <p:grpSpPr>
              <a:xfrm>
                <a:off x="5548104" y="2141047"/>
                <a:ext cx="2562333" cy="3682846"/>
                <a:chOff x="5548104" y="2141047"/>
                <a:chExt cx="2562333" cy="3682846"/>
              </a:xfrm>
            </p:grpSpPr>
            <p:pic>
              <p:nvPicPr>
                <p:cNvPr id="73"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548104" y="3883932"/>
                  <a:ext cx="1399581" cy="849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4" name="Straight Arrow Connector 73"/>
                <p:cNvCxnSpPr>
                  <a:stCxn id="45" idx="1"/>
                  <a:endCxn id="73" idx="3"/>
                </p:cNvCxnSpPr>
                <p:nvPr/>
              </p:nvCxnSpPr>
              <p:spPr>
                <a:xfrm flipH="1">
                  <a:off x="6947685" y="3926450"/>
                  <a:ext cx="929923" cy="38217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39" idx="1"/>
                  <a:endCxn id="73" idx="3"/>
                </p:cNvCxnSpPr>
                <p:nvPr/>
              </p:nvCxnSpPr>
              <p:spPr>
                <a:xfrm flipH="1">
                  <a:off x="6947685" y="3350385"/>
                  <a:ext cx="929923" cy="95824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124" idx="1"/>
                  <a:endCxn id="73" idx="3"/>
                </p:cNvCxnSpPr>
                <p:nvPr/>
              </p:nvCxnSpPr>
              <p:spPr>
                <a:xfrm flipH="1" flipV="1">
                  <a:off x="6947685" y="4308625"/>
                  <a:ext cx="1162752" cy="42015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stCxn id="118" idx="0"/>
                  <a:endCxn id="73" idx="3"/>
                </p:cNvCxnSpPr>
                <p:nvPr/>
              </p:nvCxnSpPr>
              <p:spPr>
                <a:xfrm flipH="1" flipV="1">
                  <a:off x="6947685" y="4308625"/>
                  <a:ext cx="1008220" cy="72120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83" idx="3"/>
                  <a:endCxn id="73" idx="3"/>
                </p:cNvCxnSpPr>
                <p:nvPr/>
              </p:nvCxnSpPr>
              <p:spPr>
                <a:xfrm flipH="1" flipV="1">
                  <a:off x="6947685" y="4308625"/>
                  <a:ext cx="133877" cy="151526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stCxn id="33" idx="1"/>
                  <a:endCxn id="73" idx="3"/>
                </p:cNvCxnSpPr>
                <p:nvPr/>
              </p:nvCxnSpPr>
              <p:spPr>
                <a:xfrm flipH="1">
                  <a:off x="6947685" y="2722505"/>
                  <a:ext cx="929923" cy="158612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27" idx="1"/>
                  <a:endCxn id="73" idx="3"/>
                </p:cNvCxnSpPr>
                <p:nvPr/>
              </p:nvCxnSpPr>
              <p:spPr>
                <a:xfrm flipH="1">
                  <a:off x="6947685" y="2141047"/>
                  <a:ext cx="935337" cy="216757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67" name="Straight Arrow Connector 66"/>
              <p:cNvCxnSpPr>
                <a:stCxn id="73" idx="1"/>
                <a:endCxn id="83" idx="1"/>
              </p:cNvCxnSpPr>
              <p:nvPr/>
            </p:nvCxnSpPr>
            <p:spPr>
              <a:xfrm flipH="1">
                <a:off x="5426249" y="4308625"/>
                <a:ext cx="121855" cy="151526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73" idx="1"/>
                <a:endCxn id="117" idx="0"/>
              </p:cNvCxnSpPr>
              <p:nvPr/>
            </p:nvCxnSpPr>
            <p:spPr>
              <a:xfrm flipH="1">
                <a:off x="4975648" y="4308625"/>
                <a:ext cx="572456" cy="727672"/>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73" idx="1"/>
                <a:endCxn id="120" idx="3"/>
              </p:cNvCxnSpPr>
              <p:nvPr/>
            </p:nvCxnSpPr>
            <p:spPr>
              <a:xfrm flipH="1">
                <a:off x="4737899" y="4308625"/>
                <a:ext cx="810205" cy="415381"/>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73" idx="1"/>
                <a:endCxn id="38" idx="3"/>
              </p:cNvCxnSpPr>
              <p:nvPr/>
            </p:nvCxnSpPr>
            <p:spPr>
              <a:xfrm flipH="1" flipV="1">
                <a:off x="4575393" y="3353257"/>
                <a:ext cx="972711" cy="95536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73" idx="1"/>
                <a:endCxn id="32" idx="3"/>
              </p:cNvCxnSpPr>
              <p:nvPr/>
            </p:nvCxnSpPr>
            <p:spPr>
              <a:xfrm flipH="1" flipV="1">
                <a:off x="4575393" y="2725377"/>
                <a:ext cx="972711" cy="158324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73" idx="1"/>
                <a:endCxn id="26" idx="3"/>
              </p:cNvCxnSpPr>
              <p:nvPr/>
            </p:nvCxnSpPr>
            <p:spPr>
              <a:xfrm flipH="1" flipV="1">
                <a:off x="4580807" y="2143919"/>
                <a:ext cx="967297" cy="216470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nvGrpSpPr>
          <p:cNvPr id="81" name="Group 80"/>
          <p:cNvGrpSpPr/>
          <p:nvPr/>
        </p:nvGrpSpPr>
        <p:grpSpPr>
          <a:xfrm>
            <a:off x="7042534" y="5321939"/>
            <a:ext cx="2280716" cy="1088089"/>
            <a:chOff x="5518534" y="5321938"/>
            <a:chExt cx="2280716" cy="1088089"/>
          </a:xfrm>
        </p:grpSpPr>
        <p:sp>
          <p:nvSpPr>
            <p:cNvPr id="82" name="Cloud Callout 81"/>
            <p:cNvSpPr/>
            <p:nvPr/>
          </p:nvSpPr>
          <p:spPr>
            <a:xfrm>
              <a:off x="6362167" y="6102350"/>
              <a:ext cx="474494" cy="307677"/>
            </a:xfrm>
            <a:prstGeom prst="cloudCallout">
              <a:avLst>
                <a:gd name="adj1" fmla="val -24917"/>
                <a:gd name="adj2" fmla="val -123886"/>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0000"/>
                  </a:solidFill>
                  <a:latin typeface="Helvetica" panose="020B0604020202020204" pitchFamily="2" charset="0"/>
                </a:rPr>
                <a:t>m</a:t>
              </a:r>
            </a:p>
          </p:txBody>
        </p:sp>
        <p:pic>
          <p:nvPicPr>
            <p:cNvPr id="83" name="Picture 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619365" y="5707063"/>
              <a:ext cx="1655313" cy="233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4" name="Straight Arrow Connector 83"/>
            <p:cNvCxnSpPr>
              <a:stCxn id="83" idx="3"/>
              <a:endCxn id="118" idx="1"/>
            </p:cNvCxnSpPr>
            <p:nvPr/>
          </p:nvCxnSpPr>
          <p:spPr>
            <a:xfrm flipV="1">
              <a:off x="7274678" y="5321938"/>
              <a:ext cx="524572" cy="50195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83" idx="1"/>
              <a:endCxn id="117" idx="3"/>
            </p:cNvCxnSpPr>
            <p:nvPr/>
          </p:nvCxnSpPr>
          <p:spPr>
            <a:xfrm flipH="1" flipV="1">
              <a:off x="5518534" y="5328402"/>
              <a:ext cx="100831" cy="495491"/>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83" idx="0"/>
            </p:cNvCxnSpPr>
            <p:nvPr/>
          </p:nvCxnSpPr>
          <p:spPr>
            <a:xfrm flipH="1" flipV="1">
              <a:off x="6443547" y="5489575"/>
              <a:ext cx="3475" cy="21748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p:nvGrpSpPr>
        <p:grpSpPr>
          <a:xfrm>
            <a:off x="6220502" y="2722506"/>
            <a:ext cx="3302215" cy="1206817"/>
            <a:chOff x="4696501" y="2722505"/>
            <a:chExt cx="3302215" cy="1206817"/>
          </a:xfrm>
        </p:grpSpPr>
        <p:grpSp>
          <p:nvGrpSpPr>
            <p:cNvPr id="88" name="Group 87"/>
            <p:cNvGrpSpPr/>
            <p:nvPr/>
          </p:nvGrpSpPr>
          <p:grpSpPr>
            <a:xfrm>
              <a:off x="4696501" y="2722505"/>
              <a:ext cx="3302215" cy="1206817"/>
              <a:chOff x="4696501" y="2722505"/>
              <a:chExt cx="3302215" cy="1206817"/>
            </a:xfrm>
          </p:grpSpPr>
          <p:pic>
            <p:nvPicPr>
              <p:cNvPr id="90"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34975" y="3350182"/>
                <a:ext cx="202964" cy="235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06922" y="3346692"/>
                <a:ext cx="234942" cy="237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17374" y="3369538"/>
                <a:ext cx="258746" cy="26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90288" y="3379385"/>
                <a:ext cx="202964" cy="235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4" name="Group 93"/>
              <p:cNvGrpSpPr/>
              <p:nvPr/>
            </p:nvGrpSpPr>
            <p:grpSpPr>
              <a:xfrm>
                <a:off x="4696501" y="2722505"/>
                <a:ext cx="3302215" cy="1206817"/>
                <a:chOff x="4495372" y="2722505"/>
                <a:chExt cx="3302215" cy="1206817"/>
              </a:xfrm>
            </p:grpSpPr>
            <p:cxnSp>
              <p:nvCxnSpPr>
                <p:cNvPr id="95" name="Straight Arrow Connector 94"/>
                <p:cNvCxnSpPr>
                  <a:stCxn id="32" idx="3"/>
                </p:cNvCxnSpPr>
                <p:nvPr/>
              </p:nvCxnSpPr>
              <p:spPr>
                <a:xfrm>
                  <a:off x="4495372" y="2725377"/>
                  <a:ext cx="1047255" cy="714437"/>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a:stCxn id="33" idx="1"/>
                </p:cNvCxnSpPr>
                <p:nvPr/>
              </p:nvCxnSpPr>
              <p:spPr>
                <a:xfrm flipH="1">
                  <a:off x="6947935" y="2722505"/>
                  <a:ext cx="849652" cy="717309"/>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38" idx="3"/>
                </p:cNvCxnSpPr>
                <p:nvPr/>
              </p:nvCxnSpPr>
              <p:spPr>
                <a:xfrm>
                  <a:off x="4495372" y="3353257"/>
                  <a:ext cx="1047255" cy="86557"/>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44" idx="3"/>
                </p:cNvCxnSpPr>
                <p:nvPr/>
              </p:nvCxnSpPr>
              <p:spPr>
                <a:xfrm flipV="1">
                  <a:off x="4495372" y="3439814"/>
                  <a:ext cx="1047255" cy="48950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stCxn id="39" idx="1"/>
                </p:cNvCxnSpPr>
                <p:nvPr/>
              </p:nvCxnSpPr>
              <p:spPr>
                <a:xfrm flipH="1">
                  <a:off x="6947935" y="3350385"/>
                  <a:ext cx="849652" cy="89429"/>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45" idx="1"/>
                </p:cNvCxnSpPr>
                <p:nvPr/>
              </p:nvCxnSpPr>
              <p:spPr>
                <a:xfrm flipH="1" flipV="1">
                  <a:off x="6947935" y="3439814"/>
                  <a:ext cx="849652" cy="48663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sp>
          <p:nvSpPr>
            <p:cNvPr id="89" name="TextBox 88"/>
            <p:cNvSpPr txBox="1"/>
            <p:nvPr/>
          </p:nvSpPr>
          <p:spPr>
            <a:xfrm>
              <a:off x="5729246" y="3091618"/>
              <a:ext cx="1476955" cy="830997"/>
            </a:xfrm>
            <a:prstGeom prst="rect">
              <a:avLst/>
            </a:prstGeom>
            <a:solidFill>
              <a:schemeClr val="accent1">
                <a:lumMod val="40000"/>
                <a:lumOff val="60000"/>
              </a:schemeClr>
            </a:solidFill>
          </p:spPr>
          <p:txBody>
            <a:bodyPr wrap="square" rtlCol="0">
              <a:spAutoFit/>
            </a:bodyPr>
            <a:lstStyle/>
            <a:p>
              <a:pPr algn="ctr"/>
              <a:r>
                <a:rPr lang="en-ZA" sz="1600" dirty="0">
                  <a:latin typeface="Helvetica" panose="020B0604020202020204" pitchFamily="2" charset="0"/>
                </a:rPr>
                <a:t>Business Value Chain Image</a:t>
              </a:r>
            </a:p>
          </p:txBody>
        </p:sp>
      </p:grpSp>
      <p:grpSp>
        <p:nvGrpSpPr>
          <p:cNvPr id="101" name="Group 100"/>
          <p:cNvGrpSpPr/>
          <p:nvPr/>
        </p:nvGrpSpPr>
        <p:grpSpPr>
          <a:xfrm>
            <a:off x="5504968" y="3870882"/>
            <a:ext cx="5171945" cy="1749625"/>
            <a:chOff x="3980967" y="3870881"/>
            <a:chExt cx="5171945" cy="1749625"/>
          </a:xfrm>
        </p:grpSpPr>
        <p:grpSp>
          <p:nvGrpSpPr>
            <p:cNvPr id="102" name="Group 101"/>
            <p:cNvGrpSpPr/>
            <p:nvPr/>
          </p:nvGrpSpPr>
          <p:grpSpPr>
            <a:xfrm>
              <a:off x="3980967" y="3870881"/>
              <a:ext cx="5171945" cy="1749625"/>
              <a:chOff x="3980967" y="3870881"/>
              <a:chExt cx="5171945" cy="1749625"/>
            </a:xfrm>
          </p:grpSpPr>
          <p:grpSp>
            <p:nvGrpSpPr>
              <p:cNvPr id="104" name="Group 103"/>
              <p:cNvGrpSpPr/>
              <p:nvPr/>
            </p:nvGrpSpPr>
            <p:grpSpPr>
              <a:xfrm>
                <a:off x="3980967" y="3870881"/>
                <a:ext cx="5165837" cy="1749625"/>
                <a:chOff x="3980967" y="3870881"/>
                <a:chExt cx="5165837" cy="1749625"/>
              </a:xfrm>
            </p:grpSpPr>
            <p:grpSp>
              <p:nvGrpSpPr>
                <p:cNvPr id="107" name="Group 106"/>
                <p:cNvGrpSpPr/>
                <p:nvPr/>
              </p:nvGrpSpPr>
              <p:grpSpPr>
                <a:xfrm>
                  <a:off x="4385585" y="3870881"/>
                  <a:ext cx="4463398" cy="1749625"/>
                  <a:chOff x="4184456" y="3870881"/>
                  <a:chExt cx="4463398" cy="1749625"/>
                </a:xfrm>
              </p:grpSpPr>
              <p:cxnSp>
                <p:nvCxnSpPr>
                  <p:cNvPr id="110" name="Straight Arrow Connector 109"/>
                  <p:cNvCxnSpPr>
                    <a:stCxn id="118" idx="0"/>
                    <a:endCxn id="124" idx="1"/>
                  </p:cNvCxnSpPr>
                  <p:nvPr/>
                </p:nvCxnSpPr>
                <p:spPr>
                  <a:xfrm flipV="1">
                    <a:off x="7947892" y="4728781"/>
                    <a:ext cx="154532" cy="301052"/>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11" name="Group 110"/>
                  <p:cNvGrpSpPr/>
                  <p:nvPr/>
                </p:nvGrpSpPr>
                <p:grpSpPr>
                  <a:xfrm>
                    <a:off x="4184456" y="3870881"/>
                    <a:ext cx="4463398" cy="1749625"/>
                    <a:chOff x="4184456" y="3870881"/>
                    <a:chExt cx="4463398" cy="1749625"/>
                  </a:xfrm>
                </p:grpSpPr>
                <p:grpSp>
                  <p:nvGrpSpPr>
                    <p:cNvPr id="112" name="Group 111"/>
                    <p:cNvGrpSpPr/>
                    <p:nvPr/>
                  </p:nvGrpSpPr>
                  <p:grpSpPr>
                    <a:xfrm>
                      <a:off x="4184456" y="3870881"/>
                      <a:ext cx="4463398" cy="1138505"/>
                      <a:chOff x="4184456" y="3870881"/>
                      <a:chExt cx="4463398" cy="1138505"/>
                    </a:xfrm>
                  </p:grpSpPr>
                  <p:pic>
                    <p:nvPicPr>
                      <p:cNvPr id="120" name="Picture 8"/>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184456" y="4443400"/>
                        <a:ext cx="545430" cy="561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1" name="Straight Arrow Connector 120"/>
                      <p:cNvCxnSpPr>
                        <a:stCxn id="44" idx="2"/>
                        <a:endCxn id="120" idx="0"/>
                      </p:cNvCxnSpPr>
                      <p:nvPr/>
                    </p:nvCxnSpPr>
                    <p:spPr>
                      <a:xfrm>
                        <a:off x="4304203" y="4219989"/>
                        <a:ext cx="152968" cy="223411"/>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a:stCxn id="129" idx="2"/>
                        <a:endCxn id="120" idx="0"/>
                      </p:cNvCxnSpPr>
                      <p:nvPr/>
                    </p:nvCxnSpPr>
                    <p:spPr>
                      <a:xfrm flipH="1">
                        <a:off x="4457171" y="4121349"/>
                        <a:ext cx="603893" cy="322051"/>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a:stCxn id="128" idx="2"/>
                        <a:endCxn id="120" idx="0"/>
                      </p:cNvCxnSpPr>
                      <p:nvPr/>
                    </p:nvCxnSpPr>
                    <p:spPr>
                      <a:xfrm flipH="1">
                        <a:off x="4457171" y="4106863"/>
                        <a:ext cx="972845" cy="336537"/>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24" name="Picture 8"/>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102424" y="4448175"/>
                        <a:ext cx="545430" cy="561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5" name="Straight Arrow Connector 124"/>
                      <p:cNvCxnSpPr>
                        <a:stCxn id="131" idx="2"/>
                        <a:endCxn id="124" idx="0"/>
                      </p:cNvCxnSpPr>
                      <p:nvPr/>
                    </p:nvCxnSpPr>
                    <p:spPr>
                      <a:xfrm>
                        <a:off x="7420833" y="4411107"/>
                        <a:ext cx="954306" cy="3706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a:stCxn id="130" idx="3"/>
                        <a:endCxn id="124" idx="0"/>
                      </p:cNvCxnSpPr>
                      <p:nvPr/>
                    </p:nvCxnSpPr>
                    <p:spPr>
                      <a:xfrm>
                        <a:off x="7875009" y="4275131"/>
                        <a:ext cx="500130" cy="173044"/>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a:stCxn id="45" idx="2"/>
                        <a:endCxn id="124" idx="0"/>
                      </p:cNvCxnSpPr>
                      <p:nvPr/>
                    </p:nvCxnSpPr>
                    <p:spPr>
                      <a:xfrm>
                        <a:off x="8042344" y="4205359"/>
                        <a:ext cx="332795" cy="24281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28"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28534" y="3870881"/>
                        <a:ext cx="202964" cy="235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43593" y="3883819"/>
                        <a:ext cx="234942" cy="237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0"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16263" y="4144333"/>
                        <a:ext cx="258746" cy="26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19351" y="4175125"/>
                        <a:ext cx="202964" cy="235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13" name="Straight Arrow Connector 112"/>
                    <p:cNvCxnSpPr>
                      <a:stCxn id="120" idx="3"/>
                    </p:cNvCxnSpPr>
                    <p:nvPr/>
                  </p:nvCxnSpPr>
                  <p:spPr>
                    <a:xfrm>
                      <a:off x="4729886" y="4724006"/>
                      <a:ext cx="812741" cy="38091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a:stCxn id="117" idx="3"/>
                    </p:cNvCxnSpPr>
                    <p:nvPr/>
                  </p:nvCxnSpPr>
                  <p:spPr>
                    <a:xfrm flipV="1">
                      <a:off x="5317405" y="5104921"/>
                      <a:ext cx="225222" cy="223481"/>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a:stCxn id="118" idx="1"/>
                    </p:cNvCxnSpPr>
                    <p:nvPr/>
                  </p:nvCxnSpPr>
                  <p:spPr>
                    <a:xfrm flipH="1" flipV="1">
                      <a:off x="6942208" y="5104921"/>
                      <a:ext cx="655913" cy="217017"/>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a:stCxn id="124" idx="1"/>
                    </p:cNvCxnSpPr>
                    <p:nvPr/>
                  </p:nvCxnSpPr>
                  <p:spPr>
                    <a:xfrm flipH="1">
                      <a:off x="6942208" y="4728781"/>
                      <a:ext cx="1160216" cy="37614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17" name="Picture 10"/>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617864" y="5036297"/>
                      <a:ext cx="699541" cy="584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10"/>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598121" y="5029833"/>
                      <a:ext cx="699541" cy="584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9" name="Straight Arrow Connector 118"/>
                    <p:cNvCxnSpPr>
                      <a:stCxn id="117" idx="0"/>
                      <a:endCxn id="120" idx="3"/>
                    </p:cNvCxnSpPr>
                    <p:nvPr/>
                  </p:nvCxnSpPr>
                  <p:spPr>
                    <a:xfrm flipH="1" flipV="1">
                      <a:off x="4729886" y="4724006"/>
                      <a:ext cx="237749" cy="312291"/>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sp>
              <p:nvSpPr>
                <p:cNvPr id="108" name="Cloud Callout 107"/>
                <p:cNvSpPr/>
                <p:nvPr/>
              </p:nvSpPr>
              <p:spPr>
                <a:xfrm>
                  <a:off x="3980967" y="4149229"/>
                  <a:ext cx="424077" cy="307677"/>
                </a:xfrm>
                <a:prstGeom prst="cloudCallout">
                  <a:avLst>
                    <a:gd name="adj1" fmla="val 131550"/>
                    <a:gd name="adj2" fmla="val 73610"/>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err="1">
                      <a:solidFill>
                        <a:srgbClr val="FF0000"/>
                      </a:solidFill>
                      <a:latin typeface="Helvetica" panose="020B0604020202020204" pitchFamily="2" charset="0"/>
                    </a:rPr>
                    <a:t>i</a:t>
                  </a:r>
                  <a:endParaRPr lang="en-ZA" sz="1200" b="1" dirty="0">
                    <a:solidFill>
                      <a:srgbClr val="FF0000"/>
                    </a:solidFill>
                    <a:latin typeface="Helvetica" panose="020B0604020202020204" pitchFamily="2" charset="0"/>
                  </a:endParaRPr>
                </a:p>
              </p:txBody>
            </p:sp>
            <p:sp>
              <p:nvSpPr>
                <p:cNvPr id="109" name="Cloud Callout 108"/>
                <p:cNvSpPr/>
                <p:nvPr/>
              </p:nvSpPr>
              <p:spPr>
                <a:xfrm>
                  <a:off x="8762982" y="4175126"/>
                  <a:ext cx="383822" cy="307677"/>
                </a:xfrm>
                <a:prstGeom prst="cloudCallout">
                  <a:avLst>
                    <a:gd name="adj1" fmla="val -66795"/>
                    <a:gd name="adj2" fmla="val 70832"/>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0000"/>
                      </a:solidFill>
                      <a:latin typeface="Helvetica" panose="020B0604020202020204" pitchFamily="2" charset="0"/>
                    </a:rPr>
                    <a:t>j</a:t>
                  </a:r>
                </a:p>
              </p:txBody>
            </p:sp>
          </p:grpSp>
          <p:sp>
            <p:nvSpPr>
              <p:cNvPr id="105" name="Cloud Callout 104"/>
              <p:cNvSpPr/>
              <p:nvPr/>
            </p:nvSpPr>
            <p:spPr>
              <a:xfrm>
                <a:off x="4148250" y="5068426"/>
                <a:ext cx="457994" cy="307677"/>
              </a:xfrm>
              <a:prstGeom prst="cloudCallout">
                <a:avLst>
                  <a:gd name="adj1" fmla="val 107574"/>
                  <a:gd name="adj2" fmla="val 37502"/>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0000"/>
                    </a:solidFill>
                    <a:latin typeface="Helvetica" panose="020B0604020202020204" pitchFamily="2" charset="0"/>
                  </a:rPr>
                  <a:t>k</a:t>
                </a:r>
              </a:p>
            </p:txBody>
          </p:sp>
          <p:sp>
            <p:nvSpPr>
              <p:cNvPr id="106" name="Cloud Callout 105"/>
              <p:cNvSpPr/>
              <p:nvPr/>
            </p:nvSpPr>
            <p:spPr>
              <a:xfrm>
                <a:off x="8767938" y="5062999"/>
                <a:ext cx="384974" cy="307677"/>
              </a:xfrm>
              <a:prstGeom prst="cloudCallout">
                <a:avLst>
                  <a:gd name="adj1" fmla="val -146191"/>
                  <a:gd name="adj2" fmla="val 4172"/>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0000"/>
                    </a:solidFill>
                    <a:latin typeface="Helvetica" panose="020B0604020202020204" pitchFamily="2" charset="0"/>
                  </a:rPr>
                  <a:t>l</a:t>
                </a:r>
              </a:p>
            </p:txBody>
          </p:sp>
        </p:grpSp>
        <p:sp>
          <p:nvSpPr>
            <p:cNvPr id="103" name="TextBox 102"/>
            <p:cNvSpPr txBox="1"/>
            <p:nvPr/>
          </p:nvSpPr>
          <p:spPr>
            <a:xfrm>
              <a:off x="5781679" y="4796904"/>
              <a:ext cx="1359121" cy="584775"/>
            </a:xfrm>
            <a:prstGeom prst="rect">
              <a:avLst/>
            </a:prstGeom>
            <a:solidFill>
              <a:schemeClr val="accent1">
                <a:lumMod val="40000"/>
                <a:lumOff val="60000"/>
              </a:schemeClr>
            </a:solidFill>
          </p:spPr>
          <p:txBody>
            <a:bodyPr wrap="square" rtlCol="0">
              <a:spAutoFit/>
            </a:bodyPr>
            <a:lstStyle/>
            <a:p>
              <a:pPr algn="ctr"/>
              <a:r>
                <a:rPr lang="en-ZA" sz="1600" dirty="0">
                  <a:latin typeface="Helvetica" panose="020B0604020202020204" pitchFamily="2" charset="0"/>
                </a:rPr>
                <a:t>IT Portfolio Image</a:t>
              </a:r>
            </a:p>
          </p:txBody>
        </p:sp>
      </p:grpSp>
      <p:grpSp>
        <p:nvGrpSpPr>
          <p:cNvPr id="141" name="Group 140"/>
          <p:cNvGrpSpPr/>
          <p:nvPr/>
        </p:nvGrpSpPr>
        <p:grpSpPr>
          <a:xfrm>
            <a:off x="1952857" y="1277939"/>
            <a:ext cx="1798924" cy="5210175"/>
            <a:chOff x="428857" y="1277938"/>
            <a:chExt cx="1798924" cy="5264302"/>
          </a:xfrm>
        </p:grpSpPr>
        <p:sp>
          <p:nvSpPr>
            <p:cNvPr id="4" name="Left Bracket 3"/>
            <p:cNvSpPr/>
            <p:nvPr/>
          </p:nvSpPr>
          <p:spPr>
            <a:xfrm>
              <a:off x="428857" y="1277938"/>
              <a:ext cx="1687339" cy="2008959"/>
            </a:xfrm>
            <a:prstGeom prst="leftBracket">
              <a:avLst>
                <a:gd name="adj" fmla="val 1199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a:p>
          </p:txBody>
        </p:sp>
        <p:sp>
          <p:nvSpPr>
            <p:cNvPr id="134" name="Left Bracket 133"/>
            <p:cNvSpPr/>
            <p:nvPr/>
          </p:nvSpPr>
          <p:spPr>
            <a:xfrm>
              <a:off x="428857" y="2576950"/>
              <a:ext cx="1642519" cy="3965290"/>
            </a:xfrm>
            <a:prstGeom prst="leftBracket">
              <a:avLst>
                <a:gd name="adj" fmla="val 14504"/>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a:p>
          </p:txBody>
        </p:sp>
        <p:sp>
          <p:nvSpPr>
            <p:cNvPr id="132" name="TextBox 131"/>
            <p:cNvSpPr txBox="1"/>
            <p:nvPr/>
          </p:nvSpPr>
          <p:spPr>
            <a:xfrm>
              <a:off x="527221" y="1664043"/>
              <a:ext cx="1441647" cy="373169"/>
            </a:xfrm>
            <a:prstGeom prst="rect">
              <a:avLst/>
            </a:prstGeom>
            <a:noFill/>
          </p:spPr>
          <p:txBody>
            <a:bodyPr wrap="square" rtlCol="0">
              <a:spAutoFit/>
            </a:bodyPr>
            <a:lstStyle/>
            <a:p>
              <a:r>
                <a:rPr lang="en-ZA" dirty="0">
                  <a:solidFill>
                    <a:schemeClr val="bg2">
                      <a:lumMod val="50000"/>
                    </a:schemeClr>
                  </a:solidFill>
                </a:rPr>
                <a:t>Info &amp; Data</a:t>
              </a:r>
            </a:p>
          </p:txBody>
        </p:sp>
        <p:sp>
          <p:nvSpPr>
            <p:cNvPr id="135" name="TextBox 134"/>
            <p:cNvSpPr txBox="1"/>
            <p:nvPr/>
          </p:nvSpPr>
          <p:spPr>
            <a:xfrm>
              <a:off x="531337" y="2080056"/>
              <a:ext cx="1473843" cy="373169"/>
            </a:xfrm>
            <a:prstGeom prst="rect">
              <a:avLst/>
            </a:prstGeom>
            <a:noFill/>
          </p:spPr>
          <p:txBody>
            <a:bodyPr wrap="square" rtlCol="0">
              <a:spAutoFit/>
            </a:bodyPr>
            <a:lstStyle/>
            <a:p>
              <a:r>
                <a:rPr lang="en-ZA" dirty="0">
                  <a:solidFill>
                    <a:schemeClr val="bg2">
                      <a:lumMod val="50000"/>
                    </a:schemeClr>
                  </a:solidFill>
                </a:rPr>
                <a:t>Governance</a:t>
              </a:r>
            </a:p>
          </p:txBody>
        </p:sp>
        <p:sp>
          <p:nvSpPr>
            <p:cNvPr id="136" name="TextBox 135"/>
            <p:cNvSpPr txBox="1"/>
            <p:nvPr/>
          </p:nvSpPr>
          <p:spPr>
            <a:xfrm>
              <a:off x="527665" y="2759677"/>
              <a:ext cx="1621227" cy="373169"/>
            </a:xfrm>
            <a:prstGeom prst="rect">
              <a:avLst/>
            </a:prstGeom>
            <a:noFill/>
          </p:spPr>
          <p:txBody>
            <a:bodyPr wrap="square" rtlCol="0">
              <a:spAutoFit/>
            </a:bodyPr>
            <a:lstStyle/>
            <a:p>
              <a:r>
                <a:rPr lang="en-ZA" dirty="0">
                  <a:solidFill>
                    <a:schemeClr val="bg2">
                      <a:lumMod val="50000"/>
                    </a:schemeClr>
                  </a:solidFill>
                </a:rPr>
                <a:t>Council</a:t>
              </a:r>
            </a:p>
          </p:txBody>
        </p:sp>
        <p:sp>
          <p:nvSpPr>
            <p:cNvPr id="137" name="TextBox 136"/>
            <p:cNvSpPr txBox="1"/>
            <p:nvPr/>
          </p:nvSpPr>
          <p:spPr>
            <a:xfrm>
              <a:off x="578392" y="3968422"/>
              <a:ext cx="1621227" cy="373169"/>
            </a:xfrm>
            <a:prstGeom prst="rect">
              <a:avLst/>
            </a:prstGeom>
            <a:noFill/>
          </p:spPr>
          <p:txBody>
            <a:bodyPr wrap="square" rtlCol="0">
              <a:spAutoFit/>
            </a:bodyPr>
            <a:lstStyle/>
            <a:p>
              <a:r>
                <a:rPr lang="en-ZA" dirty="0">
                  <a:solidFill>
                    <a:schemeClr val="bg2">
                      <a:lumMod val="50000"/>
                    </a:schemeClr>
                  </a:solidFill>
                </a:rPr>
                <a:t>Info &amp; Data</a:t>
              </a:r>
            </a:p>
          </p:txBody>
        </p:sp>
        <p:sp>
          <p:nvSpPr>
            <p:cNvPr id="138" name="TextBox 137"/>
            <p:cNvSpPr txBox="1"/>
            <p:nvPr/>
          </p:nvSpPr>
          <p:spPr>
            <a:xfrm>
              <a:off x="579909" y="4416960"/>
              <a:ext cx="1621227" cy="373169"/>
            </a:xfrm>
            <a:prstGeom prst="rect">
              <a:avLst/>
            </a:prstGeom>
            <a:noFill/>
          </p:spPr>
          <p:txBody>
            <a:bodyPr wrap="square" rtlCol="0">
              <a:spAutoFit/>
            </a:bodyPr>
            <a:lstStyle/>
            <a:p>
              <a:r>
                <a:rPr lang="en-ZA" dirty="0">
                  <a:solidFill>
                    <a:schemeClr val="bg2">
                      <a:lumMod val="50000"/>
                    </a:schemeClr>
                  </a:solidFill>
                </a:rPr>
                <a:t>Stewardship</a:t>
              </a:r>
            </a:p>
          </p:txBody>
        </p:sp>
        <p:sp>
          <p:nvSpPr>
            <p:cNvPr id="139" name="TextBox 138"/>
            <p:cNvSpPr txBox="1"/>
            <p:nvPr/>
          </p:nvSpPr>
          <p:spPr>
            <a:xfrm>
              <a:off x="606554" y="4846261"/>
              <a:ext cx="1621227" cy="373169"/>
            </a:xfrm>
            <a:prstGeom prst="rect">
              <a:avLst/>
            </a:prstGeom>
            <a:noFill/>
          </p:spPr>
          <p:txBody>
            <a:bodyPr wrap="square" rtlCol="0">
              <a:spAutoFit/>
            </a:bodyPr>
            <a:lstStyle/>
            <a:p>
              <a:r>
                <a:rPr lang="en-ZA" dirty="0">
                  <a:solidFill>
                    <a:schemeClr val="bg2">
                      <a:lumMod val="50000"/>
                    </a:schemeClr>
                  </a:solidFill>
                </a:rPr>
                <a:t>Council</a:t>
              </a:r>
            </a:p>
          </p:txBody>
        </p:sp>
      </p:grpSp>
      <p:sp>
        <p:nvSpPr>
          <p:cNvPr id="3" name="Rectangle 2">
            <a:extLst>
              <a:ext uri="{FF2B5EF4-FFF2-40B4-BE49-F238E27FC236}">
                <a16:creationId xmlns:a16="http://schemas.microsoft.com/office/drawing/2014/main" id="{B4232AE7-B160-3D1E-9D6B-BCF0198525B9}"/>
              </a:ext>
            </a:extLst>
          </p:cNvPr>
          <p:cNvSpPr/>
          <p:nvPr/>
        </p:nvSpPr>
        <p:spPr>
          <a:xfrm>
            <a:off x="5399881" y="1277938"/>
            <a:ext cx="3326789" cy="52093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Choose 5 of these </a:t>
            </a:r>
          </a:p>
          <a:p>
            <a:pPr algn="ctr"/>
            <a:r>
              <a:rPr lang="en-US" dirty="0">
                <a:solidFill>
                  <a:schemeClr val="tx1"/>
                </a:solidFill>
              </a:rPr>
              <a:t>&lt;&lt;&lt;</a:t>
            </a:r>
          </a:p>
          <a:p>
            <a:pPr algn="ctr"/>
            <a:r>
              <a:rPr lang="en-US" dirty="0">
                <a:solidFill>
                  <a:schemeClr val="tx1"/>
                </a:solidFill>
              </a:rPr>
              <a:t>that are primary </a:t>
            </a:r>
          </a:p>
          <a:p>
            <a:pPr algn="ctr"/>
            <a:r>
              <a:rPr lang="en-US" dirty="0">
                <a:solidFill>
                  <a:schemeClr val="tx1"/>
                </a:solidFill>
              </a:rPr>
              <a:t>within your day-to-day </a:t>
            </a:r>
          </a:p>
          <a:p>
            <a:pPr algn="ctr"/>
            <a:r>
              <a:rPr lang="en-US" dirty="0">
                <a:solidFill>
                  <a:schemeClr val="tx1"/>
                </a:solidFill>
              </a:rPr>
              <a:t>work/life</a:t>
            </a: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r>
              <a:rPr lang="en-US" dirty="0">
                <a:solidFill>
                  <a:schemeClr val="tx1"/>
                </a:solidFill>
              </a:rPr>
              <a:t>When this pane disappears </a:t>
            </a:r>
          </a:p>
          <a:p>
            <a:pPr algn="ctr"/>
            <a:r>
              <a:rPr lang="en-US" dirty="0">
                <a:solidFill>
                  <a:schemeClr val="tx1"/>
                </a:solidFill>
              </a:rPr>
              <a:t>you will see the reality </a:t>
            </a:r>
          </a:p>
          <a:p>
            <a:pPr algn="ctr"/>
            <a:r>
              <a:rPr lang="en-US" dirty="0">
                <a:solidFill>
                  <a:schemeClr val="tx1"/>
                </a:solidFill>
              </a:rPr>
              <a:t>of the underlying </a:t>
            </a:r>
          </a:p>
          <a:p>
            <a:pPr algn="ctr"/>
            <a:r>
              <a:rPr lang="en-US" dirty="0">
                <a:solidFill>
                  <a:schemeClr val="tx1"/>
                </a:solidFill>
              </a:rPr>
              <a:t>data and information </a:t>
            </a:r>
          </a:p>
          <a:p>
            <a:pPr algn="ctr"/>
            <a:r>
              <a:rPr lang="en-US" dirty="0">
                <a:solidFill>
                  <a:schemeClr val="tx1"/>
                </a:solidFill>
              </a:rPr>
              <a:t>complexity</a:t>
            </a:r>
          </a:p>
        </p:txBody>
      </p:sp>
      <p:sp>
        <p:nvSpPr>
          <p:cNvPr id="7" name="Rectangle 6">
            <a:extLst>
              <a:ext uri="{FF2B5EF4-FFF2-40B4-BE49-F238E27FC236}">
                <a16:creationId xmlns:a16="http://schemas.microsoft.com/office/drawing/2014/main" id="{FE6584C6-5D45-3768-9396-9B1411357BD6}"/>
              </a:ext>
            </a:extLst>
          </p:cNvPr>
          <p:cNvSpPr/>
          <p:nvPr/>
        </p:nvSpPr>
        <p:spPr>
          <a:xfrm>
            <a:off x="8717304" y="1277938"/>
            <a:ext cx="2051557" cy="52226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&lt;&lt;&lt;</a:t>
            </a:r>
          </a:p>
          <a:p>
            <a:pPr algn="ctr"/>
            <a:r>
              <a:rPr lang="en-US" dirty="0">
                <a:solidFill>
                  <a:schemeClr val="tx1"/>
                </a:solidFill>
              </a:rPr>
              <a:t>Now choose 5 things your primary stakeholders directly experience</a:t>
            </a: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r>
              <a:rPr lang="en-US" dirty="0">
                <a:solidFill>
                  <a:schemeClr val="tx1"/>
                </a:solidFill>
              </a:rPr>
              <a:t>When this pane disappears you will see the reality of the underlying data and information complexity</a:t>
            </a:r>
          </a:p>
        </p:txBody>
      </p:sp>
      <p:sp>
        <p:nvSpPr>
          <p:cNvPr id="8" name="Rectangle 7">
            <a:extLst>
              <a:ext uri="{FF2B5EF4-FFF2-40B4-BE49-F238E27FC236}">
                <a16:creationId xmlns:a16="http://schemas.microsoft.com/office/drawing/2014/main" id="{B3E6263F-93EC-7C0F-B3B8-11B02D982E9B}"/>
              </a:ext>
            </a:extLst>
          </p:cNvPr>
          <p:cNvSpPr/>
          <p:nvPr/>
        </p:nvSpPr>
        <p:spPr>
          <a:xfrm>
            <a:off x="1941457" y="1294751"/>
            <a:ext cx="1710051" cy="52101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So what can you put in place to ensure effective and efficient delivery to your Stakeholder expectations</a:t>
            </a:r>
          </a:p>
        </p:txBody>
      </p:sp>
      <p:sp>
        <p:nvSpPr>
          <p:cNvPr id="10" name="Rectangle 9">
            <a:extLst>
              <a:ext uri="{FF2B5EF4-FFF2-40B4-BE49-F238E27FC236}">
                <a16:creationId xmlns:a16="http://schemas.microsoft.com/office/drawing/2014/main" id="{7BF2378D-2FAE-9D6C-B799-9E07F46B70BB}"/>
              </a:ext>
            </a:extLst>
          </p:cNvPr>
          <p:cNvSpPr/>
          <p:nvPr/>
        </p:nvSpPr>
        <p:spPr>
          <a:xfrm>
            <a:off x="1927889" y="1286906"/>
            <a:ext cx="1722240" cy="52093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Rectangle 8">
            <a:extLst>
              <a:ext uri="{FF2B5EF4-FFF2-40B4-BE49-F238E27FC236}">
                <a16:creationId xmlns:a16="http://schemas.microsoft.com/office/drawing/2014/main" id="{B4924ECC-1F83-B000-1103-E88EC4271A25}"/>
              </a:ext>
            </a:extLst>
          </p:cNvPr>
          <p:cNvSpPr/>
          <p:nvPr/>
        </p:nvSpPr>
        <p:spPr>
          <a:xfrm>
            <a:off x="8719841" y="1273241"/>
            <a:ext cx="2059714" cy="52230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48699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1000"/>
                                        <p:tgtEl>
                                          <p:spTgt spid="37"/>
                                        </p:tgtEl>
                                      </p:cBhvr>
                                    </p:animEffect>
                                    <p:anim calcmode="lin" valueType="num">
                                      <p:cBhvr>
                                        <p:cTn id="27" dur="1000" fill="hold"/>
                                        <p:tgtEl>
                                          <p:spTgt spid="37"/>
                                        </p:tgtEl>
                                        <p:attrNameLst>
                                          <p:attrName>ppt_x</p:attrName>
                                        </p:attrNameLst>
                                      </p:cBhvr>
                                      <p:tavLst>
                                        <p:tav tm="0">
                                          <p:val>
                                            <p:strVal val="#ppt_x"/>
                                          </p:val>
                                        </p:tav>
                                        <p:tav tm="100000">
                                          <p:val>
                                            <p:strVal val="#ppt_x"/>
                                          </p:val>
                                        </p:tav>
                                      </p:tavLst>
                                    </p:anim>
                                    <p:anim calcmode="lin" valueType="num">
                                      <p:cBhvr>
                                        <p:cTn id="2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1000"/>
                                        <p:tgtEl>
                                          <p:spTgt spid="43"/>
                                        </p:tgtEl>
                                      </p:cBhvr>
                                    </p:animEffect>
                                    <p:anim calcmode="lin" valueType="num">
                                      <p:cBhvr>
                                        <p:cTn id="34" dur="1000" fill="hold"/>
                                        <p:tgtEl>
                                          <p:spTgt spid="43"/>
                                        </p:tgtEl>
                                        <p:attrNameLst>
                                          <p:attrName>ppt_x</p:attrName>
                                        </p:attrNameLst>
                                      </p:cBhvr>
                                      <p:tavLst>
                                        <p:tav tm="0">
                                          <p:val>
                                            <p:strVal val="#ppt_x"/>
                                          </p:val>
                                        </p:tav>
                                        <p:tav tm="100000">
                                          <p:val>
                                            <p:strVal val="#ppt_x"/>
                                          </p:val>
                                        </p:tav>
                                      </p:tavLst>
                                    </p:anim>
                                    <p:anim calcmode="lin" valueType="num">
                                      <p:cBhvr>
                                        <p:cTn id="3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500"/>
                                        <p:tgtEl>
                                          <p:spTgt spid="4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87"/>
                                        </p:tgtEl>
                                        <p:attrNameLst>
                                          <p:attrName>style.visibility</p:attrName>
                                        </p:attrNameLst>
                                      </p:cBhvr>
                                      <p:to>
                                        <p:strVal val="visible"/>
                                      </p:to>
                                    </p:set>
                                    <p:animEffect transition="in" filter="fade">
                                      <p:cBhvr>
                                        <p:cTn id="49" dur="500"/>
                                        <p:tgtEl>
                                          <p:spTgt spid="8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01"/>
                                        </p:tgtEl>
                                        <p:attrNameLst>
                                          <p:attrName>style.visibility</p:attrName>
                                        </p:attrNameLst>
                                      </p:cBhvr>
                                      <p:to>
                                        <p:strVal val="visible"/>
                                      </p:to>
                                    </p:set>
                                    <p:animEffect transition="in" filter="fade">
                                      <p:cBhvr>
                                        <p:cTn id="54" dur="500"/>
                                        <p:tgtEl>
                                          <p:spTgt spid="10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81"/>
                                        </p:tgtEl>
                                        <p:attrNameLst>
                                          <p:attrName>style.visibility</p:attrName>
                                        </p:attrNameLst>
                                      </p:cBhvr>
                                      <p:to>
                                        <p:strVal val="visible"/>
                                      </p:to>
                                    </p:set>
                                    <p:animEffect transition="in" filter="fade">
                                      <p:cBhvr>
                                        <p:cTn id="59" dur="500"/>
                                        <p:tgtEl>
                                          <p:spTgt spid="8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63"/>
                                        </p:tgtEl>
                                        <p:attrNameLst>
                                          <p:attrName>style.visibility</p:attrName>
                                        </p:attrNameLst>
                                      </p:cBhvr>
                                      <p:to>
                                        <p:strVal val="visible"/>
                                      </p:to>
                                    </p:set>
                                    <p:animEffect transition="in" filter="fade">
                                      <p:cBhvr>
                                        <p:cTn id="64" dur="500"/>
                                        <p:tgtEl>
                                          <p:spTgt spid="6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xit" presetSubtype="8" fill="hold" grpId="0" nodeType="clickEffect">
                                  <p:stCondLst>
                                    <p:cond delay="0"/>
                                  </p:stCondLst>
                                  <p:childTnLst>
                                    <p:animEffect transition="out" filter="wipe(left)">
                                      <p:cBhvr>
                                        <p:cTn id="68" dur="500"/>
                                        <p:tgtEl>
                                          <p:spTgt spid="9"/>
                                        </p:tgtEl>
                                      </p:cBhvr>
                                    </p:animEffect>
                                    <p:set>
                                      <p:cBhvr>
                                        <p:cTn id="69" dur="1" fill="hold">
                                          <p:stCondLst>
                                            <p:cond delay="499"/>
                                          </p:stCondLst>
                                        </p:cTn>
                                        <p:tgtEl>
                                          <p:spTgt spid="9"/>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2" presetClass="exit" presetSubtype="8" fill="hold" grpId="0" nodeType="clickEffect">
                                  <p:stCondLst>
                                    <p:cond delay="0"/>
                                  </p:stCondLst>
                                  <p:childTnLst>
                                    <p:animEffect transition="out" filter="wipe(left)">
                                      <p:cBhvr>
                                        <p:cTn id="73" dur="500"/>
                                        <p:tgtEl>
                                          <p:spTgt spid="7"/>
                                        </p:tgtEl>
                                      </p:cBhvr>
                                    </p:animEffect>
                                    <p:set>
                                      <p:cBhvr>
                                        <p:cTn id="74" dur="1" fill="hold">
                                          <p:stCondLst>
                                            <p:cond delay="499"/>
                                          </p:stCondLst>
                                        </p:cTn>
                                        <p:tgtEl>
                                          <p:spTgt spid="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2" presetClass="exit" presetSubtype="8" fill="hold" grpId="0" nodeType="clickEffect">
                                  <p:stCondLst>
                                    <p:cond delay="0"/>
                                  </p:stCondLst>
                                  <p:childTnLst>
                                    <p:animEffect transition="out" filter="wipe(left)">
                                      <p:cBhvr>
                                        <p:cTn id="78" dur="500"/>
                                        <p:tgtEl>
                                          <p:spTgt spid="10"/>
                                        </p:tgtEl>
                                      </p:cBhvr>
                                    </p:animEffect>
                                    <p:set>
                                      <p:cBhvr>
                                        <p:cTn id="79" dur="1" fill="hold">
                                          <p:stCondLst>
                                            <p:cond delay="499"/>
                                          </p:stCondLst>
                                        </p:cTn>
                                        <p:tgtEl>
                                          <p:spTgt spid="10"/>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2" presetClass="exit" presetSubtype="8" fill="hold" grpId="0" nodeType="clickEffect">
                                  <p:stCondLst>
                                    <p:cond delay="0"/>
                                  </p:stCondLst>
                                  <p:childTnLst>
                                    <p:animEffect transition="out" filter="wipe(left)">
                                      <p:cBhvr>
                                        <p:cTn id="83" dur="500"/>
                                        <p:tgtEl>
                                          <p:spTgt spid="8"/>
                                        </p:tgtEl>
                                      </p:cBhvr>
                                    </p:animEffect>
                                    <p:set>
                                      <p:cBhvr>
                                        <p:cTn id="84" dur="1" fill="hold">
                                          <p:stCondLst>
                                            <p:cond delay="499"/>
                                          </p:stCondLst>
                                        </p:cTn>
                                        <p:tgtEl>
                                          <p:spTgt spid="8"/>
                                        </p:tgtEl>
                                        <p:attrNameLst>
                                          <p:attrName>style.visibility</p:attrName>
                                        </p:attrNameLst>
                                      </p:cBhvr>
                                      <p:to>
                                        <p:strVal val="hidden"/>
                                      </p:to>
                                    </p:set>
                                  </p:childTnLst>
                                </p:cTn>
                              </p:par>
                            </p:childTnLst>
                          </p:cTn>
                        </p:par>
                        <p:par>
                          <p:cTn id="85" fill="hold">
                            <p:stCondLst>
                              <p:cond delay="500"/>
                            </p:stCondLst>
                            <p:childTnLst>
                              <p:par>
                                <p:cTn id="86" presetID="10" presetClass="entr" presetSubtype="0" fill="hold" nodeType="afterEffect">
                                  <p:stCondLst>
                                    <p:cond delay="0"/>
                                  </p:stCondLst>
                                  <p:childTnLst>
                                    <p:set>
                                      <p:cBhvr>
                                        <p:cTn id="87" dur="1" fill="hold">
                                          <p:stCondLst>
                                            <p:cond delay="0"/>
                                          </p:stCondLst>
                                        </p:cTn>
                                        <p:tgtEl>
                                          <p:spTgt spid="141"/>
                                        </p:tgtEl>
                                        <p:attrNameLst>
                                          <p:attrName>style.visibility</p:attrName>
                                        </p:attrNameLst>
                                      </p:cBhvr>
                                      <p:to>
                                        <p:strVal val="visible"/>
                                      </p:to>
                                    </p:set>
                                    <p:animEffect transition="in" filter="fade">
                                      <p:cBhvr>
                                        <p:cTn id="88" dur="20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P spid="7" grpId="0" animBg="1"/>
      <p:bldP spid="8" grpId="0" animBg="1"/>
      <p:bldP spid="10"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747712"/>
            <a:ext cx="9145588" cy="611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grpSp>
        <p:nvGrpSpPr>
          <p:cNvPr id="3" name="Group 12"/>
          <p:cNvGrpSpPr>
            <a:grpSpLocks/>
          </p:cNvGrpSpPr>
          <p:nvPr/>
        </p:nvGrpSpPr>
        <p:grpSpPr bwMode="auto">
          <a:xfrm>
            <a:off x="10113964" y="6521451"/>
            <a:ext cx="617537" cy="347663"/>
            <a:chOff x="8589272" y="6520719"/>
            <a:chExt cx="617729" cy="348542"/>
          </a:xfrm>
        </p:grpSpPr>
        <p:pic>
          <p:nvPicPr>
            <p:cNvPr id="4"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89272" y="6520719"/>
              <a:ext cx="556071" cy="34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1"/>
            <p:cNvSpPr txBox="1">
              <a:spLocks/>
            </p:cNvSpPr>
            <p:nvPr/>
          </p:nvSpPr>
          <p:spPr bwMode="auto">
            <a:xfrm>
              <a:off x="8691734" y="6536606"/>
              <a:ext cx="51526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CA1D9044-8881-4BB6-ACE0-E236B67F6B99}" type="slidenum">
                <a:rPr lang="en-US"/>
                <a:pPr eaLnBrk="1" hangingPunct="1"/>
                <a:t>50</a:t>
              </a:fld>
              <a:endParaRPr lang="en-US"/>
            </a:p>
          </p:txBody>
        </p:sp>
      </p:grpSp>
      <p:sp>
        <p:nvSpPr>
          <p:cNvPr id="6" name="Text Placeholder 4"/>
          <p:cNvSpPr txBox="1">
            <a:spLocks/>
          </p:cNvSpPr>
          <p:nvPr/>
        </p:nvSpPr>
        <p:spPr bwMode="auto">
          <a:xfrm>
            <a:off x="1415480" y="1"/>
            <a:ext cx="9316020" cy="747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2400">
                <a:latin typeface="Arial" charset="0"/>
                <a:cs typeface="Arial" charset="0"/>
              </a:rPr>
              <a:t>Question 4: Is what I am thinking about </a:t>
            </a:r>
          </a:p>
          <a:p>
            <a:pPr marL="0" indent="0" algn="ctr">
              <a:buNone/>
            </a:pPr>
            <a:r>
              <a:rPr lang="en-ZA" sz="2400">
                <a:latin typeface="Arial" charset="0"/>
                <a:cs typeface="Arial" charset="0"/>
              </a:rPr>
              <a:t>Capable of fulfilling its purpose?</a:t>
            </a:r>
          </a:p>
          <a:p>
            <a:pPr marL="0" indent="0" algn="ctr">
              <a:buNone/>
            </a:pPr>
            <a:endParaRPr lang="en-ZA" sz="2400" dirty="0">
              <a:latin typeface="Arial" charset="0"/>
              <a:cs typeface="Arial" charset="0"/>
            </a:endParaRPr>
          </a:p>
        </p:txBody>
      </p:sp>
      <p:sp>
        <p:nvSpPr>
          <p:cNvPr id="7" name="Title 1"/>
          <p:cNvSpPr txBox="1">
            <a:spLocks/>
          </p:cNvSpPr>
          <p:nvPr/>
        </p:nvSpPr>
        <p:spPr bwMode="auto">
          <a:xfrm>
            <a:off x="1524000" y="781050"/>
            <a:ext cx="9144000" cy="46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ZA" sz="3200" dirty="0"/>
              <a:t>For the words which overlap both Triangles, create a Matrix for each of the Business Function words. </a:t>
            </a:r>
          </a:p>
          <a:p>
            <a:pPr eaLnBrk="1" hangingPunct="1"/>
            <a:r>
              <a:rPr lang="en-ZA" sz="3200" dirty="0"/>
              <a:t>And map out the results of Question 2 and 3 for each word </a:t>
            </a:r>
          </a:p>
          <a:p>
            <a:pPr eaLnBrk="1" hangingPunct="1"/>
            <a:r>
              <a:rPr lang="en-ZA" sz="3200" dirty="0"/>
              <a:t>Information, </a:t>
            </a:r>
          </a:p>
          <a:p>
            <a:pPr eaLnBrk="1" hangingPunct="1"/>
            <a:r>
              <a:rPr lang="en-ZA" sz="3200" dirty="0"/>
              <a:t>Process,</a:t>
            </a:r>
          </a:p>
          <a:p>
            <a:pPr eaLnBrk="1" hangingPunct="1"/>
            <a:r>
              <a:rPr lang="en-ZA" sz="3200" dirty="0"/>
              <a:t>Fulfilment,</a:t>
            </a:r>
          </a:p>
          <a:p>
            <a:pPr eaLnBrk="1" hangingPunct="1"/>
            <a:r>
              <a:rPr lang="en-ZA" sz="3200" dirty="0"/>
              <a:t>Etc…</a:t>
            </a:r>
          </a:p>
        </p:txBody>
      </p:sp>
      <p:sp>
        <p:nvSpPr>
          <p:cNvPr id="8" name="Title 1"/>
          <p:cNvSpPr txBox="1">
            <a:spLocks/>
          </p:cNvSpPr>
          <p:nvPr/>
        </p:nvSpPr>
        <p:spPr>
          <a:xfrm>
            <a:off x="1970088" y="765175"/>
            <a:ext cx="8229600" cy="1582738"/>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ZA" sz="2000" dirty="0">
              <a:latin typeface="Verdana" pitchFamily="34" charset="0"/>
              <a:ea typeface="Verdana" pitchFamily="34" charset="0"/>
              <a:cs typeface="Verdana" pitchFamily="34"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5310" y="2347914"/>
            <a:ext cx="6319486" cy="2450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2373" y="4797152"/>
            <a:ext cx="6721333" cy="2035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41367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524000" y="493714"/>
            <a:ext cx="9145588" cy="6364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grpSp>
        <p:nvGrpSpPr>
          <p:cNvPr id="3" name="Group 34"/>
          <p:cNvGrpSpPr>
            <a:grpSpLocks/>
          </p:cNvGrpSpPr>
          <p:nvPr/>
        </p:nvGrpSpPr>
        <p:grpSpPr bwMode="auto">
          <a:xfrm>
            <a:off x="10113964" y="6521451"/>
            <a:ext cx="617537" cy="347663"/>
            <a:chOff x="8589272" y="6520719"/>
            <a:chExt cx="617729" cy="348542"/>
          </a:xfrm>
        </p:grpSpPr>
        <p:pic>
          <p:nvPicPr>
            <p:cNvPr id="4"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89272" y="6520719"/>
              <a:ext cx="556071" cy="34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1"/>
            <p:cNvSpPr txBox="1">
              <a:spLocks/>
            </p:cNvSpPr>
            <p:nvPr/>
          </p:nvSpPr>
          <p:spPr bwMode="auto">
            <a:xfrm>
              <a:off x="8691734" y="6536606"/>
              <a:ext cx="51526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C00044F8-F9E3-4802-BDA0-3223EDFFCDC5}" type="slidenum">
                <a:rPr lang="en-US"/>
                <a:pPr eaLnBrk="1" hangingPunct="1"/>
                <a:t>51</a:t>
              </a:fld>
              <a:endParaRPr lang="en-US" dirty="0"/>
            </a:p>
          </p:txBody>
        </p:sp>
      </p:grpSp>
      <p:sp>
        <p:nvSpPr>
          <p:cNvPr id="6" name="Text Placeholder 4"/>
          <p:cNvSpPr txBox="1">
            <a:spLocks/>
          </p:cNvSpPr>
          <p:nvPr/>
        </p:nvSpPr>
        <p:spPr bwMode="auto">
          <a:xfrm>
            <a:off x="1595437" y="1"/>
            <a:ext cx="9001125" cy="6318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400">
                <a:latin typeface="Arial" charset="0"/>
                <a:cs typeface="Arial" charset="0"/>
              </a:rPr>
              <a:t>By understanding the maturity you can do things right first time</a:t>
            </a:r>
            <a:endParaRPr lang="en-ZA" sz="2400" dirty="0">
              <a:latin typeface="Arial" charset="0"/>
              <a:cs typeface="Arial" charset="0"/>
            </a:endParaRPr>
          </a:p>
        </p:txBody>
      </p:sp>
      <p:grpSp>
        <p:nvGrpSpPr>
          <p:cNvPr id="7" name="Group 1"/>
          <p:cNvGrpSpPr>
            <a:grpSpLocks/>
          </p:cNvGrpSpPr>
          <p:nvPr/>
        </p:nvGrpSpPr>
        <p:grpSpPr bwMode="auto">
          <a:xfrm>
            <a:off x="2784475" y="1567463"/>
            <a:ext cx="6456363" cy="5216525"/>
            <a:chOff x="1116013" y="1533525"/>
            <a:chExt cx="6456362" cy="5216525"/>
          </a:xfrm>
        </p:grpSpPr>
        <p:grpSp>
          <p:nvGrpSpPr>
            <p:cNvPr id="8" name="Group 10"/>
            <p:cNvGrpSpPr>
              <a:grpSpLocks/>
            </p:cNvGrpSpPr>
            <p:nvPr/>
          </p:nvGrpSpPr>
          <p:grpSpPr bwMode="auto">
            <a:xfrm>
              <a:off x="1116013" y="1533525"/>
              <a:ext cx="6456362" cy="5216525"/>
              <a:chOff x="1115616" y="1534273"/>
              <a:chExt cx="6456496" cy="5215106"/>
            </a:xfrm>
          </p:grpSpPr>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534273"/>
                <a:ext cx="6456496" cy="5202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1547167"/>
                <a:ext cx="1992000" cy="520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Picture 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1583" y="1835599"/>
              <a:ext cx="1600973" cy="287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Title 1"/>
          <p:cNvSpPr txBox="1">
            <a:spLocks/>
          </p:cNvSpPr>
          <p:nvPr/>
        </p:nvSpPr>
        <p:spPr>
          <a:xfrm>
            <a:off x="1524001" y="493714"/>
            <a:ext cx="9143999" cy="1073749"/>
          </a:xfrm>
          <a:prstGeom prst="rect">
            <a:avLst/>
          </a:prstGeom>
        </p:spPr>
        <p:txBody>
          <a:bodyPr anchor="ctr">
            <a:normAutofit fontScale="4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ZA" b="1" dirty="0"/>
              <a:t>Cost and effort increase from the centre outwards</a:t>
            </a:r>
            <a:r>
              <a:rPr lang="en-ZA" dirty="0"/>
              <a:t>, and  weaknesses in the rows between the centre and the point of delivery will cause failures that cost rework, or extra effort, to mature (permanent) or bridge (temporary, to be removed)</a:t>
            </a:r>
          </a:p>
        </p:txBody>
      </p:sp>
      <p:sp>
        <p:nvSpPr>
          <p:cNvPr id="13" name="Explosion 1 12"/>
          <p:cNvSpPr/>
          <p:nvPr/>
        </p:nvSpPr>
        <p:spPr>
          <a:xfrm>
            <a:off x="4772025" y="4051350"/>
            <a:ext cx="382588" cy="385762"/>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14" name="Rounded Rectangular Callout 13"/>
          <p:cNvSpPr/>
          <p:nvPr/>
        </p:nvSpPr>
        <p:spPr>
          <a:xfrm>
            <a:off x="1675822" y="1473292"/>
            <a:ext cx="4564195" cy="396244"/>
          </a:xfrm>
          <a:prstGeom prst="wedgeRoundRectCallout">
            <a:avLst>
              <a:gd name="adj1" fmla="val 70094"/>
              <a:gd name="adj2" fmla="val 228453"/>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1. Forecasting figures are incorrect.</a:t>
            </a:r>
          </a:p>
        </p:txBody>
      </p:sp>
      <p:sp>
        <p:nvSpPr>
          <p:cNvPr id="15" name="Rounded Rectangular Callout 14"/>
          <p:cNvSpPr/>
          <p:nvPr/>
        </p:nvSpPr>
        <p:spPr>
          <a:xfrm>
            <a:off x="1534168" y="2882862"/>
            <a:ext cx="1825529" cy="3888225"/>
          </a:xfrm>
          <a:prstGeom prst="wedgeRoundRectCallout">
            <a:avLst>
              <a:gd name="adj1" fmla="val 125155"/>
              <a:gd name="adj2" fmla="val -16628"/>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3. To fix this, the procedure must be re-evaluated by establishing what is not in place between the Procedure and the Alignment to Enabling  Functions  and maturing it</a:t>
            </a:r>
          </a:p>
        </p:txBody>
      </p:sp>
      <p:sp>
        <p:nvSpPr>
          <p:cNvPr id="16" name="Rounded Rectangular Callout 15"/>
          <p:cNvSpPr/>
          <p:nvPr/>
        </p:nvSpPr>
        <p:spPr>
          <a:xfrm>
            <a:off x="1593874" y="1970191"/>
            <a:ext cx="5051372" cy="744592"/>
          </a:xfrm>
          <a:prstGeom prst="wedgeRoundRectCallout">
            <a:avLst>
              <a:gd name="adj1" fmla="val 59486"/>
              <a:gd name="adj2" fmla="val 128321"/>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2. The fulfilment of a procedure has been found to be the root cause</a:t>
            </a:r>
          </a:p>
        </p:txBody>
      </p:sp>
      <p:sp>
        <p:nvSpPr>
          <p:cNvPr id="17" name="Up Arrow 16"/>
          <p:cNvSpPr/>
          <p:nvPr/>
        </p:nvSpPr>
        <p:spPr>
          <a:xfrm>
            <a:off x="4866151" y="3675856"/>
            <a:ext cx="191294" cy="48633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Rounded Rectangular Callout 17"/>
          <p:cNvSpPr/>
          <p:nvPr/>
        </p:nvSpPr>
        <p:spPr>
          <a:xfrm>
            <a:off x="3719737" y="4725144"/>
            <a:ext cx="3325033" cy="2132856"/>
          </a:xfrm>
          <a:prstGeom prst="wedgeRoundRectCallout">
            <a:avLst>
              <a:gd name="adj1" fmla="val 2273"/>
              <a:gd name="adj2" fmla="val -90494"/>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4. With this insight the fulfilment must be evaluated by establishing what is not in place between the Procedure and the Fulfilment  and maturing it</a:t>
            </a:r>
          </a:p>
        </p:txBody>
      </p:sp>
      <p:sp>
        <p:nvSpPr>
          <p:cNvPr id="19" name="Rounded Rectangular Callout 18"/>
          <p:cNvSpPr/>
          <p:nvPr/>
        </p:nvSpPr>
        <p:spPr>
          <a:xfrm>
            <a:off x="8976320" y="2708921"/>
            <a:ext cx="1790034" cy="3888225"/>
          </a:xfrm>
          <a:prstGeom prst="wedgeRoundRectCallout">
            <a:avLst>
              <a:gd name="adj1" fmla="val -64235"/>
              <a:gd name="adj2" fmla="val -28030"/>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5. With this insight the End-to-End Process must be evaluated by establishing what is not in place between the Fulfilment and the end-to-end process and maturing it</a:t>
            </a:r>
          </a:p>
        </p:txBody>
      </p:sp>
      <p:sp>
        <p:nvSpPr>
          <p:cNvPr id="20" name="Title 1"/>
          <p:cNvSpPr txBox="1">
            <a:spLocks/>
          </p:cNvSpPr>
          <p:nvPr/>
        </p:nvSpPr>
        <p:spPr>
          <a:xfrm>
            <a:off x="8688289" y="1489592"/>
            <a:ext cx="1979709" cy="1147321"/>
          </a:xfrm>
          <a:prstGeom prst="rect">
            <a:avLst/>
          </a:prstGeom>
          <a:solidFill>
            <a:srgbClr val="00B0F0"/>
          </a:solidFill>
        </p:spPr>
        <p:txBody>
          <a:bodyPr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ZA" sz="1800" b="1" dirty="0"/>
              <a:t>Each of the blue bubbles have recurring costs if not done, and once-off costs to do</a:t>
            </a:r>
            <a:endParaRPr lang="en-ZA" sz="1800" dirty="0"/>
          </a:p>
        </p:txBody>
      </p:sp>
      <p:cxnSp>
        <p:nvCxnSpPr>
          <p:cNvPr id="21" name="Straight Connector 20"/>
          <p:cNvCxnSpPr/>
          <p:nvPr/>
        </p:nvCxnSpPr>
        <p:spPr>
          <a:xfrm flipV="1">
            <a:off x="4367808" y="4162190"/>
            <a:ext cx="4320480" cy="7084"/>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772026" y="3861049"/>
            <a:ext cx="3916263" cy="0"/>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772026" y="3573017"/>
            <a:ext cx="4068663" cy="416"/>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584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8" grpId="0" animBg="1"/>
      <p:bldP spid="19" grpId="0" animBg="1"/>
      <p:bldP spid="20"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524000" y="493714"/>
            <a:ext cx="9145588" cy="6364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3" name="Text Placeholder 4"/>
          <p:cNvSpPr txBox="1">
            <a:spLocks/>
          </p:cNvSpPr>
          <p:nvPr/>
        </p:nvSpPr>
        <p:spPr bwMode="auto">
          <a:xfrm>
            <a:off x="1557339" y="58739"/>
            <a:ext cx="9001125" cy="484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400">
                <a:latin typeface="Arial" charset="0"/>
                <a:cs typeface="Arial" charset="0"/>
              </a:rPr>
              <a:t>What do I want to do with the object I am thinking about?</a:t>
            </a:r>
            <a:endParaRPr lang="en-ZA" sz="2400" dirty="0">
              <a:latin typeface="Arial" charset="0"/>
              <a:cs typeface="Arial" charset="0"/>
            </a:endParaRPr>
          </a:p>
        </p:txBody>
      </p:sp>
      <p:grpSp>
        <p:nvGrpSpPr>
          <p:cNvPr id="4" name="Group 1"/>
          <p:cNvGrpSpPr>
            <a:grpSpLocks/>
          </p:cNvGrpSpPr>
          <p:nvPr/>
        </p:nvGrpSpPr>
        <p:grpSpPr bwMode="auto">
          <a:xfrm>
            <a:off x="1919289" y="493714"/>
            <a:ext cx="8429625" cy="6372225"/>
            <a:chOff x="395288" y="493713"/>
            <a:chExt cx="8429625" cy="6372225"/>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493713"/>
              <a:ext cx="8429625" cy="637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1459" y="2537721"/>
              <a:ext cx="738608" cy="13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10"/>
          <p:cNvGrpSpPr>
            <a:grpSpLocks/>
          </p:cNvGrpSpPr>
          <p:nvPr/>
        </p:nvGrpSpPr>
        <p:grpSpPr bwMode="auto">
          <a:xfrm>
            <a:off x="10113964" y="6521451"/>
            <a:ext cx="617537" cy="347663"/>
            <a:chOff x="8589272" y="6520719"/>
            <a:chExt cx="617729" cy="348542"/>
          </a:xfrm>
        </p:grpSpPr>
        <p:pic>
          <p:nvPicPr>
            <p:cNvPr id="8"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9272" y="6520719"/>
              <a:ext cx="556071" cy="34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1"/>
            <p:cNvSpPr txBox="1">
              <a:spLocks/>
            </p:cNvSpPr>
            <p:nvPr/>
          </p:nvSpPr>
          <p:spPr bwMode="auto">
            <a:xfrm>
              <a:off x="8691734" y="6536606"/>
              <a:ext cx="51526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0382FED-399C-41AD-848E-8D57682C77A4}" type="slidenum">
                <a:rPr lang="en-US"/>
                <a:pPr eaLnBrk="1" hangingPunct="1"/>
                <a:t>52</a:t>
              </a:fld>
              <a:endParaRPr lang="en-US"/>
            </a:p>
          </p:txBody>
        </p:sp>
      </p:grpSp>
      <p:sp>
        <p:nvSpPr>
          <p:cNvPr id="11" name="TextBox 10"/>
          <p:cNvSpPr txBox="1"/>
          <p:nvPr/>
        </p:nvSpPr>
        <p:spPr>
          <a:xfrm>
            <a:off x="5835678" y="692697"/>
            <a:ext cx="576064" cy="246221"/>
          </a:xfrm>
          <a:prstGeom prst="rect">
            <a:avLst/>
          </a:prstGeom>
          <a:solidFill>
            <a:schemeClr val="accent2">
              <a:lumMod val="40000"/>
              <a:lumOff val="60000"/>
            </a:schemeClr>
          </a:solidFill>
        </p:spPr>
        <p:txBody>
          <a:bodyPr wrap="square" rtlCol="0">
            <a:spAutoFit/>
          </a:bodyPr>
          <a:lstStyle/>
          <a:p>
            <a:endParaRPr lang="en-ZA" sz="1000" dirty="0"/>
          </a:p>
        </p:txBody>
      </p:sp>
      <p:sp>
        <p:nvSpPr>
          <p:cNvPr id="12" name="TextBox 11"/>
          <p:cNvSpPr txBox="1"/>
          <p:nvPr/>
        </p:nvSpPr>
        <p:spPr>
          <a:xfrm>
            <a:off x="5849533" y="6341640"/>
            <a:ext cx="586454" cy="246221"/>
          </a:xfrm>
          <a:prstGeom prst="rect">
            <a:avLst/>
          </a:prstGeom>
          <a:solidFill>
            <a:schemeClr val="accent2">
              <a:lumMod val="40000"/>
              <a:lumOff val="60000"/>
            </a:schemeClr>
          </a:solidFill>
        </p:spPr>
        <p:txBody>
          <a:bodyPr wrap="square" rtlCol="0">
            <a:spAutoFit/>
          </a:bodyPr>
          <a:lstStyle/>
          <a:p>
            <a:endParaRPr lang="en-ZA" sz="1000" dirty="0"/>
          </a:p>
        </p:txBody>
      </p:sp>
      <p:sp>
        <p:nvSpPr>
          <p:cNvPr id="13" name="Oval 12"/>
          <p:cNvSpPr/>
          <p:nvPr/>
        </p:nvSpPr>
        <p:spPr>
          <a:xfrm>
            <a:off x="2063304" y="3356992"/>
            <a:ext cx="1008360" cy="504056"/>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Oval 13"/>
          <p:cNvSpPr/>
          <p:nvPr/>
        </p:nvSpPr>
        <p:spPr>
          <a:xfrm>
            <a:off x="9242816" y="3375039"/>
            <a:ext cx="1008360" cy="504056"/>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22" name="Group 21">
            <a:extLst>
              <a:ext uri="{FF2B5EF4-FFF2-40B4-BE49-F238E27FC236}">
                <a16:creationId xmlns:a16="http://schemas.microsoft.com/office/drawing/2014/main" id="{80E1F82C-A10F-7619-6870-39F2EA9E9FD2}"/>
              </a:ext>
            </a:extLst>
          </p:cNvPr>
          <p:cNvGrpSpPr/>
          <p:nvPr/>
        </p:nvGrpSpPr>
        <p:grpSpPr>
          <a:xfrm>
            <a:off x="1695228" y="756033"/>
            <a:ext cx="3616968" cy="1160799"/>
            <a:chOff x="1695228" y="756033"/>
            <a:chExt cx="3616968" cy="1160799"/>
          </a:xfrm>
        </p:grpSpPr>
        <p:sp>
          <p:nvSpPr>
            <p:cNvPr id="10" name="Rounded Rectangular Callout 9"/>
            <p:cNvSpPr/>
            <p:nvPr/>
          </p:nvSpPr>
          <p:spPr>
            <a:xfrm>
              <a:off x="1703512" y="770321"/>
              <a:ext cx="3600400" cy="1146511"/>
            </a:xfrm>
            <a:prstGeom prst="wedgeRoundRectCallout">
              <a:avLst>
                <a:gd name="adj1" fmla="val 72000"/>
                <a:gd name="adj2" fmla="val 194201"/>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The Object must be understood to be moving along the X axis going into the future and leaving a trail of history behind it</a:t>
              </a:r>
            </a:p>
          </p:txBody>
        </p:sp>
        <p:sp>
          <p:nvSpPr>
            <p:cNvPr id="15" name="Rounded Rectangular Callout 14"/>
            <p:cNvSpPr/>
            <p:nvPr/>
          </p:nvSpPr>
          <p:spPr>
            <a:xfrm>
              <a:off x="1695228" y="759208"/>
              <a:ext cx="3600400" cy="1146511"/>
            </a:xfrm>
            <a:prstGeom prst="wedgeRoundRectCallout">
              <a:avLst>
                <a:gd name="adj1" fmla="val 72000"/>
                <a:gd name="adj2" fmla="val 47983"/>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The Object must be understood to be moving along the X axis going into the future and leaving a trail of history behind it</a:t>
              </a:r>
            </a:p>
          </p:txBody>
        </p:sp>
        <p:sp>
          <p:nvSpPr>
            <p:cNvPr id="16" name="Rounded Rectangular Callout 15"/>
            <p:cNvSpPr/>
            <p:nvPr/>
          </p:nvSpPr>
          <p:spPr>
            <a:xfrm>
              <a:off x="1703512" y="756033"/>
              <a:ext cx="3600400" cy="1146511"/>
            </a:xfrm>
            <a:prstGeom prst="wedgeRoundRectCallout">
              <a:avLst>
                <a:gd name="adj1" fmla="val -19199"/>
                <a:gd name="adj2" fmla="val 178492"/>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The Object must be understood to be moving along the X axis going into the future and leaving a trail of history behind it</a:t>
              </a:r>
            </a:p>
          </p:txBody>
        </p:sp>
        <p:sp>
          <p:nvSpPr>
            <p:cNvPr id="17" name="Rounded Rectangular Callout 16"/>
            <p:cNvSpPr/>
            <p:nvPr/>
          </p:nvSpPr>
          <p:spPr>
            <a:xfrm>
              <a:off x="1711796" y="762383"/>
              <a:ext cx="3600400" cy="1146511"/>
            </a:xfrm>
            <a:prstGeom prst="wedgeRoundRectCallout">
              <a:avLst>
                <a:gd name="adj1" fmla="val 166662"/>
                <a:gd name="adj2" fmla="val 180908"/>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The Object must be understood to be moving along the X axis going into the future and leaving a trail of history behind it</a:t>
              </a:r>
            </a:p>
          </p:txBody>
        </p:sp>
      </p:grpSp>
      <p:sp>
        <p:nvSpPr>
          <p:cNvPr id="18" name="Rounded Rectangular Callout 17"/>
          <p:cNvSpPr/>
          <p:nvPr/>
        </p:nvSpPr>
        <p:spPr>
          <a:xfrm>
            <a:off x="6882883" y="626159"/>
            <a:ext cx="3600400" cy="1423601"/>
          </a:xfrm>
          <a:prstGeom prst="wedgeRoundRectCallout">
            <a:avLst>
              <a:gd name="adj1" fmla="val -66531"/>
              <a:gd name="adj2" fmla="val 112272"/>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The Governance, Control, Measurement and Management, must remain relevant to the time that the object was in, is now in, and will be in in the future</a:t>
            </a:r>
          </a:p>
        </p:txBody>
      </p:sp>
      <p:sp>
        <p:nvSpPr>
          <p:cNvPr id="19" name="Rounded Rectangular Callout 18"/>
          <p:cNvSpPr/>
          <p:nvPr/>
        </p:nvSpPr>
        <p:spPr>
          <a:xfrm>
            <a:off x="6882883" y="5271681"/>
            <a:ext cx="3600400" cy="1423601"/>
          </a:xfrm>
          <a:prstGeom prst="wedgeRoundRectCallout">
            <a:avLst>
              <a:gd name="adj1" fmla="val -66532"/>
              <a:gd name="adj2" fmla="val -122271"/>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The  Usefulness, Effectiveness, Efficiency and Functionality of the object must have records for the past, the current state as well as plans for the future</a:t>
            </a:r>
          </a:p>
        </p:txBody>
      </p:sp>
      <p:sp>
        <p:nvSpPr>
          <p:cNvPr id="20" name="Rounded Rectangular Callout 19"/>
          <p:cNvSpPr/>
          <p:nvPr/>
        </p:nvSpPr>
        <p:spPr>
          <a:xfrm>
            <a:off x="1953956" y="4910960"/>
            <a:ext cx="3116080" cy="1760935"/>
          </a:xfrm>
          <a:prstGeom prst="wedgeRoundRectCallout">
            <a:avLst>
              <a:gd name="adj1" fmla="val 39417"/>
              <a:gd name="adj2" fmla="val -140763"/>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The overlap must keep the Records, Plans, Governance, Control, Measurement &amp; Management aligned and relevant to one another at the different points in time.</a:t>
            </a:r>
          </a:p>
        </p:txBody>
      </p:sp>
      <p:sp>
        <p:nvSpPr>
          <p:cNvPr id="21" name="Left Brace 20"/>
          <p:cNvSpPr/>
          <p:nvPr/>
        </p:nvSpPr>
        <p:spPr>
          <a:xfrm>
            <a:off x="4799856" y="3068960"/>
            <a:ext cx="360040" cy="1080120"/>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Tree>
    <p:extLst>
      <p:ext uri="{BB962C8B-B14F-4D97-AF65-F5344CB8AC3E}">
        <p14:creationId xmlns:p14="http://schemas.microsoft.com/office/powerpoint/2010/main" val="393516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524000" y="493714"/>
            <a:ext cx="9145588" cy="6364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3" name="Text Placeholder 4"/>
          <p:cNvSpPr txBox="1">
            <a:spLocks/>
          </p:cNvSpPr>
          <p:nvPr/>
        </p:nvSpPr>
        <p:spPr bwMode="auto">
          <a:xfrm>
            <a:off x="1557339" y="58739"/>
            <a:ext cx="9001125" cy="484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400">
                <a:latin typeface="Arial" charset="0"/>
                <a:cs typeface="Arial" charset="0"/>
              </a:rPr>
              <a:t>What do I want to do with the object I am thinking about?</a:t>
            </a:r>
            <a:endParaRPr lang="en-ZA" sz="2400" dirty="0">
              <a:latin typeface="Arial" charset="0"/>
              <a:cs typeface="Arial" charset="0"/>
            </a:endParaRPr>
          </a:p>
        </p:txBody>
      </p:sp>
      <p:grpSp>
        <p:nvGrpSpPr>
          <p:cNvPr id="4" name="Group 1"/>
          <p:cNvGrpSpPr>
            <a:grpSpLocks/>
          </p:cNvGrpSpPr>
          <p:nvPr/>
        </p:nvGrpSpPr>
        <p:grpSpPr bwMode="auto">
          <a:xfrm>
            <a:off x="1919289" y="493714"/>
            <a:ext cx="8429625" cy="6372225"/>
            <a:chOff x="395288" y="493713"/>
            <a:chExt cx="8429625" cy="6372225"/>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493713"/>
              <a:ext cx="8429625" cy="637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1459" y="2537721"/>
              <a:ext cx="738608" cy="13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10"/>
          <p:cNvGrpSpPr>
            <a:grpSpLocks/>
          </p:cNvGrpSpPr>
          <p:nvPr/>
        </p:nvGrpSpPr>
        <p:grpSpPr bwMode="auto">
          <a:xfrm>
            <a:off x="10113964" y="6521451"/>
            <a:ext cx="617537" cy="347663"/>
            <a:chOff x="8589272" y="6520719"/>
            <a:chExt cx="617729" cy="348542"/>
          </a:xfrm>
        </p:grpSpPr>
        <p:pic>
          <p:nvPicPr>
            <p:cNvPr id="8"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9272" y="6520719"/>
              <a:ext cx="556071" cy="34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1"/>
            <p:cNvSpPr txBox="1">
              <a:spLocks/>
            </p:cNvSpPr>
            <p:nvPr/>
          </p:nvSpPr>
          <p:spPr bwMode="auto">
            <a:xfrm>
              <a:off x="8691734" y="6536606"/>
              <a:ext cx="51526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0382FED-399C-41AD-848E-8D57682C77A4}" type="slidenum">
                <a:rPr lang="en-US"/>
                <a:pPr eaLnBrk="1" hangingPunct="1"/>
                <a:t>53</a:t>
              </a:fld>
              <a:endParaRPr lang="en-US"/>
            </a:p>
          </p:txBody>
        </p:sp>
      </p:grpSp>
      <p:sp>
        <p:nvSpPr>
          <p:cNvPr id="10" name="Rounded Rectangular Callout 9"/>
          <p:cNvSpPr/>
          <p:nvPr/>
        </p:nvSpPr>
        <p:spPr>
          <a:xfrm>
            <a:off x="7464152" y="620688"/>
            <a:ext cx="2927760" cy="936104"/>
          </a:xfrm>
          <a:prstGeom prst="wedgeRoundRectCallout">
            <a:avLst>
              <a:gd name="adj1" fmla="val -85237"/>
              <a:gd name="adj2" fmla="val -20120"/>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What  do I want to achieve with this object? </a:t>
            </a:r>
          </a:p>
        </p:txBody>
      </p:sp>
      <p:sp>
        <p:nvSpPr>
          <p:cNvPr id="11" name="Rounded Rectangular Callout 10"/>
          <p:cNvSpPr/>
          <p:nvPr/>
        </p:nvSpPr>
        <p:spPr>
          <a:xfrm>
            <a:off x="7683071" y="5085185"/>
            <a:ext cx="2927760" cy="823899"/>
          </a:xfrm>
          <a:prstGeom prst="wedgeRoundRectCallout">
            <a:avLst>
              <a:gd name="adj1" fmla="val -89970"/>
              <a:gd name="adj2" fmla="val 109031"/>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What time related issue is most important?</a:t>
            </a:r>
          </a:p>
        </p:txBody>
      </p:sp>
      <p:sp>
        <p:nvSpPr>
          <p:cNvPr id="13" name="TextBox 12"/>
          <p:cNvSpPr txBox="1"/>
          <p:nvPr/>
        </p:nvSpPr>
        <p:spPr>
          <a:xfrm>
            <a:off x="5835678" y="692697"/>
            <a:ext cx="576064" cy="246221"/>
          </a:xfrm>
          <a:prstGeom prst="rect">
            <a:avLst/>
          </a:prstGeom>
          <a:solidFill>
            <a:schemeClr val="accent2">
              <a:lumMod val="40000"/>
              <a:lumOff val="60000"/>
            </a:schemeClr>
          </a:solidFill>
        </p:spPr>
        <p:txBody>
          <a:bodyPr wrap="square" rtlCol="0">
            <a:spAutoFit/>
          </a:bodyPr>
          <a:lstStyle/>
          <a:p>
            <a:endParaRPr lang="en-ZA" sz="1000" dirty="0"/>
          </a:p>
        </p:txBody>
      </p:sp>
      <p:sp>
        <p:nvSpPr>
          <p:cNvPr id="14" name="TextBox 13"/>
          <p:cNvSpPr txBox="1"/>
          <p:nvPr/>
        </p:nvSpPr>
        <p:spPr>
          <a:xfrm>
            <a:off x="5849533" y="6341640"/>
            <a:ext cx="586454" cy="246221"/>
          </a:xfrm>
          <a:prstGeom prst="rect">
            <a:avLst/>
          </a:prstGeom>
          <a:solidFill>
            <a:schemeClr val="accent2">
              <a:lumMod val="40000"/>
              <a:lumOff val="60000"/>
            </a:schemeClr>
          </a:solidFill>
        </p:spPr>
        <p:txBody>
          <a:bodyPr wrap="square" rtlCol="0">
            <a:spAutoFit/>
          </a:bodyPr>
          <a:lstStyle/>
          <a:p>
            <a:endParaRPr lang="en-ZA" sz="1000" dirty="0"/>
          </a:p>
        </p:txBody>
      </p:sp>
      <p:sp>
        <p:nvSpPr>
          <p:cNvPr id="15" name="Oval 14"/>
          <p:cNvSpPr/>
          <p:nvPr/>
        </p:nvSpPr>
        <p:spPr>
          <a:xfrm>
            <a:off x="2063304" y="3356992"/>
            <a:ext cx="1008360" cy="504056"/>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Oval 15"/>
          <p:cNvSpPr/>
          <p:nvPr/>
        </p:nvSpPr>
        <p:spPr>
          <a:xfrm>
            <a:off x="9242816" y="3375039"/>
            <a:ext cx="1008360" cy="504056"/>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20" name="Group 19">
            <a:extLst>
              <a:ext uri="{FF2B5EF4-FFF2-40B4-BE49-F238E27FC236}">
                <a16:creationId xmlns:a16="http://schemas.microsoft.com/office/drawing/2014/main" id="{BC957123-1FD4-1C0E-6F43-0FA59E613BDA}"/>
              </a:ext>
            </a:extLst>
          </p:cNvPr>
          <p:cNvGrpSpPr/>
          <p:nvPr/>
        </p:nvGrpSpPr>
        <p:grpSpPr>
          <a:xfrm>
            <a:off x="1695228" y="756033"/>
            <a:ext cx="3616968" cy="1160799"/>
            <a:chOff x="1695228" y="756033"/>
            <a:chExt cx="3616968" cy="1160799"/>
          </a:xfrm>
        </p:grpSpPr>
        <p:sp>
          <p:nvSpPr>
            <p:cNvPr id="21" name="Rounded Rectangular Callout 9">
              <a:extLst>
                <a:ext uri="{FF2B5EF4-FFF2-40B4-BE49-F238E27FC236}">
                  <a16:creationId xmlns:a16="http://schemas.microsoft.com/office/drawing/2014/main" id="{1CA0FF5C-208A-8716-413C-B5CC021DCF02}"/>
                </a:ext>
              </a:extLst>
            </p:cNvPr>
            <p:cNvSpPr/>
            <p:nvPr/>
          </p:nvSpPr>
          <p:spPr>
            <a:xfrm>
              <a:off x="1703512" y="770321"/>
              <a:ext cx="3600400" cy="1146511"/>
            </a:xfrm>
            <a:prstGeom prst="wedgeRoundRectCallout">
              <a:avLst>
                <a:gd name="adj1" fmla="val 72000"/>
                <a:gd name="adj2" fmla="val 194201"/>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The Object must be understood to be moving along the X axis going into the future and leaving a trail of history behind it</a:t>
              </a:r>
            </a:p>
          </p:txBody>
        </p:sp>
        <p:sp>
          <p:nvSpPr>
            <p:cNvPr id="22" name="Rounded Rectangular Callout 14">
              <a:extLst>
                <a:ext uri="{FF2B5EF4-FFF2-40B4-BE49-F238E27FC236}">
                  <a16:creationId xmlns:a16="http://schemas.microsoft.com/office/drawing/2014/main" id="{720D293F-F4F2-6887-8564-9738C7DF3072}"/>
                </a:ext>
              </a:extLst>
            </p:cNvPr>
            <p:cNvSpPr/>
            <p:nvPr/>
          </p:nvSpPr>
          <p:spPr>
            <a:xfrm>
              <a:off x="1695228" y="759208"/>
              <a:ext cx="3600400" cy="1146511"/>
            </a:xfrm>
            <a:prstGeom prst="wedgeRoundRectCallout">
              <a:avLst>
                <a:gd name="adj1" fmla="val 72000"/>
                <a:gd name="adj2" fmla="val 47983"/>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The Object must be understood to be moving along the X axis going into the future and leaving a trail of history behind it</a:t>
              </a:r>
            </a:p>
          </p:txBody>
        </p:sp>
        <p:sp>
          <p:nvSpPr>
            <p:cNvPr id="23" name="Rounded Rectangular Callout 15">
              <a:extLst>
                <a:ext uri="{FF2B5EF4-FFF2-40B4-BE49-F238E27FC236}">
                  <a16:creationId xmlns:a16="http://schemas.microsoft.com/office/drawing/2014/main" id="{6DA9EF8A-B833-3EB0-012C-3F35C4EE41ED}"/>
                </a:ext>
              </a:extLst>
            </p:cNvPr>
            <p:cNvSpPr/>
            <p:nvPr/>
          </p:nvSpPr>
          <p:spPr>
            <a:xfrm>
              <a:off x="1703512" y="756033"/>
              <a:ext cx="3600400" cy="1146511"/>
            </a:xfrm>
            <a:prstGeom prst="wedgeRoundRectCallout">
              <a:avLst>
                <a:gd name="adj1" fmla="val -19199"/>
                <a:gd name="adj2" fmla="val 178492"/>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The Object must be understood to be moving along the X axis going into the future and leaving a trail of history behind it</a:t>
              </a:r>
            </a:p>
          </p:txBody>
        </p:sp>
        <p:sp>
          <p:nvSpPr>
            <p:cNvPr id="24" name="Rounded Rectangular Callout 16">
              <a:extLst>
                <a:ext uri="{FF2B5EF4-FFF2-40B4-BE49-F238E27FC236}">
                  <a16:creationId xmlns:a16="http://schemas.microsoft.com/office/drawing/2014/main" id="{3FAECCC5-384D-F738-B81B-833252240724}"/>
                </a:ext>
              </a:extLst>
            </p:cNvPr>
            <p:cNvSpPr/>
            <p:nvPr/>
          </p:nvSpPr>
          <p:spPr>
            <a:xfrm>
              <a:off x="1711796" y="762383"/>
              <a:ext cx="3600400" cy="1146511"/>
            </a:xfrm>
            <a:prstGeom prst="wedgeRoundRectCallout">
              <a:avLst>
                <a:gd name="adj1" fmla="val 166662"/>
                <a:gd name="adj2" fmla="val 180908"/>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The Object must be understood to be moving along the X axis going into the future and leaving a trail of history behind it</a:t>
              </a:r>
            </a:p>
          </p:txBody>
        </p:sp>
      </p:grpSp>
    </p:spTree>
    <p:extLst>
      <p:ext uri="{BB962C8B-B14F-4D97-AF65-F5344CB8AC3E}">
        <p14:creationId xmlns:p14="http://schemas.microsoft.com/office/powerpoint/2010/main" val="187990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524000" y="493714"/>
            <a:ext cx="9145588" cy="6364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3" name="Text Placeholder 4"/>
          <p:cNvSpPr txBox="1">
            <a:spLocks/>
          </p:cNvSpPr>
          <p:nvPr/>
        </p:nvSpPr>
        <p:spPr bwMode="auto">
          <a:xfrm>
            <a:off x="1557339" y="58739"/>
            <a:ext cx="9001125" cy="484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400">
                <a:latin typeface="Arial" charset="0"/>
                <a:cs typeface="Arial" charset="0"/>
              </a:rPr>
              <a:t>Object </a:t>
            </a:r>
            <a:r>
              <a:rPr lang="en-ZA" sz="2400" u="sng">
                <a:solidFill>
                  <a:srgbClr val="FF0000"/>
                </a:solidFill>
                <a:latin typeface="Arial" charset="0"/>
                <a:cs typeface="Arial" charset="0"/>
              </a:rPr>
              <a:t>Management</a:t>
            </a:r>
            <a:r>
              <a:rPr lang="en-ZA" sz="2400">
                <a:solidFill>
                  <a:srgbClr val="FF0000"/>
                </a:solidFill>
                <a:latin typeface="Arial" charset="0"/>
                <a:cs typeface="Arial" charset="0"/>
              </a:rPr>
              <a:t> </a:t>
            </a:r>
            <a:r>
              <a:rPr lang="en-ZA" sz="2400">
                <a:latin typeface="Arial" charset="0"/>
                <a:cs typeface="Arial" charset="0"/>
              </a:rPr>
              <a:t>Considerations</a:t>
            </a:r>
            <a:endParaRPr lang="en-ZA" sz="2400" dirty="0">
              <a:latin typeface="Arial" charset="0"/>
              <a:cs typeface="Arial" charset="0"/>
            </a:endParaRPr>
          </a:p>
        </p:txBody>
      </p:sp>
      <p:grpSp>
        <p:nvGrpSpPr>
          <p:cNvPr id="4" name="Group 10"/>
          <p:cNvGrpSpPr>
            <a:grpSpLocks/>
          </p:cNvGrpSpPr>
          <p:nvPr/>
        </p:nvGrpSpPr>
        <p:grpSpPr bwMode="auto">
          <a:xfrm>
            <a:off x="10113964" y="6521451"/>
            <a:ext cx="617537" cy="347663"/>
            <a:chOff x="8589272" y="6520719"/>
            <a:chExt cx="617729" cy="348542"/>
          </a:xfrm>
        </p:grpSpPr>
        <p:pic>
          <p:nvPicPr>
            <p:cNvPr id="5"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89272" y="6520719"/>
              <a:ext cx="556071" cy="34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1"/>
            <p:cNvSpPr txBox="1">
              <a:spLocks/>
            </p:cNvSpPr>
            <p:nvPr/>
          </p:nvSpPr>
          <p:spPr bwMode="auto">
            <a:xfrm>
              <a:off x="8691734" y="6536606"/>
              <a:ext cx="51526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0382FED-399C-41AD-848E-8D57682C77A4}" type="slidenum">
                <a:rPr lang="en-US"/>
                <a:pPr eaLnBrk="1" hangingPunct="1"/>
                <a:t>54</a:t>
              </a:fld>
              <a:endParaRPr lang="en-US"/>
            </a:p>
          </p:txBody>
        </p:sp>
      </p:gr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5289" y="1800225"/>
            <a:ext cx="3781425"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5444190" y="836712"/>
            <a:ext cx="795827" cy="5807118"/>
            <a:chOff x="0" y="0"/>
            <a:chExt cx="1138969" cy="8048625"/>
          </a:xfrm>
        </p:grpSpPr>
        <p:cxnSp>
          <p:nvCxnSpPr>
            <p:cNvPr id="9" name="Straight Connector 8"/>
            <p:cNvCxnSpPr>
              <a:stCxn id="11" idx="1"/>
              <a:endCxn id="10" idx="1"/>
            </p:cNvCxnSpPr>
            <p:nvPr/>
          </p:nvCxnSpPr>
          <p:spPr>
            <a:xfrm flipV="1">
              <a:off x="0" y="287791"/>
              <a:ext cx="10885" cy="747304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ight Arrow 9"/>
            <p:cNvSpPr/>
            <p:nvPr/>
          </p:nvSpPr>
          <p:spPr>
            <a:xfrm>
              <a:off x="10885" y="0"/>
              <a:ext cx="1128084" cy="57558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dirty="0">
                  <a:solidFill>
                    <a:srgbClr val="FF0000"/>
                  </a:solidFill>
                  <a:latin typeface="Verdana" pitchFamily="34" charset="0"/>
                  <a:ea typeface="Verdana" pitchFamily="34" charset="0"/>
                  <a:cs typeface="Verdana" pitchFamily="34" charset="0"/>
                </a:rPr>
                <a:t>Now</a:t>
              </a:r>
            </a:p>
          </p:txBody>
        </p:sp>
        <p:sp>
          <p:nvSpPr>
            <p:cNvPr id="11" name="Right Arrow 10"/>
            <p:cNvSpPr/>
            <p:nvPr/>
          </p:nvSpPr>
          <p:spPr>
            <a:xfrm>
              <a:off x="0" y="7473044"/>
              <a:ext cx="1128084" cy="57558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a:solidFill>
                    <a:srgbClr val="FF0000"/>
                  </a:solidFill>
                  <a:latin typeface="Verdana" pitchFamily="34" charset="0"/>
                  <a:ea typeface="Verdana" pitchFamily="34" charset="0"/>
                  <a:cs typeface="Verdana" pitchFamily="34" charset="0"/>
                </a:rPr>
                <a:t>Now</a:t>
              </a:r>
            </a:p>
          </p:txBody>
        </p:sp>
      </p:grpSp>
      <p:grpSp>
        <p:nvGrpSpPr>
          <p:cNvPr id="12" name="Group 11"/>
          <p:cNvGrpSpPr/>
          <p:nvPr/>
        </p:nvGrpSpPr>
        <p:grpSpPr>
          <a:xfrm>
            <a:off x="5176563" y="2165144"/>
            <a:ext cx="547492" cy="553301"/>
            <a:chOff x="0" y="0"/>
            <a:chExt cx="2938138" cy="2560856"/>
          </a:xfrm>
        </p:grpSpPr>
        <p:cxnSp>
          <p:nvCxnSpPr>
            <p:cNvPr id="13" name="Straight Connector 12"/>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flipH="1">
            <a:off x="5447928" y="2727536"/>
            <a:ext cx="648072" cy="727582"/>
            <a:chOff x="3275856" y="2727536"/>
            <a:chExt cx="661045" cy="727582"/>
          </a:xfrm>
        </p:grpSpPr>
        <p:grpSp>
          <p:nvGrpSpPr>
            <p:cNvPr id="17" name="Group 16"/>
            <p:cNvGrpSpPr/>
            <p:nvPr/>
          </p:nvGrpSpPr>
          <p:grpSpPr>
            <a:xfrm>
              <a:off x="3275856" y="2731221"/>
              <a:ext cx="661045" cy="699609"/>
              <a:chOff x="-2021614" y="-23770"/>
              <a:chExt cx="3547525" cy="3238012"/>
            </a:xfrm>
          </p:grpSpPr>
          <p:cxnSp>
            <p:nvCxnSpPr>
              <p:cNvPr id="19" name="Straight Connector 18"/>
              <p:cNvCxnSpPr/>
              <p:nvPr/>
            </p:nvCxnSpPr>
            <p:spPr>
              <a:xfrm>
                <a:off x="-51750" y="1"/>
                <a:ext cx="1577661"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2021614" y="-23770"/>
                <a:ext cx="1969864" cy="32295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886635" y="3205772"/>
                <a:ext cx="3412545" cy="84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18" name="Straight Connector 17"/>
            <p:cNvCxnSpPr/>
            <p:nvPr/>
          </p:nvCxnSpPr>
          <p:spPr>
            <a:xfrm flipV="1">
              <a:off x="3911643" y="2727536"/>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4808403" y="2727536"/>
            <a:ext cx="661045" cy="727582"/>
            <a:chOff x="3275856" y="2727536"/>
            <a:chExt cx="661045" cy="727582"/>
          </a:xfrm>
        </p:grpSpPr>
        <p:grpSp>
          <p:nvGrpSpPr>
            <p:cNvPr id="23" name="Group 22"/>
            <p:cNvGrpSpPr/>
            <p:nvPr/>
          </p:nvGrpSpPr>
          <p:grpSpPr>
            <a:xfrm>
              <a:off x="3275856" y="2731221"/>
              <a:ext cx="661045" cy="699609"/>
              <a:chOff x="-2021614" y="-23770"/>
              <a:chExt cx="3547525" cy="3238012"/>
            </a:xfrm>
          </p:grpSpPr>
          <p:cxnSp>
            <p:nvCxnSpPr>
              <p:cNvPr id="25" name="Straight Connector 24"/>
              <p:cNvCxnSpPr/>
              <p:nvPr/>
            </p:nvCxnSpPr>
            <p:spPr>
              <a:xfrm>
                <a:off x="-51750" y="1"/>
                <a:ext cx="1577661"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2021614" y="-23770"/>
                <a:ext cx="1969864" cy="32295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1886635" y="3205772"/>
                <a:ext cx="3412545" cy="84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24" name="Straight Connector 23"/>
            <p:cNvCxnSpPr/>
            <p:nvPr/>
          </p:nvCxnSpPr>
          <p:spPr>
            <a:xfrm flipV="1">
              <a:off x="3911643" y="2727536"/>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rot="10800000">
            <a:off x="5192440" y="4165846"/>
            <a:ext cx="547492" cy="547421"/>
            <a:chOff x="0" y="0"/>
            <a:chExt cx="2938138" cy="2560856"/>
          </a:xfrm>
        </p:grpSpPr>
        <p:cxnSp>
          <p:nvCxnSpPr>
            <p:cNvPr id="29" name="Straight Connector 28"/>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flipH="1" flipV="1">
            <a:off x="5468888" y="3429000"/>
            <a:ext cx="644204" cy="732266"/>
            <a:chOff x="3301010" y="2715428"/>
            <a:chExt cx="599349" cy="727582"/>
          </a:xfrm>
        </p:grpSpPr>
        <p:grpSp>
          <p:nvGrpSpPr>
            <p:cNvPr id="33" name="Group 32"/>
            <p:cNvGrpSpPr/>
            <p:nvPr/>
          </p:nvGrpSpPr>
          <p:grpSpPr>
            <a:xfrm>
              <a:off x="3301010" y="2727536"/>
              <a:ext cx="599349" cy="703294"/>
              <a:chOff x="-1886625" y="-40828"/>
              <a:chExt cx="3216434" cy="3255070"/>
            </a:xfrm>
          </p:grpSpPr>
          <p:cxnSp>
            <p:nvCxnSpPr>
              <p:cNvPr id="35" name="Straight Connector 34"/>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flipV="1">
            <a:off x="4797674" y="3429000"/>
            <a:ext cx="654122" cy="732266"/>
            <a:chOff x="3301010" y="2715428"/>
            <a:chExt cx="599349" cy="727582"/>
          </a:xfrm>
        </p:grpSpPr>
        <p:grpSp>
          <p:nvGrpSpPr>
            <p:cNvPr id="39" name="Group 38"/>
            <p:cNvGrpSpPr/>
            <p:nvPr/>
          </p:nvGrpSpPr>
          <p:grpSpPr>
            <a:xfrm>
              <a:off x="3301010" y="2727536"/>
              <a:ext cx="599349" cy="703294"/>
              <a:chOff x="-1886625" y="-40828"/>
              <a:chExt cx="3216434" cy="3255070"/>
            </a:xfrm>
          </p:grpSpPr>
          <p:cxnSp>
            <p:nvCxnSpPr>
              <p:cNvPr id="41" name="Straight Connector 40"/>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40" name="Straight Connector 39"/>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rot="10800000" flipH="1">
            <a:off x="5759795" y="2722776"/>
            <a:ext cx="771148" cy="727581"/>
            <a:chOff x="0" y="0"/>
            <a:chExt cx="2938138" cy="2560856"/>
          </a:xfrm>
        </p:grpSpPr>
        <p:cxnSp>
          <p:nvCxnSpPr>
            <p:cNvPr id="45" name="Straight Connector 44"/>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flipH="1">
            <a:off x="5736812" y="3435351"/>
            <a:ext cx="791236" cy="727581"/>
            <a:chOff x="0" y="0"/>
            <a:chExt cx="2938138" cy="2560856"/>
          </a:xfrm>
        </p:grpSpPr>
        <p:cxnSp>
          <p:nvCxnSpPr>
            <p:cNvPr id="49" name="Straight Connector 48"/>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rot="10800000" flipH="1">
            <a:off x="4380352" y="2729530"/>
            <a:ext cx="771148" cy="727581"/>
            <a:chOff x="0" y="0"/>
            <a:chExt cx="2938138" cy="2560856"/>
          </a:xfrm>
        </p:grpSpPr>
        <p:cxnSp>
          <p:nvCxnSpPr>
            <p:cNvPr id="53" name="Straight Connector 52"/>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flipH="1">
            <a:off x="4357369" y="3442105"/>
            <a:ext cx="791236" cy="727581"/>
            <a:chOff x="0" y="0"/>
            <a:chExt cx="2938138" cy="2560856"/>
          </a:xfrm>
        </p:grpSpPr>
        <p:cxnSp>
          <p:nvCxnSpPr>
            <p:cNvPr id="57" name="Straight Connector 56"/>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257108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524000" y="493714"/>
            <a:ext cx="9145588" cy="6364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3" name="Text Placeholder 4"/>
          <p:cNvSpPr txBox="1">
            <a:spLocks/>
          </p:cNvSpPr>
          <p:nvPr/>
        </p:nvSpPr>
        <p:spPr bwMode="auto">
          <a:xfrm>
            <a:off x="1557339" y="58739"/>
            <a:ext cx="9001125" cy="484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400">
                <a:latin typeface="Arial" charset="0"/>
                <a:cs typeface="Arial" charset="0"/>
              </a:rPr>
              <a:t>Object </a:t>
            </a:r>
            <a:r>
              <a:rPr lang="en-ZA" sz="2400" u="sng">
                <a:solidFill>
                  <a:srgbClr val="FF0000"/>
                </a:solidFill>
                <a:latin typeface="Arial" charset="0"/>
                <a:cs typeface="Arial" charset="0"/>
              </a:rPr>
              <a:t>Execution Guidance</a:t>
            </a:r>
            <a:r>
              <a:rPr lang="en-ZA" sz="2400">
                <a:solidFill>
                  <a:srgbClr val="FF0000"/>
                </a:solidFill>
                <a:latin typeface="Arial" charset="0"/>
                <a:cs typeface="Arial" charset="0"/>
              </a:rPr>
              <a:t> </a:t>
            </a:r>
            <a:r>
              <a:rPr lang="en-ZA" sz="2400">
                <a:latin typeface="Arial" charset="0"/>
                <a:cs typeface="Arial" charset="0"/>
              </a:rPr>
              <a:t>Considerations</a:t>
            </a:r>
            <a:endParaRPr lang="en-ZA" sz="2400" dirty="0">
              <a:latin typeface="Arial" charset="0"/>
              <a:cs typeface="Arial" charset="0"/>
            </a:endParaRPr>
          </a:p>
        </p:txBody>
      </p:sp>
      <p:grpSp>
        <p:nvGrpSpPr>
          <p:cNvPr id="4" name="Group 10"/>
          <p:cNvGrpSpPr>
            <a:grpSpLocks/>
          </p:cNvGrpSpPr>
          <p:nvPr/>
        </p:nvGrpSpPr>
        <p:grpSpPr bwMode="auto">
          <a:xfrm>
            <a:off x="10113964" y="6521451"/>
            <a:ext cx="617537" cy="347663"/>
            <a:chOff x="8589272" y="6520719"/>
            <a:chExt cx="617729" cy="348542"/>
          </a:xfrm>
        </p:grpSpPr>
        <p:pic>
          <p:nvPicPr>
            <p:cNvPr id="5"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89272" y="6520719"/>
              <a:ext cx="556071" cy="34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1"/>
            <p:cNvSpPr txBox="1">
              <a:spLocks/>
            </p:cNvSpPr>
            <p:nvPr/>
          </p:nvSpPr>
          <p:spPr bwMode="auto">
            <a:xfrm>
              <a:off x="8691734" y="6536606"/>
              <a:ext cx="51526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0382FED-399C-41AD-848E-8D57682C77A4}" type="slidenum">
                <a:rPr lang="en-US"/>
                <a:pPr eaLnBrk="1" hangingPunct="1"/>
                <a:t>55</a:t>
              </a:fld>
              <a:endParaRPr lang="en-US"/>
            </a:p>
          </p:txBody>
        </p:sp>
      </p:gr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5289" y="1800225"/>
            <a:ext cx="3781425"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5444190" y="836712"/>
            <a:ext cx="795827" cy="5807118"/>
            <a:chOff x="0" y="0"/>
            <a:chExt cx="1138969" cy="8048625"/>
          </a:xfrm>
        </p:grpSpPr>
        <p:cxnSp>
          <p:nvCxnSpPr>
            <p:cNvPr id="10" name="Straight Connector 9"/>
            <p:cNvCxnSpPr>
              <a:stCxn id="12" idx="1"/>
              <a:endCxn id="11" idx="1"/>
            </p:cNvCxnSpPr>
            <p:nvPr/>
          </p:nvCxnSpPr>
          <p:spPr>
            <a:xfrm flipV="1">
              <a:off x="0" y="287791"/>
              <a:ext cx="10885" cy="747304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ight Arrow 10"/>
            <p:cNvSpPr/>
            <p:nvPr/>
          </p:nvSpPr>
          <p:spPr>
            <a:xfrm>
              <a:off x="10885" y="0"/>
              <a:ext cx="1128084" cy="57558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dirty="0">
                  <a:solidFill>
                    <a:srgbClr val="FF0000"/>
                  </a:solidFill>
                  <a:latin typeface="Verdana" pitchFamily="34" charset="0"/>
                  <a:ea typeface="Verdana" pitchFamily="34" charset="0"/>
                  <a:cs typeface="Verdana" pitchFamily="34" charset="0"/>
                </a:rPr>
                <a:t>Now</a:t>
              </a:r>
            </a:p>
          </p:txBody>
        </p:sp>
        <p:sp>
          <p:nvSpPr>
            <p:cNvPr id="12" name="Right Arrow 11"/>
            <p:cNvSpPr/>
            <p:nvPr/>
          </p:nvSpPr>
          <p:spPr>
            <a:xfrm>
              <a:off x="0" y="7473044"/>
              <a:ext cx="1128084" cy="57558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a:solidFill>
                    <a:srgbClr val="FF0000"/>
                  </a:solidFill>
                  <a:latin typeface="Verdana" pitchFamily="34" charset="0"/>
                  <a:ea typeface="Verdana" pitchFamily="34" charset="0"/>
                  <a:cs typeface="Verdana" pitchFamily="34" charset="0"/>
                </a:rPr>
                <a:t>Now</a:t>
              </a:r>
            </a:p>
          </p:txBody>
        </p:sp>
      </p:grpSp>
      <p:grpSp>
        <p:nvGrpSpPr>
          <p:cNvPr id="31" name="Group 30">
            <a:extLst>
              <a:ext uri="{FF2B5EF4-FFF2-40B4-BE49-F238E27FC236}">
                <a16:creationId xmlns:a16="http://schemas.microsoft.com/office/drawing/2014/main" id="{0197FA0D-FEE7-42AE-E04E-8C290D677B8A}"/>
              </a:ext>
            </a:extLst>
          </p:cNvPr>
          <p:cNvGrpSpPr/>
          <p:nvPr/>
        </p:nvGrpSpPr>
        <p:grpSpPr>
          <a:xfrm>
            <a:off x="1631504" y="620688"/>
            <a:ext cx="4092551" cy="2097757"/>
            <a:chOff x="1631504" y="620688"/>
            <a:chExt cx="4092551" cy="2097757"/>
          </a:xfrm>
        </p:grpSpPr>
        <p:sp>
          <p:nvSpPr>
            <p:cNvPr id="8" name="Rounded Rectangular Callout 7"/>
            <p:cNvSpPr/>
            <p:nvPr/>
          </p:nvSpPr>
          <p:spPr>
            <a:xfrm>
              <a:off x="1631504" y="620688"/>
              <a:ext cx="2927760" cy="1512168"/>
            </a:xfrm>
            <a:prstGeom prst="wedgeRoundRectCallout">
              <a:avLst>
                <a:gd name="adj1" fmla="val 77582"/>
                <a:gd name="adj2" fmla="val 59487"/>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This Triangle = </a:t>
              </a:r>
            </a:p>
            <a:p>
              <a:pPr algn="ctr"/>
              <a:r>
                <a:rPr lang="en-ZA" b="1" dirty="0">
                  <a:solidFill>
                    <a:schemeClr val="tx1"/>
                  </a:solidFill>
                </a:rPr>
                <a:t>Vision, Mission, Strategies, Strategy Measurement, Strategy Execution, </a:t>
              </a:r>
            </a:p>
            <a:p>
              <a:pPr algn="ctr"/>
              <a:r>
                <a:rPr lang="en-ZA" b="1" dirty="0">
                  <a:solidFill>
                    <a:schemeClr val="tx1"/>
                  </a:solidFill>
                </a:rPr>
                <a:t>Tactical Management</a:t>
              </a:r>
            </a:p>
          </p:txBody>
        </p:sp>
        <p:grpSp>
          <p:nvGrpSpPr>
            <p:cNvPr id="15" name="Group 14"/>
            <p:cNvGrpSpPr/>
            <p:nvPr/>
          </p:nvGrpSpPr>
          <p:grpSpPr>
            <a:xfrm>
              <a:off x="5176563" y="2165144"/>
              <a:ext cx="547492" cy="553301"/>
              <a:chOff x="0" y="0"/>
              <a:chExt cx="2938138" cy="2560856"/>
            </a:xfrm>
          </p:grpSpPr>
          <p:cxnSp>
            <p:nvCxnSpPr>
              <p:cNvPr id="16" name="Straight Connector 15"/>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3" name="Group 32">
            <a:extLst>
              <a:ext uri="{FF2B5EF4-FFF2-40B4-BE49-F238E27FC236}">
                <a16:creationId xmlns:a16="http://schemas.microsoft.com/office/drawing/2014/main" id="{1788B764-BC98-1EA5-1FAE-70628B43AD21}"/>
              </a:ext>
            </a:extLst>
          </p:cNvPr>
          <p:cNvGrpSpPr/>
          <p:nvPr/>
        </p:nvGrpSpPr>
        <p:grpSpPr>
          <a:xfrm>
            <a:off x="5465203" y="620689"/>
            <a:ext cx="5196476" cy="5916609"/>
            <a:chOff x="5465203" y="620689"/>
            <a:chExt cx="5196476" cy="5916609"/>
          </a:xfrm>
        </p:grpSpPr>
        <p:sp>
          <p:nvSpPr>
            <p:cNvPr id="14" name="Rounded Rectangular Callout 13"/>
            <p:cNvSpPr/>
            <p:nvPr/>
          </p:nvSpPr>
          <p:spPr>
            <a:xfrm>
              <a:off x="7997383" y="620689"/>
              <a:ext cx="2664296" cy="5916609"/>
            </a:xfrm>
            <a:prstGeom prst="wedgeRoundRectCallout">
              <a:avLst>
                <a:gd name="adj1" fmla="val -142789"/>
                <a:gd name="adj2" fmla="val -17236"/>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The triangle consists of information that is not yet valid. It is supposed or expected, but not yet true. Strategies often refer to what is forecasted. Strategies need to have review dates, as the information they were based on can sometimes either not materialise, or become really old, and execution is based on a reality that does not exist. Execution of such strategies causes serious breaches in what is going on in reality</a:t>
              </a:r>
            </a:p>
          </p:txBody>
        </p:sp>
        <p:sp>
          <p:nvSpPr>
            <p:cNvPr id="32" name="Isosceles Triangle 31">
              <a:extLst>
                <a:ext uri="{FF2B5EF4-FFF2-40B4-BE49-F238E27FC236}">
                  <a16:creationId xmlns:a16="http://schemas.microsoft.com/office/drawing/2014/main" id="{870C51BE-B3CA-9FB1-6CA8-57CFB2423512}"/>
                </a:ext>
              </a:extLst>
            </p:cNvPr>
            <p:cNvSpPr/>
            <p:nvPr/>
          </p:nvSpPr>
          <p:spPr>
            <a:xfrm>
              <a:off x="5465203" y="2165144"/>
              <a:ext cx="257384" cy="543763"/>
            </a:xfrm>
            <a:prstGeom prst="triangle">
              <a:avLst>
                <a:gd name="adj" fmla="val 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0B263867-093F-DFF9-D248-C7AC14BAD233}"/>
              </a:ext>
            </a:extLst>
          </p:cNvPr>
          <p:cNvGrpSpPr/>
          <p:nvPr/>
        </p:nvGrpSpPr>
        <p:grpSpPr>
          <a:xfrm>
            <a:off x="1631504" y="2174358"/>
            <a:ext cx="3806504" cy="4520923"/>
            <a:chOff x="1631504" y="2174358"/>
            <a:chExt cx="3806504" cy="4520923"/>
          </a:xfrm>
        </p:grpSpPr>
        <p:sp>
          <p:nvSpPr>
            <p:cNvPr id="13" name="Rounded Rectangular Callout 12"/>
            <p:cNvSpPr/>
            <p:nvPr/>
          </p:nvSpPr>
          <p:spPr>
            <a:xfrm>
              <a:off x="1631504" y="2276872"/>
              <a:ext cx="2664296" cy="4418409"/>
            </a:xfrm>
            <a:prstGeom prst="wedgeRoundRectCallout">
              <a:avLst>
                <a:gd name="adj1" fmla="val 89691"/>
                <a:gd name="adj2" fmla="val -44233"/>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The triangle consists of information that is no longer valid, i.e. it is in the past, however, it is very important to understand the decisions taken at that point in time when the dot was in line with the decision vertically. Knowing why you took decisions in the past can help understand whether a new decision should or should not be taken</a:t>
              </a:r>
            </a:p>
          </p:txBody>
        </p:sp>
        <p:sp>
          <p:nvSpPr>
            <p:cNvPr id="34" name="Isosceles Triangle 33">
              <a:extLst>
                <a:ext uri="{FF2B5EF4-FFF2-40B4-BE49-F238E27FC236}">
                  <a16:creationId xmlns:a16="http://schemas.microsoft.com/office/drawing/2014/main" id="{282DF898-5EC2-9442-65F3-CA98A3264468}"/>
                </a:ext>
              </a:extLst>
            </p:cNvPr>
            <p:cNvSpPr/>
            <p:nvPr/>
          </p:nvSpPr>
          <p:spPr>
            <a:xfrm flipH="1">
              <a:off x="5159311" y="2174358"/>
              <a:ext cx="278697" cy="543763"/>
            </a:xfrm>
            <a:prstGeom prst="triangle">
              <a:avLst>
                <a:gd name="adj" fmla="val 1021"/>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2868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486562" y="493714"/>
            <a:ext cx="9145588" cy="6364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3" name="Text Placeholder 4"/>
          <p:cNvSpPr txBox="1">
            <a:spLocks/>
          </p:cNvSpPr>
          <p:nvPr/>
        </p:nvSpPr>
        <p:spPr bwMode="auto">
          <a:xfrm>
            <a:off x="1557339" y="58739"/>
            <a:ext cx="9001125" cy="484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400">
                <a:latin typeface="Arial" charset="0"/>
                <a:cs typeface="Arial" charset="0"/>
              </a:rPr>
              <a:t>Object </a:t>
            </a:r>
            <a:r>
              <a:rPr lang="en-ZA" sz="2400" u="sng">
                <a:solidFill>
                  <a:srgbClr val="FF0000"/>
                </a:solidFill>
                <a:latin typeface="Arial" charset="0"/>
                <a:cs typeface="Arial" charset="0"/>
              </a:rPr>
              <a:t>Execution</a:t>
            </a:r>
            <a:r>
              <a:rPr lang="en-ZA" sz="2400">
                <a:solidFill>
                  <a:srgbClr val="FF0000"/>
                </a:solidFill>
                <a:latin typeface="Arial" charset="0"/>
                <a:cs typeface="Arial" charset="0"/>
              </a:rPr>
              <a:t> </a:t>
            </a:r>
            <a:r>
              <a:rPr lang="en-ZA" sz="2400">
                <a:latin typeface="Arial" charset="0"/>
                <a:cs typeface="Arial" charset="0"/>
              </a:rPr>
              <a:t>Considerations</a:t>
            </a:r>
            <a:endParaRPr lang="en-ZA" sz="2400" dirty="0">
              <a:latin typeface="Arial" charset="0"/>
              <a:cs typeface="Arial" charset="0"/>
            </a:endParaRPr>
          </a:p>
        </p:txBody>
      </p:sp>
      <p:grpSp>
        <p:nvGrpSpPr>
          <p:cNvPr id="4" name="Group 10"/>
          <p:cNvGrpSpPr>
            <a:grpSpLocks/>
          </p:cNvGrpSpPr>
          <p:nvPr/>
        </p:nvGrpSpPr>
        <p:grpSpPr bwMode="auto">
          <a:xfrm>
            <a:off x="10113964" y="6521451"/>
            <a:ext cx="617537" cy="347663"/>
            <a:chOff x="8589272" y="6520719"/>
            <a:chExt cx="617729" cy="348542"/>
          </a:xfrm>
        </p:grpSpPr>
        <p:pic>
          <p:nvPicPr>
            <p:cNvPr id="5"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89272" y="6520719"/>
              <a:ext cx="556071" cy="34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1"/>
            <p:cNvSpPr txBox="1">
              <a:spLocks/>
            </p:cNvSpPr>
            <p:nvPr/>
          </p:nvSpPr>
          <p:spPr bwMode="auto">
            <a:xfrm>
              <a:off x="8691734" y="6536606"/>
              <a:ext cx="51526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0382FED-399C-41AD-848E-8D57682C77A4}" type="slidenum">
                <a:rPr lang="en-US"/>
                <a:pPr eaLnBrk="1" hangingPunct="1"/>
                <a:t>56</a:t>
              </a:fld>
              <a:endParaRPr lang="en-US"/>
            </a:p>
          </p:txBody>
        </p:sp>
      </p:gr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5289" y="1800225"/>
            <a:ext cx="3781425"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ular Callout 7"/>
          <p:cNvSpPr/>
          <p:nvPr/>
        </p:nvSpPr>
        <p:spPr>
          <a:xfrm>
            <a:off x="1561276" y="549429"/>
            <a:ext cx="3203557" cy="1041105"/>
          </a:xfrm>
          <a:prstGeom prst="wedgeRoundRectCallout">
            <a:avLst>
              <a:gd name="adj1" fmla="val 67120"/>
              <a:gd name="adj2" fmla="val 165554"/>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This Quadrangle = </a:t>
            </a:r>
          </a:p>
          <a:p>
            <a:pPr algn="ctr"/>
            <a:r>
              <a:rPr lang="en-ZA" b="1" dirty="0">
                <a:solidFill>
                  <a:schemeClr val="tx1"/>
                </a:solidFill>
              </a:rPr>
              <a:t>the Execution of the Strategies</a:t>
            </a:r>
          </a:p>
        </p:txBody>
      </p:sp>
      <p:grpSp>
        <p:nvGrpSpPr>
          <p:cNvPr id="9" name="Group 8"/>
          <p:cNvGrpSpPr/>
          <p:nvPr/>
        </p:nvGrpSpPr>
        <p:grpSpPr>
          <a:xfrm>
            <a:off x="5444190" y="836712"/>
            <a:ext cx="795827" cy="5807118"/>
            <a:chOff x="0" y="0"/>
            <a:chExt cx="1138969" cy="8048625"/>
          </a:xfrm>
        </p:grpSpPr>
        <p:cxnSp>
          <p:nvCxnSpPr>
            <p:cNvPr id="10" name="Straight Connector 9"/>
            <p:cNvCxnSpPr>
              <a:stCxn id="12" idx="1"/>
              <a:endCxn id="11" idx="1"/>
            </p:cNvCxnSpPr>
            <p:nvPr/>
          </p:nvCxnSpPr>
          <p:spPr>
            <a:xfrm flipV="1">
              <a:off x="0" y="287791"/>
              <a:ext cx="10885" cy="747304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ight Arrow 10"/>
            <p:cNvSpPr/>
            <p:nvPr/>
          </p:nvSpPr>
          <p:spPr>
            <a:xfrm>
              <a:off x="10885" y="0"/>
              <a:ext cx="1128084" cy="57558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dirty="0">
                  <a:solidFill>
                    <a:srgbClr val="FF0000"/>
                  </a:solidFill>
                  <a:latin typeface="Verdana" pitchFamily="34" charset="0"/>
                  <a:ea typeface="Verdana" pitchFamily="34" charset="0"/>
                  <a:cs typeface="Verdana" pitchFamily="34" charset="0"/>
                </a:rPr>
                <a:t>Now</a:t>
              </a:r>
            </a:p>
          </p:txBody>
        </p:sp>
        <p:sp>
          <p:nvSpPr>
            <p:cNvPr id="12" name="Right Arrow 11"/>
            <p:cNvSpPr/>
            <p:nvPr/>
          </p:nvSpPr>
          <p:spPr>
            <a:xfrm>
              <a:off x="0" y="7473044"/>
              <a:ext cx="1128084" cy="57558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a:solidFill>
                    <a:srgbClr val="FF0000"/>
                  </a:solidFill>
                  <a:latin typeface="Verdana" pitchFamily="34" charset="0"/>
                  <a:ea typeface="Verdana" pitchFamily="34" charset="0"/>
                  <a:cs typeface="Verdana" pitchFamily="34" charset="0"/>
                </a:rPr>
                <a:t>Now</a:t>
              </a:r>
            </a:p>
          </p:txBody>
        </p:sp>
      </p:grpSp>
      <p:sp>
        <p:nvSpPr>
          <p:cNvPr id="13" name="Rounded Rectangular Callout 12"/>
          <p:cNvSpPr/>
          <p:nvPr/>
        </p:nvSpPr>
        <p:spPr>
          <a:xfrm>
            <a:off x="1540992" y="1988841"/>
            <a:ext cx="2664296" cy="1568213"/>
          </a:xfrm>
          <a:prstGeom prst="wedgeRoundRectCallout">
            <a:avLst>
              <a:gd name="adj1" fmla="val 79477"/>
              <a:gd name="adj2" fmla="val 12925"/>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This left line = The Management Line into Execution Archives and the Report Delivery back into the Execution Function</a:t>
            </a:r>
          </a:p>
        </p:txBody>
      </p:sp>
      <p:sp>
        <p:nvSpPr>
          <p:cNvPr id="14" name="Rounded Rectangular Callout 13"/>
          <p:cNvSpPr/>
          <p:nvPr/>
        </p:nvSpPr>
        <p:spPr>
          <a:xfrm>
            <a:off x="4807563" y="523802"/>
            <a:ext cx="3880725" cy="1041105"/>
          </a:xfrm>
          <a:prstGeom prst="wedgeRoundRectCallout">
            <a:avLst>
              <a:gd name="adj1" fmla="val -30935"/>
              <a:gd name="adj2" fmla="val 160327"/>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This top Line = </a:t>
            </a:r>
          </a:p>
          <a:p>
            <a:pPr algn="ctr"/>
            <a:r>
              <a:rPr lang="en-ZA" b="1" dirty="0">
                <a:solidFill>
                  <a:schemeClr val="tx1"/>
                </a:solidFill>
              </a:rPr>
              <a:t>The Management Line into  Tactical Management and the Report Delivery back out of the Execution Function</a:t>
            </a:r>
          </a:p>
        </p:txBody>
      </p:sp>
      <p:sp>
        <p:nvSpPr>
          <p:cNvPr id="15" name="Rounded Rectangular Callout 14"/>
          <p:cNvSpPr/>
          <p:nvPr/>
        </p:nvSpPr>
        <p:spPr>
          <a:xfrm>
            <a:off x="1561275" y="3933056"/>
            <a:ext cx="2664296" cy="1872208"/>
          </a:xfrm>
          <a:prstGeom prst="wedgeRoundRectCallout">
            <a:avLst>
              <a:gd name="adj1" fmla="val 88057"/>
              <a:gd name="adj2" fmla="val -94950"/>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The Execution Function has a component that deals with after the actual interaction of the object on its environment</a:t>
            </a:r>
          </a:p>
        </p:txBody>
      </p:sp>
      <p:sp>
        <p:nvSpPr>
          <p:cNvPr id="16" name="Rounded Rectangular Callout 15"/>
          <p:cNvSpPr/>
          <p:nvPr/>
        </p:nvSpPr>
        <p:spPr>
          <a:xfrm>
            <a:off x="7608169" y="1643598"/>
            <a:ext cx="2991449" cy="1569378"/>
          </a:xfrm>
          <a:prstGeom prst="wedgeRoundRectCallout">
            <a:avLst>
              <a:gd name="adj1" fmla="val -107094"/>
              <a:gd name="adj2" fmla="val 34841"/>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This right line = The Management Line into Execution Research and the Report Delivery back into the Execution Function</a:t>
            </a:r>
          </a:p>
        </p:txBody>
      </p:sp>
      <p:sp>
        <p:nvSpPr>
          <p:cNvPr id="17" name="Rounded Rectangular Callout 16"/>
          <p:cNvSpPr/>
          <p:nvPr/>
        </p:nvSpPr>
        <p:spPr>
          <a:xfrm>
            <a:off x="8067204" y="4756521"/>
            <a:ext cx="2664296" cy="1872208"/>
          </a:xfrm>
          <a:prstGeom prst="wedgeRoundRectCallout">
            <a:avLst>
              <a:gd name="adj1" fmla="val -139811"/>
              <a:gd name="adj2" fmla="val -125201"/>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The Execution Function has a component that deals with before the actual interaction of the object on its environment</a:t>
            </a:r>
          </a:p>
        </p:txBody>
      </p:sp>
      <p:sp>
        <p:nvSpPr>
          <p:cNvPr id="18" name="Rounded Rectangular Callout 17"/>
          <p:cNvSpPr/>
          <p:nvPr/>
        </p:nvSpPr>
        <p:spPr>
          <a:xfrm>
            <a:off x="4099392" y="5445225"/>
            <a:ext cx="3880725" cy="1361267"/>
          </a:xfrm>
          <a:prstGeom prst="wedgeRoundRectCallout">
            <a:avLst>
              <a:gd name="adj1" fmla="val -21399"/>
              <a:gd name="adj2" fmla="val -199470"/>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This bottom Line = </a:t>
            </a:r>
          </a:p>
          <a:p>
            <a:pPr algn="ctr"/>
            <a:r>
              <a:rPr lang="en-ZA" b="1" dirty="0">
                <a:solidFill>
                  <a:schemeClr val="tx1"/>
                </a:solidFill>
              </a:rPr>
              <a:t>The Management Line into Execution Enablement and the Report Delivery back into the Execution Function from the Enabling Functions</a:t>
            </a:r>
          </a:p>
        </p:txBody>
      </p:sp>
      <p:grpSp>
        <p:nvGrpSpPr>
          <p:cNvPr id="23" name="Group 22"/>
          <p:cNvGrpSpPr/>
          <p:nvPr/>
        </p:nvGrpSpPr>
        <p:grpSpPr>
          <a:xfrm flipH="1">
            <a:off x="5447928" y="2727536"/>
            <a:ext cx="648072" cy="727582"/>
            <a:chOff x="3275856" y="2727536"/>
            <a:chExt cx="661045" cy="727582"/>
          </a:xfrm>
        </p:grpSpPr>
        <p:grpSp>
          <p:nvGrpSpPr>
            <p:cNvPr id="24" name="Group 23"/>
            <p:cNvGrpSpPr/>
            <p:nvPr/>
          </p:nvGrpSpPr>
          <p:grpSpPr>
            <a:xfrm>
              <a:off x="3275856" y="2731221"/>
              <a:ext cx="661045" cy="699609"/>
              <a:chOff x="-2021614" y="-23770"/>
              <a:chExt cx="3547525" cy="3238012"/>
            </a:xfrm>
          </p:grpSpPr>
          <p:cxnSp>
            <p:nvCxnSpPr>
              <p:cNvPr id="26" name="Straight Connector 25"/>
              <p:cNvCxnSpPr/>
              <p:nvPr/>
            </p:nvCxnSpPr>
            <p:spPr>
              <a:xfrm>
                <a:off x="-51750" y="1"/>
                <a:ext cx="1577661"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2021614" y="-23770"/>
                <a:ext cx="1969864" cy="32295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886635" y="3205772"/>
                <a:ext cx="3412545" cy="84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25" name="Straight Connector 24"/>
            <p:cNvCxnSpPr/>
            <p:nvPr/>
          </p:nvCxnSpPr>
          <p:spPr>
            <a:xfrm flipV="1">
              <a:off x="3911643" y="2727536"/>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4808403" y="2727536"/>
            <a:ext cx="661045" cy="727582"/>
            <a:chOff x="3275856" y="2727536"/>
            <a:chExt cx="661045" cy="727582"/>
          </a:xfrm>
        </p:grpSpPr>
        <p:grpSp>
          <p:nvGrpSpPr>
            <p:cNvPr id="30" name="Group 29"/>
            <p:cNvGrpSpPr/>
            <p:nvPr/>
          </p:nvGrpSpPr>
          <p:grpSpPr>
            <a:xfrm>
              <a:off x="3275856" y="2731221"/>
              <a:ext cx="661045" cy="699609"/>
              <a:chOff x="-2021614" y="-23770"/>
              <a:chExt cx="3547525" cy="3238012"/>
            </a:xfrm>
          </p:grpSpPr>
          <p:cxnSp>
            <p:nvCxnSpPr>
              <p:cNvPr id="32" name="Straight Connector 31"/>
              <p:cNvCxnSpPr/>
              <p:nvPr/>
            </p:nvCxnSpPr>
            <p:spPr>
              <a:xfrm>
                <a:off x="-51750" y="1"/>
                <a:ext cx="1577661"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2021614" y="-23770"/>
                <a:ext cx="1969864" cy="32295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886635" y="3205772"/>
                <a:ext cx="3412545" cy="84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31" name="Straight Connector 30"/>
            <p:cNvCxnSpPr/>
            <p:nvPr/>
          </p:nvCxnSpPr>
          <p:spPr>
            <a:xfrm flipV="1">
              <a:off x="3911643" y="2727536"/>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35" name="Rounded Rectangular Callout 34"/>
          <p:cNvSpPr/>
          <p:nvPr/>
        </p:nvSpPr>
        <p:spPr>
          <a:xfrm>
            <a:off x="7248129" y="3289328"/>
            <a:ext cx="3389459" cy="1281346"/>
          </a:xfrm>
          <a:prstGeom prst="wedgeRoundRectCallout">
            <a:avLst>
              <a:gd name="adj1" fmla="val -101930"/>
              <a:gd name="adj2" fmla="val -74461"/>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This middle line = The Management of the Execution at the moment when the object interacts with it’s environment</a:t>
            </a:r>
          </a:p>
        </p:txBody>
      </p:sp>
    </p:spTree>
    <p:extLst>
      <p:ext uri="{BB962C8B-B14F-4D97-AF65-F5344CB8AC3E}">
        <p14:creationId xmlns:p14="http://schemas.microsoft.com/office/powerpoint/2010/main" val="195136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P spid="17" grpId="0" animBg="1"/>
      <p:bldP spid="18" grpId="0" animBg="1"/>
      <p:bldP spid="35"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486562" y="493714"/>
            <a:ext cx="9145588" cy="6364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3" name="Text Placeholder 4"/>
          <p:cNvSpPr txBox="1">
            <a:spLocks/>
          </p:cNvSpPr>
          <p:nvPr/>
        </p:nvSpPr>
        <p:spPr bwMode="auto">
          <a:xfrm>
            <a:off x="1557339" y="58739"/>
            <a:ext cx="9001125" cy="484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400">
                <a:latin typeface="Arial" charset="0"/>
                <a:cs typeface="Arial" charset="0"/>
              </a:rPr>
              <a:t>Object </a:t>
            </a:r>
            <a:r>
              <a:rPr lang="en-ZA" sz="2400" u="sng">
                <a:solidFill>
                  <a:srgbClr val="FF0000"/>
                </a:solidFill>
                <a:latin typeface="Arial" charset="0"/>
                <a:cs typeface="Arial" charset="0"/>
              </a:rPr>
              <a:t>Enablement </a:t>
            </a:r>
            <a:r>
              <a:rPr lang="en-ZA" sz="2400">
                <a:latin typeface="Arial" charset="0"/>
                <a:cs typeface="Arial" charset="0"/>
              </a:rPr>
              <a:t>Considerations</a:t>
            </a:r>
            <a:endParaRPr lang="en-ZA" sz="2400" dirty="0">
              <a:latin typeface="Arial" charset="0"/>
              <a:cs typeface="Arial" charset="0"/>
            </a:endParaRPr>
          </a:p>
        </p:txBody>
      </p:sp>
      <p:grpSp>
        <p:nvGrpSpPr>
          <p:cNvPr id="4" name="Group 10"/>
          <p:cNvGrpSpPr>
            <a:grpSpLocks/>
          </p:cNvGrpSpPr>
          <p:nvPr/>
        </p:nvGrpSpPr>
        <p:grpSpPr bwMode="auto">
          <a:xfrm>
            <a:off x="10113964" y="6521451"/>
            <a:ext cx="617537" cy="347663"/>
            <a:chOff x="8589272" y="6520719"/>
            <a:chExt cx="617729" cy="348542"/>
          </a:xfrm>
        </p:grpSpPr>
        <p:pic>
          <p:nvPicPr>
            <p:cNvPr id="5"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89272" y="6520719"/>
              <a:ext cx="556071" cy="34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1"/>
            <p:cNvSpPr txBox="1">
              <a:spLocks/>
            </p:cNvSpPr>
            <p:nvPr/>
          </p:nvSpPr>
          <p:spPr bwMode="auto">
            <a:xfrm>
              <a:off x="8691734" y="6536606"/>
              <a:ext cx="51526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0382FED-399C-41AD-848E-8D57682C77A4}" type="slidenum">
                <a:rPr lang="en-US"/>
                <a:pPr eaLnBrk="1" hangingPunct="1"/>
                <a:t>57</a:t>
              </a:fld>
              <a:endParaRPr lang="en-US"/>
            </a:p>
          </p:txBody>
        </p:sp>
      </p:gr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5289" y="1800225"/>
            <a:ext cx="3781425"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ular Callout 7"/>
          <p:cNvSpPr/>
          <p:nvPr/>
        </p:nvSpPr>
        <p:spPr>
          <a:xfrm>
            <a:off x="1561276" y="549429"/>
            <a:ext cx="3203557" cy="1041105"/>
          </a:xfrm>
          <a:prstGeom prst="wedgeRoundRectCallout">
            <a:avLst>
              <a:gd name="adj1" fmla="val 66440"/>
              <a:gd name="adj2" fmla="val 227244"/>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This Quadrangle = </a:t>
            </a:r>
          </a:p>
          <a:p>
            <a:pPr algn="ctr"/>
            <a:r>
              <a:rPr lang="en-ZA" b="1" dirty="0">
                <a:solidFill>
                  <a:schemeClr val="tx1"/>
                </a:solidFill>
              </a:rPr>
              <a:t>the Enabling of the Execution of the Strategies</a:t>
            </a:r>
          </a:p>
        </p:txBody>
      </p:sp>
      <p:grpSp>
        <p:nvGrpSpPr>
          <p:cNvPr id="9" name="Group 8"/>
          <p:cNvGrpSpPr/>
          <p:nvPr/>
        </p:nvGrpSpPr>
        <p:grpSpPr>
          <a:xfrm>
            <a:off x="5444190" y="836712"/>
            <a:ext cx="795827" cy="5807118"/>
            <a:chOff x="0" y="0"/>
            <a:chExt cx="1138969" cy="8048625"/>
          </a:xfrm>
        </p:grpSpPr>
        <p:cxnSp>
          <p:nvCxnSpPr>
            <p:cNvPr id="10" name="Straight Connector 9"/>
            <p:cNvCxnSpPr>
              <a:stCxn id="12" idx="1"/>
              <a:endCxn id="11" idx="1"/>
            </p:cNvCxnSpPr>
            <p:nvPr/>
          </p:nvCxnSpPr>
          <p:spPr>
            <a:xfrm flipV="1">
              <a:off x="0" y="287791"/>
              <a:ext cx="10885" cy="747304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ight Arrow 10"/>
            <p:cNvSpPr/>
            <p:nvPr/>
          </p:nvSpPr>
          <p:spPr>
            <a:xfrm>
              <a:off x="10885" y="0"/>
              <a:ext cx="1128084" cy="57558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dirty="0">
                  <a:solidFill>
                    <a:srgbClr val="FF0000"/>
                  </a:solidFill>
                  <a:latin typeface="Verdana" pitchFamily="34" charset="0"/>
                  <a:ea typeface="Verdana" pitchFamily="34" charset="0"/>
                  <a:cs typeface="Verdana" pitchFamily="34" charset="0"/>
                </a:rPr>
                <a:t>Now</a:t>
              </a:r>
            </a:p>
          </p:txBody>
        </p:sp>
        <p:sp>
          <p:nvSpPr>
            <p:cNvPr id="12" name="Right Arrow 11"/>
            <p:cNvSpPr/>
            <p:nvPr/>
          </p:nvSpPr>
          <p:spPr>
            <a:xfrm>
              <a:off x="0" y="7473044"/>
              <a:ext cx="1128084" cy="57558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a:solidFill>
                    <a:srgbClr val="FF0000"/>
                  </a:solidFill>
                  <a:latin typeface="Verdana" pitchFamily="34" charset="0"/>
                  <a:ea typeface="Verdana" pitchFamily="34" charset="0"/>
                  <a:cs typeface="Verdana" pitchFamily="34" charset="0"/>
                </a:rPr>
                <a:t>Now</a:t>
              </a:r>
            </a:p>
          </p:txBody>
        </p:sp>
      </p:grpSp>
      <p:sp>
        <p:nvSpPr>
          <p:cNvPr id="13" name="Rounded Rectangular Callout 12"/>
          <p:cNvSpPr/>
          <p:nvPr/>
        </p:nvSpPr>
        <p:spPr>
          <a:xfrm>
            <a:off x="1540992" y="1988840"/>
            <a:ext cx="2664296" cy="1687016"/>
          </a:xfrm>
          <a:prstGeom prst="wedgeRoundRectCallout">
            <a:avLst>
              <a:gd name="adj1" fmla="val 77026"/>
              <a:gd name="adj2" fmla="val 49705"/>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This left line = The Management Line into Enablement Archives and the Report Delivery back into the Enablement Function</a:t>
            </a:r>
          </a:p>
        </p:txBody>
      </p:sp>
      <p:sp>
        <p:nvSpPr>
          <p:cNvPr id="14" name="Rounded Rectangular Callout 13"/>
          <p:cNvSpPr/>
          <p:nvPr/>
        </p:nvSpPr>
        <p:spPr>
          <a:xfrm>
            <a:off x="4807562" y="523802"/>
            <a:ext cx="5584351" cy="1177007"/>
          </a:xfrm>
          <a:prstGeom prst="wedgeRoundRectCallout">
            <a:avLst>
              <a:gd name="adj1" fmla="val -35029"/>
              <a:gd name="adj2" fmla="val 196397"/>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This top Line = </a:t>
            </a:r>
          </a:p>
          <a:p>
            <a:pPr algn="ctr"/>
            <a:r>
              <a:rPr lang="en-ZA" b="1" dirty="0">
                <a:solidFill>
                  <a:schemeClr val="tx1"/>
                </a:solidFill>
              </a:rPr>
              <a:t>The Management Line from Execution Enablement and the Report Delivery back into the Execution Function from the Enabling Function</a:t>
            </a:r>
          </a:p>
        </p:txBody>
      </p:sp>
      <p:sp>
        <p:nvSpPr>
          <p:cNvPr id="15" name="Rounded Rectangular Callout 14"/>
          <p:cNvSpPr/>
          <p:nvPr/>
        </p:nvSpPr>
        <p:spPr>
          <a:xfrm>
            <a:off x="1531775" y="4869160"/>
            <a:ext cx="2664296" cy="1872208"/>
          </a:xfrm>
          <a:prstGeom prst="wedgeRoundRectCallout">
            <a:avLst>
              <a:gd name="adj1" fmla="val 85197"/>
              <a:gd name="adj2" fmla="val -108905"/>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The Enablement Function has a component that deals with after the actual interaction of the object on its environment</a:t>
            </a:r>
          </a:p>
        </p:txBody>
      </p:sp>
      <p:sp>
        <p:nvSpPr>
          <p:cNvPr id="16" name="Rounded Rectangular Callout 15"/>
          <p:cNvSpPr/>
          <p:nvPr/>
        </p:nvSpPr>
        <p:spPr>
          <a:xfrm>
            <a:off x="7320136" y="1716772"/>
            <a:ext cx="3324276" cy="1424197"/>
          </a:xfrm>
          <a:prstGeom prst="wedgeRoundRectCallout">
            <a:avLst>
              <a:gd name="adj1" fmla="val -88096"/>
              <a:gd name="adj2" fmla="val 80606"/>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This right line = The Management Line into Enablement Research and the Report Delivery back into the Enablement Function</a:t>
            </a:r>
          </a:p>
        </p:txBody>
      </p:sp>
      <p:sp>
        <p:nvSpPr>
          <p:cNvPr id="17" name="Rounded Rectangular Callout 16"/>
          <p:cNvSpPr/>
          <p:nvPr/>
        </p:nvSpPr>
        <p:spPr>
          <a:xfrm>
            <a:off x="7986713" y="4649242"/>
            <a:ext cx="2664296" cy="1872208"/>
          </a:xfrm>
          <a:prstGeom prst="wedgeRoundRectCallout">
            <a:avLst>
              <a:gd name="adj1" fmla="val -138326"/>
              <a:gd name="adj2" fmla="val -93460"/>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The Enablement Function has a component that deals with before the actual interaction of the object on its environment</a:t>
            </a:r>
          </a:p>
        </p:txBody>
      </p:sp>
      <p:sp>
        <p:nvSpPr>
          <p:cNvPr id="18" name="Rounded Rectangular Callout 17"/>
          <p:cNvSpPr/>
          <p:nvPr/>
        </p:nvSpPr>
        <p:spPr>
          <a:xfrm>
            <a:off x="4205288" y="5157193"/>
            <a:ext cx="3774828" cy="1649299"/>
          </a:xfrm>
          <a:prstGeom prst="wedgeRoundRectCallout">
            <a:avLst>
              <a:gd name="adj1" fmla="val -17753"/>
              <a:gd name="adj2" fmla="val -111571"/>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This bottom Line = </a:t>
            </a:r>
          </a:p>
          <a:p>
            <a:pPr algn="ctr"/>
            <a:r>
              <a:rPr lang="en-ZA" b="1" dirty="0">
                <a:solidFill>
                  <a:schemeClr val="tx1"/>
                </a:solidFill>
              </a:rPr>
              <a:t>The Management Line into Enablement Assurance and the Report Delivery back into the Enablement Function from the Assurance Functions</a:t>
            </a:r>
          </a:p>
        </p:txBody>
      </p:sp>
      <p:grpSp>
        <p:nvGrpSpPr>
          <p:cNvPr id="19" name="Group 18"/>
          <p:cNvGrpSpPr/>
          <p:nvPr/>
        </p:nvGrpSpPr>
        <p:grpSpPr>
          <a:xfrm flipH="1" flipV="1">
            <a:off x="5468888" y="3429000"/>
            <a:ext cx="644204" cy="732266"/>
            <a:chOff x="3301010" y="2715428"/>
            <a:chExt cx="599349" cy="727582"/>
          </a:xfrm>
        </p:grpSpPr>
        <p:grpSp>
          <p:nvGrpSpPr>
            <p:cNvPr id="20" name="Group 19"/>
            <p:cNvGrpSpPr/>
            <p:nvPr/>
          </p:nvGrpSpPr>
          <p:grpSpPr>
            <a:xfrm>
              <a:off x="3301010" y="2727536"/>
              <a:ext cx="599349" cy="703294"/>
              <a:chOff x="-1886625" y="-40828"/>
              <a:chExt cx="3216434" cy="3255070"/>
            </a:xfrm>
          </p:grpSpPr>
          <p:cxnSp>
            <p:nvCxnSpPr>
              <p:cNvPr id="22" name="Straight Connector 21"/>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21" name="Straight Connector 20"/>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flipV="1">
            <a:off x="4797674" y="3429000"/>
            <a:ext cx="654122" cy="732266"/>
            <a:chOff x="3301010" y="2715428"/>
            <a:chExt cx="599349" cy="727582"/>
          </a:xfrm>
        </p:grpSpPr>
        <p:grpSp>
          <p:nvGrpSpPr>
            <p:cNvPr id="26" name="Group 25"/>
            <p:cNvGrpSpPr/>
            <p:nvPr/>
          </p:nvGrpSpPr>
          <p:grpSpPr>
            <a:xfrm>
              <a:off x="3301010" y="2727536"/>
              <a:ext cx="599349" cy="703294"/>
              <a:chOff x="-1886625" y="-40828"/>
              <a:chExt cx="3216434" cy="3255070"/>
            </a:xfrm>
          </p:grpSpPr>
          <p:cxnSp>
            <p:nvCxnSpPr>
              <p:cNvPr id="28" name="Straight Connector 27"/>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27" name="Straight Connector 26"/>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31" name="Rounded Rectangular Callout 30"/>
          <p:cNvSpPr/>
          <p:nvPr/>
        </p:nvSpPr>
        <p:spPr>
          <a:xfrm>
            <a:off x="7248129" y="3289328"/>
            <a:ext cx="3389459" cy="1281346"/>
          </a:xfrm>
          <a:prstGeom prst="wedgeRoundRectCallout">
            <a:avLst>
              <a:gd name="adj1" fmla="val -102434"/>
              <a:gd name="adj2" fmla="val -17771"/>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This middle line = The Management of the Execution at the moment when the object interacts with it’s environment</a:t>
            </a:r>
          </a:p>
        </p:txBody>
      </p:sp>
    </p:spTree>
    <p:extLst>
      <p:ext uri="{BB962C8B-B14F-4D97-AF65-F5344CB8AC3E}">
        <p14:creationId xmlns:p14="http://schemas.microsoft.com/office/powerpoint/2010/main" val="393720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P spid="17" grpId="0" animBg="1"/>
      <p:bldP spid="18" grpId="0" animBg="1"/>
      <p:bldP spid="31"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524000" y="493714"/>
            <a:ext cx="9145588" cy="6364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3" name="Text Placeholder 4"/>
          <p:cNvSpPr txBox="1">
            <a:spLocks/>
          </p:cNvSpPr>
          <p:nvPr/>
        </p:nvSpPr>
        <p:spPr bwMode="auto">
          <a:xfrm>
            <a:off x="1557339" y="58739"/>
            <a:ext cx="9001125" cy="484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400">
                <a:latin typeface="Arial" charset="0"/>
                <a:cs typeface="Arial" charset="0"/>
              </a:rPr>
              <a:t>Object </a:t>
            </a:r>
            <a:r>
              <a:rPr lang="en-ZA" sz="2400" u="sng">
                <a:solidFill>
                  <a:srgbClr val="FF0000"/>
                </a:solidFill>
                <a:latin typeface="Arial" charset="0"/>
                <a:cs typeface="Arial" charset="0"/>
              </a:rPr>
              <a:t>Execution &amp; Enablement Alignment</a:t>
            </a:r>
            <a:r>
              <a:rPr lang="en-ZA" sz="2400">
                <a:solidFill>
                  <a:srgbClr val="FF0000"/>
                </a:solidFill>
                <a:latin typeface="Arial" charset="0"/>
                <a:cs typeface="Arial" charset="0"/>
              </a:rPr>
              <a:t> </a:t>
            </a:r>
            <a:r>
              <a:rPr lang="en-ZA" sz="2400">
                <a:latin typeface="Arial" charset="0"/>
                <a:cs typeface="Arial" charset="0"/>
              </a:rPr>
              <a:t>Considerations</a:t>
            </a:r>
            <a:endParaRPr lang="en-ZA" sz="2400" dirty="0">
              <a:latin typeface="Arial" charset="0"/>
              <a:cs typeface="Arial" charset="0"/>
            </a:endParaRPr>
          </a:p>
        </p:txBody>
      </p:sp>
      <p:grpSp>
        <p:nvGrpSpPr>
          <p:cNvPr id="4" name="Group 10"/>
          <p:cNvGrpSpPr>
            <a:grpSpLocks/>
          </p:cNvGrpSpPr>
          <p:nvPr/>
        </p:nvGrpSpPr>
        <p:grpSpPr bwMode="auto">
          <a:xfrm>
            <a:off x="10113964" y="6521451"/>
            <a:ext cx="617537" cy="347663"/>
            <a:chOff x="8589272" y="6520719"/>
            <a:chExt cx="617729" cy="348542"/>
          </a:xfrm>
        </p:grpSpPr>
        <p:pic>
          <p:nvPicPr>
            <p:cNvPr id="5"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89272" y="6520719"/>
              <a:ext cx="556071" cy="34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1"/>
            <p:cNvSpPr txBox="1">
              <a:spLocks/>
            </p:cNvSpPr>
            <p:nvPr/>
          </p:nvSpPr>
          <p:spPr bwMode="auto">
            <a:xfrm>
              <a:off x="8691734" y="6536606"/>
              <a:ext cx="51526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0382FED-399C-41AD-848E-8D57682C77A4}" type="slidenum">
                <a:rPr lang="en-US"/>
                <a:pPr eaLnBrk="1" hangingPunct="1"/>
                <a:t>58</a:t>
              </a:fld>
              <a:endParaRPr lang="en-US"/>
            </a:p>
          </p:txBody>
        </p:sp>
      </p:gr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5289" y="1800225"/>
            <a:ext cx="3781425"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5444190" y="836712"/>
            <a:ext cx="795827" cy="5807118"/>
            <a:chOff x="0" y="0"/>
            <a:chExt cx="1138969" cy="8048625"/>
          </a:xfrm>
        </p:grpSpPr>
        <p:cxnSp>
          <p:nvCxnSpPr>
            <p:cNvPr id="9" name="Straight Connector 8"/>
            <p:cNvCxnSpPr>
              <a:stCxn id="11" idx="1"/>
              <a:endCxn id="10" idx="1"/>
            </p:cNvCxnSpPr>
            <p:nvPr/>
          </p:nvCxnSpPr>
          <p:spPr>
            <a:xfrm flipV="1">
              <a:off x="0" y="287791"/>
              <a:ext cx="10885" cy="747304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ight Arrow 9"/>
            <p:cNvSpPr/>
            <p:nvPr/>
          </p:nvSpPr>
          <p:spPr>
            <a:xfrm>
              <a:off x="10885" y="0"/>
              <a:ext cx="1128084" cy="57558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dirty="0">
                  <a:solidFill>
                    <a:srgbClr val="FF0000"/>
                  </a:solidFill>
                  <a:latin typeface="Verdana" pitchFamily="34" charset="0"/>
                  <a:ea typeface="Verdana" pitchFamily="34" charset="0"/>
                  <a:cs typeface="Verdana" pitchFamily="34" charset="0"/>
                </a:rPr>
                <a:t>Now</a:t>
              </a:r>
            </a:p>
          </p:txBody>
        </p:sp>
        <p:sp>
          <p:nvSpPr>
            <p:cNvPr id="11" name="Right Arrow 10"/>
            <p:cNvSpPr/>
            <p:nvPr/>
          </p:nvSpPr>
          <p:spPr>
            <a:xfrm>
              <a:off x="0" y="7473044"/>
              <a:ext cx="1128084" cy="57558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a:solidFill>
                    <a:srgbClr val="FF0000"/>
                  </a:solidFill>
                  <a:latin typeface="Verdana" pitchFamily="34" charset="0"/>
                  <a:ea typeface="Verdana" pitchFamily="34" charset="0"/>
                  <a:cs typeface="Verdana" pitchFamily="34" charset="0"/>
                </a:rPr>
                <a:t>Now</a:t>
              </a:r>
            </a:p>
          </p:txBody>
        </p:sp>
      </p:grpSp>
      <p:grpSp>
        <p:nvGrpSpPr>
          <p:cNvPr id="12" name="Group 11"/>
          <p:cNvGrpSpPr/>
          <p:nvPr/>
        </p:nvGrpSpPr>
        <p:grpSpPr>
          <a:xfrm flipH="1">
            <a:off x="5447927" y="2727536"/>
            <a:ext cx="697551" cy="727582"/>
            <a:chOff x="3275856" y="2727536"/>
            <a:chExt cx="661045" cy="727582"/>
          </a:xfrm>
        </p:grpSpPr>
        <p:grpSp>
          <p:nvGrpSpPr>
            <p:cNvPr id="13" name="Group 12"/>
            <p:cNvGrpSpPr/>
            <p:nvPr/>
          </p:nvGrpSpPr>
          <p:grpSpPr>
            <a:xfrm>
              <a:off x="3275856" y="2731221"/>
              <a:ext cx="661045" cy="699609"/>
              <a:chOff x="-2021614" y="-23770"/>
              <a:chExt cx="3547525" cy="3238012"/>
            </a:xfrm>
          </p:grpSpPr>
          <p:cxnSp>
            <p:nvCxnSpPr>
              <p:cNvPr id="15" name="Straight Connector 14"/>
              <p:cNvCxnSpPr/>
              <p:nvPr/>
            </p:nvCxnSpPr>
            <p:spPr>
              <a:xfrm>
                <a:off x="-51750" y="1"/>
                <a:ext cx="1577661"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021614" y="-23770"/>
                <a:ext cx="1969864" cy="32295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886635" y="3205772"/>
                <a:ext cx="3412545" cy="84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flipV="1">
              <a:off x="3911643" y="2727536"/>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18" name="Rounded Rectangular Callout 17"/>
          <p:cNvSpPr/>
          <p:nvPr/>
        </p:nvSpPr>
        <p:spPr>
          <a:xfrm>
            <a:off x="2716794" y="548681"/>
            <a:ext cx="3523223" cy="1766065"/>
          </a:xfrm>
          <a:prstGeom prst="wedgeRoundRectCallout">
            <a:avLst>
              <a:gd name="adj1" fmla="val 35642"/>
              <a:gd name="adj2" fmla="val 96454"/>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This Quadrangle = The Execution Function component that deals with before the actual interaction of the object on its environment</a:t>
            </a:r>
          </a:p>
        </p:txBody>
      </p:sp>
      <p:sp>
        <p:nvSpPr>
          <p:cNvPr id="19" name="Rounded Rectangular Callout 18"/>
          <p:cNvSpPr/>
          <p:nvPr/>
        </p:nvSpPr>
        <p:spPr>
          <a:xfrm>
            <a:off x="3246656" y="5124597"/>
            <a:ext cx="2898824" cy="1681895"/>
          </a:xfrm>
          <a:prstGeom prst="wedgeRoundRectCallout">
            <a:avLst>
              <a:gd name="adj1" fmla="val 35785"/>
              <a:gd name="adj2" fmla="val -119606"/>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The Enablement Function has a component that deals with before the actual interaction of the object on its environment</a:t>
            </a:r>
          </a:p>
        </p:txBody>
      </p:sp>
      <p:grpSp>
        <p:nvGrpSpPr>
          <p:cNvPr id="20" name="Group 19"/>
          <p:cNvGrpSpPr/>
          <p:nvPr/>
        </p:nvGrpSpPr>
        <p:grpSpPr>
          <a:xfrm flipH="1" flipV="1">
            <a:off x="5468888" y="3429000"/>
            <a:ext cx="676592" cy="732266"/>
            <a:chOff x="3301010" y="2715428"/>
            <a:chExt cx="599349" cy="727582"/>
          </a:xfrm>
        </p:grpSpPr>
        <p:grpSp>
          <p:nvGrpSpPr>
            <p:cNvPr id="21" name="Group 20"/>
            <p:cNvGrpSpPr/>
            <p:nvPr/>
          </p:nvGrpSpPr>
          <p:grpSpPr>
            <a:xfrm>
              <a:off x="3301010" y="2727536"/>
              <a:ext cx="599349" cy="703294"/>
              <a:chOff x="-1886625" y="-40828"/>
              <a:chExt cx="3216434" cy="3255070"/>
            </a:xfrm>
          </p:grpSpPr>
          <p:cxnSp>
            <p:nvCxnSpPr>
              <p:cNvPr id="23" name="Straight Connector 22"/>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22" name="Straight Connector 21"/>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26" name="Rounded Rectangular Callout 25"/>
          <p:cNvSpPr/>
          <p:nvPr/>
        </p:nvSpPr>
        <p:spPr>
          <a:xfrm>
            <a:off x="1572358" y="3324621"/>
            <a:ext cx="2837256" cy="1648918"/>
          </a:xfrm>
          <a:prstGeom prst="wedgeRoundRectCallout">
            <a:avLst>
              <a:gd name="adj1" fmla="val 101063"/>
              <a:gd name="adj2" fmla="val -42946"/>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This middle Line = </a:t>
            </a:r>
          </a:p>
          <a:p>
            <a:pPr algn="ctr"/>
            <a:r>
              <a:rPr lang="en-ZA" b="1" dirty="0">
                <a:solidFill>
                  <a:schemeClr val="tx1"/>
                </a:solidFill>
              </a:rPr>
              <a:t>The Management Line from Execution to Enablement Preparing all the functions Synchronously</a:t>
            </a:r>
          </a:p>
        </p:txBody>
      </p:sp>
      <p:grpSp>
        <p:nvGrpSpPr>
          <p:cNvPr id="29" name="Group 28">
            <a:extLst>
              <a:ext uri="{FF2B5EF4-FFF2-40B4-BE49-F238E27FC236}">
                <a16:creationId xmlns:a16="http://schemas.microsoft.com/office/drawing/2014/main" id="{F2954658-C886-06A4-8E44-1D03C7CA3357}"/>
              </a:ext>
            </a:extLst>
          </p:cNvPr>
          <p:cNvGrpSpPr/>
          <p:nvPr/>
        </p:nvGrpSpPr>
        <p:grpSpPr>
          <a:xfrm>
            <a:off x="7090903" y="560895"/>
            <a:ext cx="5008739" cy="5976403"/>
            <a:chOff x="6600057" y="476673"/>
            <a:chExt cx="4067945" cy="6329819"/>
          </a:xfrm>
        </p:grpSpPr>
        <p:sp>
          <p:nvSpPr>
            <p:cNvPr id="27" name="Rounded Rectangular Callout 26"/>
            <p:cNvSpPr/>
            <p:nvPr/>
          </p:nvSpPr>
          <p:spPr>
            <a:xfrm>
              <a:off x="6600057" y="476673"/>
              <a:ext cx="4067945" cy="6329819"/>
            </a:xfrm>
            <a:prstGeom prst="wedgeRoundRectCallout">
              <a:avLst>
                <a:gd name="adj1" fmla="val -70855"/>
                <a:gd name="adj2" fmla="val 1877"/>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dirty="0">
                  <a:solidFill>
                    <a:schemeClr val="tx1"/>
                  </a:solidFill>
                </a:rPr>
                <a:t>These right lines = the gradient of Execution and Enablement Requirements for Research to be sourced and when it should be sourced. The following  shows Gradient Alignment of the two Quadrangles: </a:t>
              </a:r>
            </a:p>
            <a:p>
              <a:pPr marL="285750" indent="-285750">
                <a:buFontTx/>
                <a:buChar char="-"/>
              </a:pPr>
              <a:r>
                <a:rPr lang="en-ZA" b="1" u="sng" dirty="0">
                  <a:solidFill>
                    <a:schemeClr val="tx1"/>
                  </a:solidFill>
                </a:rPr>
                <a:t>Enablement</a:t>
              </a:r>
              <a:r>
                <a:rPr lang="en-ZA" b="1" dirty="0">
                  <a:solidFill>
                    <a:schemeClr val="tx1"/>
                  </a:solidFill>
                </a:rPr>
                <a:t> of the</a:t>
              </a:r>
            </a:p>
            <a:p>
              <a:pPr marL="742950" lvl="1" indent="-285750">
                <a:buFontTx/>
                <a:buChar char="-"/>
              </a:pPr>
              <a:r>
                <a:rPr lang="en-ZA" b="1" u="sng" dirty="0">
                  <a:solidFill>
                    <a:schemeClr val="tx1"/>
                  </a:solidFill>
                </a:rPr>
                <a:t>Execution</a:t>
              </a:r>
              <a:r>
                <a:rPr lang="en-ZA" b="1" dirty="0">
                  <a:solidFill>
                    <a:schemeClr val="tx1"/>
                  </a:solidFill>
                </a:rPr>
                <a:t> Function </a:t>
              </a:r>
            </a:p>
            <a:p>
              <a:pPr marL="285750" indent="-285750">
                <a:buFontTx/>
                <a:buChar char="-"/>
              </a:pPr>
              <a:r>
                <a:rPr lang="en-ZA" b="1" dirty="0">
                  <a:solidFill>
                    <a:schemeClr val="tx1"/>
                  </a:solidFill>
                </a:rPr>
                <a:t>Alignment of </a:t>
              </a:r>
            </a:p>
            <a:p>
              <a:pPr marL="742950" lvl="1" indent="-285750">
                <a:buFontTx/>
                <a:buChar char="-"/>
              </a:pPr>
              <a:r>
                <a:rPr lang="en-ZA" b="1" dirty="0">
                  <a:solidFill>
                    <a:schemeClr val="tx1"/>
                  </a:solidFill>
                </a:rPr>
                <a:t>Procedures </a:t>
              </a:r>
            </a:p>
            <a:p>
              <a:pPr marL="285750" indent="-285750">
                <a:buFontTx/>
                <a:buChar char="-"/>
              </a:pPr>
              <a:r>
                <a:rPr lang="en-ZA" b="1" dirty="0">
                  <a:solidFill>
                    <a:schemeClr val="tx1"/>
                  </a:solidFill>
                </a:rPr>
                <a:t>Enables Resources </a:t>
              </a:r>
            </a:p>
            <a:p>
              <a:pPr marL="742950" lvl="1" indent="-285750">
                <a:buFontTx/>
                <a:buChar char="-"/>
              </a:pPr>
              <a:r>
                <a:rPr lang="en-ZA" b="1" dirty="0">
                  <a:solidFill>
                    <a:schemeClr val="tx1"/>
                  </a:solidFill>
                </a:rPr>
                <a:t>to Fulfil</a:t>
              </a:r>
            </a:p>
            <a:p>
              <a:pPr marL="285750" indent="-285750">
                <a:buFontTx/>
                <a:buChar char="-"/>
              </a:pPr>
              <a:r>
                <a:rPr lang="en-ZA" b="1" dirty="0">
                  <a:solidFill>
                    <a:schemeClr val="tx1"/>
                  </a:solidFill>
                </a:rPr>
                <a:t>The Operation of </a:t>
              </a:r>
            </a:p>
            <a:p>
              <a:pPr marL="742950" lvl="1" indent="-285750">
                <a:buFontTx/>
                <a:buChar char="-"/>
              </a:pPr>
              <a:r>
                <a:rPr lang="en-ZA" b="1" dirty="0">
                  <a:solidFill>
                    <a:schemeClr val="tx1"/>
                  </a:solidFill>
                </a:rPr>
                <a:t>the Process</a:t>
              </a:r>
            </a:p>
            <a:p>
              <a:pPr marL="285750" indent="-285750">
                <a:buFontTx/>
                <a:buChar char="-"/>
              </a:pPr>
              <a:r>
                <a:rPr lang="en-ZA" b="1" dirty="0">
                  <a:solidFill>
                    <a:schemeClr val="tx1"/>
                  </a:solidFill>
                </a:rPr>
                <a:t>Creating Information </a:t>
              </a:r>
            </a:p>
            <a:p>
              <a:pPr marL="742950" lvl="1" indent="-285750">
                <a:buFontTx/>
                <a:buChar char="-"/>
              </a:pPr>
              <a:r>
                <a:rPr lang="en-ZA" b="1" dirty="0">
                  <a:solidFill>
                    <a:schemeClr val="tx1"/>
                  </a:solidFill>
                </a:rPr>
                <a:t>via Apps &amp; Systems </a:t>
              </a:r>
            </a:p>
            <a:p>
              <a:r>
                <a:rPr lang="en-ZA" b="1" dirty="0">
                  <a:solidFill>
                    <a:schemeClr val="tx1"/>
                  </a:solidFill>
                </a:rPr>
                <a:t>Research to be able to Enable and Execute must be complementary or the disjointed Research will cause the object to fail to deliver when it interacts with it’s environment. </a:t>
              </a:r>
            </a:p>
          </p:txBody>
        </p:sp>
        <p:sp>
          <p:nvSpPr>
            <p:cNvPr id="28" name="Rounded Rectangular Callout 27"/>
            <p:cNvSpPr/>
            <p:nvPr/>
          </p:nvSpPr>
          <p:spPr>
            <a:xfrm>
              <a:off x="6600057" y="476673"/>
              <a:ext cx="4067945" cy="6329819"/>
            </a:xfrm>
            <a:prstGeom prst="wedgeRoundRectCallout">
              <a:avLst>
                <a:gd name="adj1" fmla="val -74609"/>
                <a:gd name="adj2" fmla="val -11673"/>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dirty="0">
                  <a:solidFill>
                    <a:schemeClr val="tx1"/>
                  </a:solidFill>
                </a:rPr>
                <a:t>These right lines = the gradient and alignment between both Execution’s and Enablement’s Requirements for Research to be sourced, as well as when it should be sourced. </a:t>
              </a:r>
            </a:p>
            <a:p>
              <a:r>
                <a:rPr lang="en-ZA" b="1" dirty="0">
                  <a:solidFill>
                    <a:schemeClr val="tx1"/>
                  </a:solidFill>
                </a:rPr>
                <a:t>The following  shows Gradient Alignment of the two Quadrangles: </a:t>
              </a:r>
            </a:p>
            <a:p>
              <a:pPr marL="285750" indent="-285750">
                <a:buFontTx/>
                <a:buChar char="-"/>
              </a:pPr>
              <a:r>
                <a:rPr lang="en-ZA" b="1" u="sng" dirty="0">
                  <a:solidFill>
                    <a:schemeClr val="tx1"/>
                  </a:solidFill>
                </a:rPr>
                <a:t>Enablement</a:t>
              </a:r>
              <a:r>
                <a:rPr lang="en-ZA" b="1" dirty="0">
                  <a:solidFill>
                    <a:schemeClr val="tx1"/>
                  </a:solidFill>
                </a:rPr>
                <a:t> of the</a:t>
              </a:r>
            </a:p>
            <a:p>
              <a:pPr marL="742950" lvl="1" indent="-285750">
                <a:buFontTx/>
                <a:buChar char="-"/>
              </a:pPr>
              <a:r>
                <a:rPr lang="en-ZA" b="1" u="sng" dirty="0">
                  <a:solidFill>
                    <a:schemeClr val="tx1"/>
                  </a:solidFill>
                </a:rPr>
                <a:t>Execution</a:t>
              </a:r>
              <a:r>
                <a:rPr lang="en-ZA" b="1" dirty="0">
                  <a:solidFill>
                    <a:schemeClr val="tx1"/>
                  </a:solidFill>
                </a:rPr>
                <a:t> Function </a:t>
              </a:r>
            </a:p>
            <a:p>
              <a:pPr marL="285750" indent="-285750">
                <a:buFontTx/>
                <a:buChar char="-"/>
              </a:pPr>
              <a:r>
                <a:rPr lang="en-ZA" b="1" dirty="0">
                  <a:solidFill>
                    <a:schemeClr val="tx1"/>
                  </a:solidFill>
                </a:rPr>
                <a:t>Alignment of </a:t>
              </a:r>
            </a:p>
            <a:p>
              <a:pPr marL="742950" lvl="1" indent="-285750">
                <a:buFontTx/>
                <a:buChar char="-"/>
              </a:pPr>
              <a:r>
                <a:rPr lang="en-ZA" b="1" dirty="0">
                  <a:solidFill>
                    <a:schemeClr val="tx1"/>
                  </a:solidFill>
                </a:rPr>
                <a:t>Procedures </a:t>
              </a:r>
            </a:p>
            <a:p>
              <a:pPr marL="285750" indent="-285750">
                <a:buFontTx/>
                <a:buChar char="-"/>
              </a:pPr>
              <a:r>
                <a:rPr lang="en-ZA" b="1" dirty="0">
                  <a:solidFill>
                    <a:schemeClr val="tx1"/>
                  </a:solidFill>
                </a:rPr>
                <a:t>Enables Resources </a:t>
              </a:r>
            </a:p>
            <a:p>
              <a:pPr marL="742950" lvl="1" indent="-285750">
                <a:buFontTx/>
                <a:buChar char="-"/>
              </a:pPr>
              <a:r>
                <a:rPr lang="en-ZA" b="1" dirty="0">
                  <a:solidFill>
                    <a:schemeClr val="tx1"/>
                  </a:solidFill>
                </a:rPr>
                <a:t>to Fulfil</a:t>
              </a:r>
            </a:p>
            <a:p>
              <a:pPr marL="285750" indent="-285750">
                <a:buFontTx/>
                <a:buChar char="-"/>
              </a:pPr>
              <a:r>
                <a:rPr lang="en-ZA" b="1" dirty="0">
                  <a:solidFill>
                    <a:schemeClr val="tx1"/>
                  </a:solidFill>
                </a:rPr>
                <a:t>The Operation of </a:t>
              </a:r>
            </a:p>
            <a:p>
              <a:pPr marL="742950" lvl="1" indent="-285750">
                <a:buFontTx/>
                <a:buChar char="-"/>
              </a:pPr>
              <a:r>
                <a:rPr lang="en-ZA" b="1" dirty="0">
                  <a:solidFill>
                    <a:schemeClr val="tx1"/>
                  </a:solidFill>
                </a:rPr>
                <a:t>the Process</a:t>
              </a:r>
            </a:p>
            <a:p>
              <a:pPr marL="285750" indent="-285750">
                <a:buFontTx/>
                <a:buChar char="-"/>
              </a:pPr>
              <a:r>
                <a:rPr lang="en-ZA" b="1" dirty="0">
                  <a:solidFill>
                    <a:schemeClr val="tx1"/>
                  </a:solidFill>
                </a:rPr>
                <a:t>Creating Information </a:t>
              </a:r>
            </a:p>
            <a:p>
              <a:pPr marL="742950" lvl="1" indent="-285750">
                <a:buFontTx/>
                <a:buChar char="-"/>
              </a:pPr>
              <a:r>
                <a:rPr lang="en-ZA" b="1" dirty="0">
                  <a:solidFill>
                    <a:schemeClr val="tx1"/>
                  </a:solidFill>
                </a:rPr>
                <a:t>via Apps &amp; Systems </a:t>
              </a:r>
            </a:p>
            <a:p>
              <a:r>
                <a:rPr lang="en-ZA" b="1" dirty="0">
                  <a:solidFill>
                    <a:schemeClr val="tx1"/>
                  </a:solidFill>
                </a:rPr>
                <a:t>Research to be able to Enable and Execute must be complementary or the disjointed Research will cause the object to fail to deliver when it interacts with it’s environment. </a:t>
              </a:r>
            </a:p>
          </p:txBody>
        </p:sp>
      </p:grpSp>
    </p:spTree>
    <p:extLst>
      <p:ext uri="{BB962C8B-B14F-4D97-AF65-F5344CB8AC3E}">
        <p14:creationId xmlns:p14="http://schemas.microsoft.com/office/powerpoint/2010/main" val="145795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6"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524000" y="493714"/>
            <a:ext cx="9145588" cy="6364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3" name="Text Placeholder 4"/>
          <p:cNvSpPr txBox="1">
            <a:spLocks/>
          </p:cNvSpPr>
          <p:nvPr/>
        </p:nvSpPr>
        <p:spPr bwMode="auto">
          <a:xfrm>
            <a:off x="1557339" y="58739"/>
            <a:ext cx="9001125" cy="484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400">
                <a:latin typeface="Arial" charset="0"/>
                <a:cs typeface="Arial" charset="0"/>
              </a:rPr>
              <a:t>Object </a:t>
            </a:r>
            <a:r>
              <a:rPr lang="en-ZA" sz="2400" u="sng">
                <a:solidFill>
                  <a:srgbClr val="FF0000"/>
                </a:solidFill>
                <a:latin typeface="Arial" charset="0"/>
                <a:cs typeface="Arial" charset="0"/>
              </a:rPr>
              <a:t>Execution &amp; Enablement Alignment</a:t>
            </a:r>
            <a:r>
              <a:rPr lang="en-ZA" sz="2400">
                <a:solidFill>
                  <a:srgbClr val="FF0000"/>
                </a:solidFill>
                <a:latin typeface="Arial" charset="0"/>
                <a:cs typeface="Arial" charset="0"/>
              </a:rPr>
              <a:t> </a:t>
            </a:r>
            <a:r>
              <a:rPr lang="en-ZA" sz="2400">
                <a:latin typeface="Arial" charset="0"/>
                <a:cs typeface="Arial" charset="0"/>
              </a:rPr>
              <a:t>Considerations</a:t>
            </a:r>
            <a:endParaRPr lang="en-ZA" sz="2400" dirty="0">
              <a:latin typeface="Arial" charset="0"/>
              <a:cs typeface="Arial" charset="0"/>
            </a:endParaRPr>
          </a:p>
        </p:txBody>
      </p:sp>
      <p:grpSp>
        <p:nvGrpSpPr>
          <p:cNvPr id="4" name="Group 10"/>
          <p:cNvGrpSpPr>
            <a:grpSpLocks/>
          </p:cNvGrpSpPr>
          <p:nvPr/>
        </p:nvGrpSpPr>
        <p:grpSpPr bwMode="auto">
          <a:xfrm>
            <a:off x="10113964" y="6521451"/>
            <a:ext cx="617537" cy="347663"/>
            <a:chOff x="8589272" y="6520719"/>
            <a:chExt cx="617729" cy="348542"/>
          </a:xfrm>
        </p:grpSpPr>
        <p:pic>
          <p:nvPicPr>
            <p:cNvPr id="5"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89272" y="6520719"/>
              <a:ext cx="556071" cy="34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1"/>
            <p:cNvSpPr txBox="1">
              <a:spLocks/>
            </p:cNvSpPr>
            <p:nvPr/>
          </p:nvSpPr>
          <p:spPr bwMode="auto">
            <a:xfrm>
              <a:off x="8691734" y="6536606"/>
              <a:ext cx="51526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0382FED-399C-41AD-848E-8D57682C77A4}" type="slidenum">
                <a:rPr lang="en-US"/>
                <a:pPr eaLnBrk="1" hangingPunct="1"/>
                <a:t>59</a:t>
              </a:fld>
              <a:endParaRPr lang="en-US"/>
            </a:p>
          </p:txBody>
        </p:sp>
      </p:gr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5289" y="1800225"/>
            <a:ext cx="3781425"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5444190" y="836712"/>
            <a:ext cx="795827" cy="5807118"/>
            <a:chOff x="0" y="0"/>
            <a:chExt cx="1138969" cy="8048625"/>
          </a:xfrm>
        </p:grpSpPr>
        <p:cxnSp>
          <p:nvCxnSpPr>
            <p:cNvPr id="9" name="Straight Connector 8"/>
            <p:cNvCxnSpPr>
              <a:stCxn id="11" idx="1"/>
              <a:endCxn id="10" idx="1"/>
            </p:cNvCxnSpPr>
            <p:nvPr/>
          </p:nvCxnSpPr>
          <p:spPr>
            <a:xfrm flipV="1">
              <a:off x="0" y="287791"/>
              <a:ext cx="10885" cy="747304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ight Arrow 9"/>
            <p:cNvSpPr/>
            <p:nvPr/>
          </p:nvSpPr>
          <p:spPr>
            <a:xfrm>
              <a:off x="10885" y="0"/>
              <a:ext cx="1128084" cy="57558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dirty="0">
                  <a:solidFill>
                    <a:srgbClr val="FF0000"/>
                  </a:solidFill>
                  <a:latin typeface="Verdana" pitchFamily="34" charset="0"/>
                  <a:ea typeface="Verdana" pitchFamily="34" charset="0"/>
                  <a:cs typeface="Verdana" pitchFamily="34" charset="0"/>
                </a:rPr>
                <a:t>Now</a:t>
              </a:r>
            </a:p>
          </p:txBody>
        </p:sp>
        <p:sp>
          <p:nvSpPr>
            <p:cNvPr id="11" name="Right Arrow 10"/>
            <p:cNvSpPr/>
            <p:nvPr/>
          </p:nvSpPr>
          <p:spPr>
            <a:xfrm>
              <a:off x="0" y="7473044"/>
              <a:ext cx="1128084" cy="57558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a:solidFill>
                    <a:srgbClr val="FF0000"/>
                  </a:solidFill>
                  <a:latin typeface="Verdana" pitchFamily="34" charset="0"/>
                  <a:ea typeface="Verdana" pitchFamily="34" charset="0"/>
                  <a:cs typeface="Verdana" pitchFamily="34" charset="0"/>
                </a:rPr>
                <a:t>Now</a:t>
              </a:r>
            </a:p>
          </p:txBody>
        </p:sp>
      </p:grpSp>
      <p:sp>
        <p:nvSpPr>
          <p:cNvPr id="12" name="Rounded Rectangular Callout 11"/>
          <p:cNvSpPr/>
          <p:nvPr/>
        </p:nvSpPr>
        <p:spPr>
          <a:xfrm>
            <a:off x="1572359" y="548680"/>
            <a:ext cx="3523223" cy="1766065"/>
          </a:xfrm>
          <a:prstGeom prst="wedgeRoundRectCallout">
            <a:avLst>
              <a:gd name="adj1" fmla="val 50922"/>
              <a:gd name="adj2" fmla="val 96436"/>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This Quadrangle = The Execution Function component that deals with after the actual interaction of the object on its environment</a:t>
            </a:r>
          </a:p>
        </p:txBody>
      </p:sp>
      <p:sp>
        <p:nvSpPr>
          <p:cNvPr id="13" name="Rounded Rectangular Callout 12"/>
          <p:cNvSpPr/>
          <p:nvPr/>
        </p:nvSpPr>
        <p:spPr>
          <a:xfrm>
            <a:off x="1572358" y="5124597"/>
            <a:ext cx="2898824" cy="1681895"/>
          </a:xfrm>
          <a:prstGeom prst="wedgeRoundRectCallout">
            <a:avLst>
              <a:gd name="adj1" fmla="val 70968"/>
              <a:gd name="adj2" fmla="val -135288"/>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The Enablement Function has a component that deals with after the actual interaction of the object on its environment</a:t>
            </a:r>
          </a:p>
        </p:txBody>
      </p:sp>
      <p:sp>
        <p:nvSpPr>
          <p:cNvPr id="14" name="Rounded Rectangular Callout 13"/>
          <p:cNvSpPr/>
          <p:nvPr/>
        </p:nvSpPr>
        <p:spPr>
          <a:xfrm>
            <a:off x="1549131" y="2915812"/>
            <a:ext cx="3034701" cy="1377284"/>
          </a:xfrm>
          <a:prstGeom prst="wedgeRoundRectCallout">
            <a:avLst>
              <a:gd name="adj1" fmla="val 69994"/>
              <a:gd name="adj2" fmla="val -13206"/>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This middle Line = </a:t>
            </a:r>
          </a:p>
          <a:p>
            <a:pPr algn="ctr"/>
            <a:r>
              <a:rPr lang="en-ZA" b="1" dirty="0">
                <a:solidFill>
                  <a:schemeClr val="tx1"/>
                </a:solidFill>
              </a:rPr>
              <a:t>The Management Line from Execution to Enablement Preparing all the functions Synchronously</a:t>
            </a:r>
          </a:p>
        </p:txBody>
      </p:sp>
      <p:grpSp>
        <p:nvGrpSpPr>
          <p:cNvPr id="16" name="Group 15"/>
          <p:cNvGrpSpPr/>
          <p:nvPr/>
        </p:nvGrpSpPr>
        <p:grpSpPr>
          <a:xfrm>
            <a:off x="4774880" y="2727536"/>
            <a:ext cx="673049" cy="727582"/>
            <a:chOff x="3275856" y="2727536"/>
            <a:chExt cx="661045" cy="727582"/>
          </a:xfrm>
        </p:grpSpPr>
        <p:grpSp>
          <p:nvGrpSpPr>
            <p:cNvPr id="17" name="Group 16"/>
            <p:cNvGrpSpPr/>
            <p:nvPr/>
          </p:nvGrpSpPr>
          <p:grpSpPr>
            <a:xfrm>
              <a:off x="3275856" y="2731221"/>
              <a:ext cx="661045" cy="699609"/>
              <a:chOff x="-2021614" y="-23770"/>
              <a:chExt cx="3547525" cy="3238012"/>
            </a:xfrm>
          </p:grpSpPr>
          <p:cxnSp>
            <p:nvCxnSpPr>
              <p:cNvPr id="19" name="Straight Connector 18"/>
              <p:cNvCxnSpPr/>
              <p:nvPr/>
            </p:nvCxnSpPr>
            <p:spPr>
              <a:xfrm>
                <a:off x="-51750" y="1"/>
                <a:ext cx="1577661"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2021614" y="-23770"/>
                <a:ext cx="1969864" cy="32295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886635" y="3205772"/>
                <a:ext cx="3412545" cy="84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18" name="Straight Connector 17"/>
            <p:cNvCxnSpPr/>
            <p:nvPr/>
          </p:nvCxnSpPr>
          <p:spPr>
            <a:xfrm flipV="1">
              <a:off x="3911643" y="2727536"/>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9DFFD66F-993A-E4C4-8E83-85AAB99E56DC}"/>
              </a:ext>
            </a:extLst>
          </p:cNvPr>
          <p:cNvGrpSpPr/>
          <p:nvPr/>
        </p:nvGrpSpPr>
        <p:grpSpPr>
          <a:xfrm>
            <a:off x="5550013" y="461883"/>
            <a:ext cx="6532721" cy="6023906"/>
            <a:chOff x="5591944" y="483558"/>
            <a:chExt cx="5076058" cy="6337378"/>
          </a:xfrm>
        </p:grpSpPr>
        <p:sp>
          <p:nvSpPr>
            <p:cNvPr id="15" name="Rounded Rectangular Callout 14"/>
            <p:cNvSpPr/>
            <p:nvPr/>
          </p:nvSpPr>
          <p:spPr>
            <a:xfrm>
              <a:off x="5591944" y="483558"/>
              <a:ext cx="5076058" cy="6329819"/>
            </a:xfrm>
            <a:prstGeom prst="wedgeRoundRectCallout">
              <a:avLst>
                <a:gd name="adj1" fmla="val -57031"/>
                <a:gd name="adj2" fmla="val -10557"/>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dirty="0">
                  <a:solidFill>
                    <a:schemeClr val="tx1"/>
                  </a:solidFill>
                </a:rPr>
                <a:t>These left lines = the gradient and alignment between both Execution’s and Enablement’s Requirements for Archiving requirements, as well as when it should be sourced. </a:t>
              </a:r>
            </a:p>
            <a:p>
              <a:r>
                <a:rPr lang="en-ZA" b="1" dirty="0">
                  <a:solidFill>
                    <a:schemeClr val="tx1"/>
                  </a:solidFill>
                </a:rPr>
                <a:t>The following  shows Gradient Alignment of the two Quadrangles: </a:t>
              </a:r>
            </a:p>
            <a:p>
              <a:pPr marL="285750" indent="-285750">
                <a:buFontTx/>
                <a:buChar char="-"/>
              </a:pPr>
              <a:r>
                <a:rPr lang="en-ZA" b="1" u="sng" dirty="0">
                  <a:solidFill>
                    <a:schemeClr val="tx1"/>
                  </a:solidFill>
                </a:rPr>
                <a:t>Enablement</a:t>
              </a:r>
              <a:r>
                <a:rPr lang="en-ZA" b="1" dirty="0">
                  <a:solidFill>
                    <a:schemeClr val="tx1"/>
                  </a:solidFill>
                </a:rPr>
                <a:t> of the</a:t>
              </a:r>
            </a:p>
            <a:p>
              <a:pPr marL="742950" lvl="1" indent="-285750">
                <a:buFontTx/>
                <a:buChar char="-"/>
              </a:pPr>
              <a:r>
                <a:rPr lang="en-ZA" b="1" u="sng" dirty="0">
                  <a:solidFill>
                    <a:schemeClr val="tx1"/>
                  </a:solidFill>
                </a:rPr>
                <a:t>Execution</a:t>
              </a:r>
              <a:r>
                <a:rPr lang="en-ZA" b="1" dirty="0">
                  <a:solidFill>
                    <a:schemeClr val="tx1"/>
                  </a:solidFill>
                </a:rPr>
                <a:t> Function </a:t>
              </a:r>
            </a:p>
            <a:p>
              <a:pPr marL="285750" indent="-285750">
                <a:buFontTx/>
                <a:buChar char="-"/>
              </a:pPr>
              <a:r>
                <a:rPr lang="en-ZA" b="1" dirty="0">
                  <a:solidFill>
                    <a:schemeClr val="tx1"/>
                  </a:solidFill>
                </a:rPr>
                <a:t>Alignment of </a:t>
              </a:r>
            </a:p>
            <a:p>
              <a:pPr marL="742950" lvl="1" indent="-285750">
                <a:buFontTx/>
                <a:buChar char="-"/>
              </a:pPr>
              <a:r>
                <a:rPr lang="en-ZA" b="1" dirty="0">
                  <a:solidFill>
                    <a:schemeClr val="tx1"/>
                  </a:solidFill>
                </a:rPr>
                <a:t>Procedures </a:t>
              </a:r>
            </a:p>
            <a:p>
              <a:pPr marL="285750" indent="-285750">
                <a:buFontTx/>
                <a:buChar char="-"/>
              </a:pPr>
              <a:r>
                <a:rPr lang="en-ZA" b="1" dirty="0">
                  <a:solidFill>
                    <a:schemeClr val="tx1"/>
                  </a:solidFill>
                </a:rPr>
                <a:t>Enables Resources </a:t>
              </a:r>
            </a:p>
            <a:p>
              <a:pPr marL="742950" lvl="1" indent="-285750">
                <a:buFontTx/>
                <a:buChar char="-"/>
              </a:pPr>
              <a:r>
                <a:rPr lang="en-ZA" b="1" dirty="0">
                  <a:solidFill>
                    <a:schemeClr val="tx1"/>
                  </a:solidFill>
                </a:rPr>
                <a:t>to Fulfil</a:t>
              </a:r>
            </a:p>
            <a:p>
              <a:pPr marL="285750" indent="-285750">
                <a:buFontTx/>
                <a:buChar char="-"/>
              </a:pPr>
              <a:r>
                <a:rPr lang="en-ZA" b="1" dirty="0">
                  <a:solidFill>
                    <a:schemeClr val="tx1"/>
                  </a:solidFill>
                </a:rPr>
                <a:t>The Operation of </a:t>
              </a:r>
            </a:p>
            <a:p>
              <a:pPr marL="742950" lvl="1" indent="-285750">
                <a:buFontTx/>
                <a:buChar char="-"/>
              </a:pPr>
              <a:r>
                <a:rPr lang="en-ZA" b="1" dirty="0">
                  <a:solidFill>
                    <a:schemeClr val="tx1"/>
                  </a:solidFill>
                </a:rPr>
                <a:t>the Process</a:t>
              </a:r>
            </a:p>
            <a:p>
              <a:pPr marL="285750" indent="-285750">
                <a:buFontTx/>
                <a:buChar char="-"/>
              </a:pPr>
              <a:r>
                <a:rPr lang="en-ZA" b="1" dirty="0">
                  <a:solidFill>
                    <a:schemeClr val="tx1"/>
                  </a:solidFill>
                </a:rPr>
                <a:t>Creating Information </a:t>
              </a:r>
            </a:p>
            <a:p>
              <a:pPr marL="742950" lvl="1" indent="-285750">
                <a:buFontTx/>
                <a:buChar char="-"/>
              </a:pPr>
              <a:r>
                <a:rPr lang="en-ZA" b="1" dirty="0">
                  <a:solidFill>
                    <a:schemeClr val="tx1"/>
                  </a:solidFill>
                </a:rPr>
                <a:t>via Apps &amp; Systems </a:t>
              </a:r>
            </a:p>
            <a:p>
              <a:r>
                <a:rPr lang="en-ZA" b="1" dirty="0">
                  <a:solidFill>
                    <a:schemeClr val="tx1"/>
                  </a:solidFill>
                </a:rPr>
                <a:t>Archiving to Enable and Execute the provision of capacity for effectiveness and efficiency the next time the Object Interacts with it’s environment must be complementary or the disjointed Archiving will cause the object to fail to provide recoverable value when it interacts with it’s environment. </a:t>
              </a:r>
            </a:p>
          </p:txBody>
        </p:sp>
        <p:sp>
          <p:nvSpPr>
            <p:cNvPr id="22" name="Rounded Rectangular Callout 21"/>
            <p:cNvSpPr/>
            <p:nvPr/>
          </p:nvSpPr>
          <p:spPr>
            <a:xfrm>
              <a:off x="5591944" y="491117"/>
              <a:ext cx="5076058" cy="6329819"/>
            </a:xfrm>
            <a:prstGeom prst="wedgeRoundRectCallout">
              <a:avLst>
                <a:gd name="adj1" fmla="val -57438"/>
                <a:gd name="adj2" fmla="val 6959"/>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dirty="0">
                  <a:solidFill>
                    <a:schemeClr val="tx1"/>
                  </a:solidFill>
                </a:rPr>
                <a:t>These left lines = the gradient and alignment between both Execution’s and Enablement’s Requirements for Archiving requirements, as well as when it should be sourced. </a:t>
              </a:r>
            </a:p>
            <a:p>
              <a:r>
                <a:rPr lang="en-ZA" b="1" dirty="0">
                  <a:solidFill>
                    <a:schemeClr val="tx1"/>
                  </a:solidFill>
                </a:rPr>
                <a:t>The following  shows Gradient Alignment of the two Quadrangles: </a:t>
              </a:r>
            </a:p>
            <a:p>
              <a:pPr marL="285750" indent="-285750">
                <a:buFontTx/>
                <a:buChar char="-"/>
              </a:pPr>
              <a:r>
                <a:rPr lang="en-ZA" b="1" u="sng" dirty="0">
                  <a:solidFill>
                    <a:schemeClr val="tx1"/>
                  </a:solidFill>
                </a:rPr>
                <a:t>Enablement</a:t>
              </a:r>
              <a:r>
                <a:rPr lang="en-ZA" b="1" dirty="0">
                  <a:solidFill>
                    <a:schemeClr val="tx1"/>
                  </a:solidFill>
                </a:rPr>
                <a:t> of the</a:t>
              </a:r>
            </a:p>
            <a:p>
              <a:pPr marL="742950" lvl="1" indent="-285750">
                <a:buFontTx/>
                <a:buChar char="-"/>
              </a:pPr>
              <a:r>
                <a:rPr lang="en-ZA" b="1" u="sng" dirty="0">
                  <a:solidFill>
                    <a:schemeClr val="tx1"/>
                  </a:solidFill>
                </a:rPr>
                <a:t>Execution</a:t>
              </a:r>
              <a:r>
                <a:rPr lang="en-ZA" b="1" dirty="0">
                  <a:solidFill>
                    <a:schemeClr val="tx1"/>
                  </a:solidFill>
                </a:rPr>
                <a:t> Function </a:t>
              </a:r>
            </a:p>
            <a:p>
              <a:pPr marL="285750" indent="-285750">
                <a:buFontTx/>
                <a:buChar char="-"/>
              </a:pPr>
              <a:r>
                <a:rPr lang="en-ZA" b="1" dirty="0">
                  <a:solidFill>
                    <a:schemeClr val="tx1"/>
                  </a:solidFill>
                </a:rPr>
                <a:t>Alignment of </a:t>
              </a:r>
            </a:p>
            <a:p>
              <a:pPr marL="742950" lvl="1" indent="-285750">
                <a:buFontTx/>
                <a:buChar char="-"/>
              </a:pPr>
              <a:r>
                <a:rPr lang="en-ZA" b="1" dirty="0">
                  <a:solidFill>
                    <a:schemeClr val="tx1"/>
                  </a:solidFill>
                </a:rPr>
                <a:t>Procedures </a:t>
              </a:r>
            </a:p>
            <a:p>
              <a:pPr marL="285750" indent="-285750">
                <a:buFontTx/>
                <a:buChar char="-"/>
              </a:pPr>
              <a:r>
                <a:rPr lang="en-ZA" b="1" dirty="0">
                  <a:solidFill>
                    <a:schemeClr val="tx1"/>
                  </a:solidFill>
                </a:rPr>
                <a:t>Enables Resources </a:t>
              </a:r>
            </a:p>
            <a:p>
              <a:pPr marL="742950" lvl="1" indent="-285750">
                <a:buFontTx/>
                <a:buChar char="-"/>
              </a:pPr>
              <a:r>
                <a:rPr lang="en-ZA" b="1" dirty="0">
                  <a:solidFill>
                    <a:schemeClr val="tx1"/>
                  </a:solidFill>
                </a:rPr>
                <a:t>to Fulfil</a:t>
              </a:r>
            </a:p>
            <a:p>
              <a:pPr marL="285750" indent="-285750">
                <a:buFontTx/>
                <a:buChar char="-"/>
              </a:pPr>
              <a:r>
                <a:rPr lang="en-ZA" b="1" dirty="0">
                  <a:solidFill>
                    <a:schemeClr val="tx1"/>
                  </a:solidFill>
                </a:rPr>
                <a:t>The Operation of </a:t>
              </a:r>
            </a:p>
            <a:p>
              <a:pPr marL="742950" lvl="1" indent="-285750">
                <a:buFontTx/>
                <a:buChar char="-"/>
              </a:pPr>
              <a:r>
                <a:rPr lang="en-ZA" b="1" dirty="0">
                  <a:solidFill>
                    <a:schemeClr val="tx1"/>
                  </a:solidFill>
                </a:rPr>
                <a:t>the Process</a:t>
              </a:r>
            </a:p>
            <a:p>
              <a:pPr marL="285750" indent="-285750">
                <a:buFontTx/>
                <a:buChar char="-"/>
              </a:pPr>
              <a:r>
                <a:rPr lang="en-ZA" b="1" dirty="0">
                  <a:solidFill>
                    <a:schemeClr val="tx1"/>
                  </a:solidFill>
                </a:rPr>
                <a:t>Creating Information </a:t>
              </a:r>
            </a:p>
            <a:p>
              <a:pPr marL="742950" lvl="1" indent="-285750">
                <a:buFontTx/>
                <a:buChar char="-"/>
              </a:pPr>
              <a:r>
                <a:rPr lang="en-ZA" b="1" dirty="0">
                  <a:solidFill>
                    <a:schemeClr val="tx1"/>
                  </a:solidFill>
                </a:rPr>
                <a:t>via Apps &amp; Systems </a:t>
              </a:r>
            </a:p>
            <a:p>
              <a:r>
                <a:rPr lang="en-ZA" b="1" dirty="0">
                  <a:solidFill>
                    <a:schemeClr val="tx1"/>
                  </a:solidFill>
                </a:rPr>
                <a:t>Archiving to Enable and Execute the provision of capacity for effectiveness and efficiency the next time the Object Interacts with it’s environment must be complementary or the disjointed Archiving will cause the object to fail to provide recoverable value when it interacts with it’s environment. </a:t>
              </a:r>
            </a:p>
          </p:txBody>
        </p:sp>
      </p:grpSp>
      <p:grpSp>
        <p:nvGrpSpPr>
          <p:cNvPr id="23" name="Group 22"/>
          <p:cNvGrpSpPr/>
          <p:nvPr/>
        </p:nvGrpSpPr>
        <p:grpSpPr>
          <a:xfrm flipV="1">
            <a:off x="4799856" y="3429000"/>
            <a:ext cx="640467" cy="732266"/>
            <a:chOff x="3301010" y="2715428"/>
            <a:chExt cx="599349" cy="727582"/>
          </a:xfrm>
        </p:grpSpPr>
        <p:grpSp>
          <p:nvGrpSpPr>
            <p:cNvPr id="24" name="Group 23"/>
            <p:cNvGrpSpPr/>
            <p:nvPr/>
          </p:nvGrpSpPr>
          <p:grpSpPr>
            <a:xfrm>
              <a:off x="3301010" y="2727536"/>
              <a:ext cx="599349" cy="703294"/>
              <a:chOff x="-1886625" y="-40828"/>
              <a:chExt cx="3216434" cy="3255070"/>
            </a:xfrm>
          </p:grpSpPr>
          <p:cxnSp>
            <p:nvCxnSpPr>
              <p:cNvPr id="26" name="Straight Connector 25"/>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25" name="Straight Connector 24"/>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6042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DA4E7-23AF-2C01-D993-3A0C65147F4F}"/>
              </a:ext>
            </a:extLst>
          </p:cNvPr>
          <p:cNvSpPr>
            <a:spLocks noGrp="1"/>
          </p:cNvSpPr>
          <p:nvPr>
            <p:ph type="title"/>
          </p:nvPr>
        </p:nvSpPr>
        <p:spPr/>
        <p:txBody>
          <a:bodyPr/>
          <a:lstStyle/>
          <a:p>
            <a:r>
              <a:rPr lang="en-US" dirty="0"/>
              <a:t>The MDDMF is a </a:t>
            </a:r>
            <a:r>
              <a:rPr lang="en-US" b="1" u="sng" dirty="0"/>
              <a:t>thinking tool</a:t>
            </a:r>
            <a:r>
              <a:rPr lang="en-US" dirty="0"/>
              <a:t> for ensuring you have thought matters through.</a:t>
            </a:r>
          </a:p>
        </p:txBody>
      </p:sp>
      <p:sp>
        <p:nvSpPr>
          <p:cNvPr id="3" name="Content Placeholder 2">
            <a:extLst>
              <a:ext uri="{FF2B5EF4-FFF2-40B4-BE49-F238E27FC236}">
                <a16:creationId xmlns:a16="http://schemas.microsoft.com/office/drawing/2014/main" id="{23645765-BCB0-6B4E-06C0-CE0F111A5833}"/>
              </a:ext>
            </a:extLst>
          </p:cNvPr>
          <p:cNvSpPr>
            <a:spLocks noGrp="1"/>
          </p:cNvSpPr>
          <p:nvPr>
            <p:ph idx="1"/>
          </p:nvPr>
        </p:nvSpPr>
        <p:spPr>
          <a:xfrm>
            <a:off x="838200" y="1825625"/>
            <a:ext cx="5553974" cy="4351338"/>
          </a:xfrm>
        </p:spPr>
        <p:txBody>
          <a:bodyPr/>
          <a:lstStyle/>
          <a:p>
            <a:r>
              <a:rPr lang="en-US" dirty="0"/>
              <a:t>Who should be using this:</a:t>
            </a:r>
          </a:p>
          <a:p>
            <a:pPr lvl="1"/>
            <a:r>
              <a:rPr lang="en-US" dirty="0"/>
              <a:t>All Architects</a:t>
            </a:r>
          </a:p>
          <a:p>
            <a:pPr lvl="1"/>
            <a:r>
              <a:rPr lang="en-US" dirty="0"/>
              <a:t>Business Advisers to Decision Makers</a:t>
            </a:r>
          </a:p>
          <a:p>
            <a:pPr lvl="1"/>
            <a:r>
              <a:rPr lang="en-US" dirty="0"/>
              <a:t>Business Analysts</a:t>
            </a:r>
          </a:p>
          <a:p>
            <a:pPr lvl="1"/>
            <a:r>
              <a:rPr lang="en-US" dirty="0"/>
              <a:t>Business Data Stewards</a:t>
            </a:r>
          </a:p>
          <a:p>
            <a:pPr lvl="1"/>
            <a:r>
              <a:rPr lang="en-US" dirty="0"/>
              <a:t>Data Analysts</a:t>
            </a:r>
          </a:p>
          <a:p>
            <a:pPr lvl="1"/>
            <a:r>
              <a:rPr lang="en-US" dirty="0"/>
              <a:t>Data Stewards</a:t>
            </a:r>
          </a:p>
          <a:p>
            <a:pPr lvl="1"/>
            <a:r>
              <a:rPr lang="en-US" dirty="0"/>
              <a:t>Information Stewards</a:t>
            </a:r>
          </a:p>
          <a:p>
            <a:pPr lvl="1"/>
            <a:r>
              <a:rPr lang="en-US" dirty="0"/>
              <a:t>Technical Stewards</a:t>
            </a:r>
          </a:p>
          <a:p>
            <a:pPr lvl="1"/>
            <a:endParaRPr lang="en-US" dirty="0"/>
          </a:p>
        </p:txBody>
      </p:sp>
      <p:sp>
        <p:nvSpPr>
          <p:cNvPr id="4" name="Content Placeholder 2">
            <a:extLst>
              <a:ext uri="{FF2B5EF4-FFF2-40B4-BE49-F238E27FC236}">
                <a16:creationId xmlns:a16="http://schemas.microsoft.com/office/drawing/2014/main" id="{7CB71197-037E-99EA-711E-410F0667111F}"/>
              </a:ext>
            </a:extLst>
          </p:cNvPr>
          <p:cNvSpPr txBox="1">
            <a:spLocks/>
          </p:cNvSpPr>
          <p:nvPr/>
        </p:nvSpPr>
        <p:spPr>
          <a:xfrm>
            <a:off x="6062923" y="1822753"/>
            <a:ext cx="555397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Who should be Aware of this:</a:t>
            </a:r>
          </a:p>
          <a:p>
            <a:pPr lvl="1"/>
            <a:r>
              <a:rPr lang="en-US" dirty="0"/>
              <a:t>Chief Data Officer</a:t>
            </a:r>
          </a:p>
          <a:p>
            <a:pPr lvl="1"/>
            <a:r>
              <a:rPr lang="en-US" dirty="0"/>
              <a:t>Chief HR Officer</a:t>
            </a:r>
          </a:p>
          <a:p>
            <a:pPr lvl="1"/>
            <a:r>
              <a:rPr lang="en-US" dirty="0"/>
              <a:t>Chief Information Officer</a:t>
            </a:r>
          </a:p>
          <a:p>
            <a:pPr lvl="1"/>
            <a:r>
              <a:rPr lang="en-US" dirty="0"/>
              <a:t>Chief Security Officer</a:t>
            </a:r>
          </a:p>
          <a:p>
            <a:pPr lvl="1"/>
            <a:r>
              <a:rPr lang="en-US" dirty="0"/>
              <a:t>Chief Technology Officer</a:t>
            </a:r>
          </a:p>
          <a:p>
            <a:pPr lvl="1"/>
            <a:r>
              <a:rPr lang="en-US" dirty="0"/>
              <a:t>Senior Management Decision Makers</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9310179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524000" y="493714"/>
            <a:ext cx="9145588" cy="6364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3" name="Text Placeholder 4"/>
          <p:cNvSpPr txBox="1">
            <a:spLocks/>
          </p:cNvSpPr>
          <p:nvPr/>
        </p:nvSpPr>
        <p:spPr bwMode="auto">
          <a:xfrm>
            <a:off x="1557339" y="58739"/>
            <a:ext cx="9001125" cy="484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400">
                <a:latin typeface="Arial" charset="0"/>
                <a:cs typeface="Arial" charset="0"/>
              </a:rPr>
              <a:t>Object </a:t>
            </a:r>
            <a:r>
              <a:rPr lang="en-ZA" sz="2400" u="sng">
                <a:solidFill>
                  <a:srgbClr val="FF0000"/>
                </a:solidFill>
                <a:latin typeface="Arial" charset="0"/>
                <a:cs typeface="Arial" charset="0"/>
              </a:rPr>
              <a:t>Enablement Growth</a:t>
            </a:r>
            <a:r>
              <a:rPr lang="en-ZA" sz="2400">
                <a:solidFill>
                  <a:srgbClr val="FF0000"/>
                </a:solidFill>
                <a:latin typeface="Arial" charset="0"/>
                <a:cs typeface="Arial" charset="0"/>
              </a:rPr>
              <a:t> </a:t>
            </a:r>
            <a:r>
              <a:rPr lang="en-ZA" sz="2400">
                <a:latin typeface="Arial" charset="0"/>
                <a:cs typeface="Arial" charset="0"/>
              </a:rPr>
              <a:t>Considerations</a:t>
            </a:r>
            <a:endParaRPr lang="en-ZA" sz="2400" dirty="0">
              <a:latin typeface="Arial" charset="0"/>
              <a:cs typeface="Arial" charset="0"/>
            </a:endParaRPr>
          </a:p>
        </p:txBody>
      </p:sp>
      <p:grpSp>
        <p:nvGrpSpPr>
          <p:cNvPr id="4" name="Group 10"/>
          <p:cNvGrpSpPr>
            <a:grpSpLocks/>
          </p:cNvGrpSpPr>
          <p:nvPr/>
        </p:nvGrpSpPr>
        <p:grpSpPr bwMode="auto">
          <a:xfrm>
            <a:off x="10113964" y="6521451"/>
            <a:ext cx="617537" cy="347663"/>
            <a:chOff x="8589272" y="6520719"/>
            <a:chExt cx="617729" cy="348542"/>
          </a:xfrm>
        </p:grpSpPr>
        <p:pic>
          <p:nvPicPr>
            <p:cNvPr id="5"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89272" y="6520719"/>
              <a:ext cx="556071" cy="34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1"/>
            <p:cNvSpPr txBox="1">
              <a:spLocks/>
            </p:cNvSpPr>
            <p:nvPr/>
          </p:nvSpPr>
          <p:spPr bwMode="auto">
            <a:xfrm>
              <a:off x="8691734" y="6536606"/>
              <a:ext cx="51526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0382FED-399C-41AD-848E-8D57682C77A4}" type="slidenum">
                <a:rPr lang="en-US"/>
                <a:pPr eaLnBrk="1" hangingPunct="1"/>
                <a:t>60</a:t>
              </a:fld>
              <a:endParaRPr lang="en-US"/>
            </a:p>
          </p:txBody>
        </p:sp>
      </p:gr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5289" y="1800225"/>
            <a:ext cx="3781425"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5444190" y="836712"/>
            <a:ext cx="795827" cy="5807118"/>
            <a:chOff x="0" y="0"/>
            <a:chExt cx="1138969" cy="8048625"/>
          </a:xfrm>
        </p:grpSpPr>
        <p:cxnSp>
          <p:nvCxnSpPr>
            <p:cNvPr id="9" name="Straight Connector 8"/>
            <p:cNvCxnSpPr>
              <a:stCxn id="11" idx="1"/>
              <a:endCxn id="10" idx="1"/>
            </p:cNvCxnSpPr>
            <p:nvPr/>
          </p:nvCxnSpPr>
          <p:spPr>
            <a:xfrm flipV="1">
              <a:off x="0" y="287791"/>
              <a:ext cx="10885" cy="747304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ight Arrow 9"/>
            <p:cNvSpPr/>
            <p:nvPr/>
          </p:nvSpPr>
          <p:spPr>
            <a:xfrm>
              <a:off x="10885" y="0"/>
              <a:ext cx="1128084" cy="57558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dirty="0">
                  <a:solidFill>
                    <a:srgbClr val="FF0000"/>
                  </a:solidFill>
                  <a:latin typeface="Verdana" pitchFamily="34" charset="0"/>
                  <a:ea typeface="Verdana" pitchFamily="34" charset="0"/>
                  <a:cs typeface="Verdana" pitchFamily="34" charset="0"/>
                </a:rPr>
                <a:t>Now</a:t>
              </a:r>
            </a:p>
          </p:txBody>
        </p:sp>
        <p:sp>
          <p:nvSpPr>
            <p:cNvPr id="11" name="Right Arrow 10"/>
            <p:cNvSpPr/>
            <p:nvPr/>
          </p:nvSpPr>
          <p:spPr>
            <a:xfrm>
              <a:off x="0" y="7473044"/>
              <a:ext cx="1128084" cy="57558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a:solidFill>
                    <a:srgbClr val="FF0000"/>
                  </a:solidFill>
                  <a:latin typeface="Verdana" pitchFamily="34" charset="0"/>
                  <a:ea typeface="Verdana" pitchFamily="34" charset="0"/>
                  <a:cs typeface="Verdana" pitchFamily="34" charset="0"/>
                </a:rPr>
                <a:t>Now</a:t>
              </a:r>
            </a:p>
          </p:txBody>
        </p:sp>
      </p:grpSp>
      <p:sp>
        <p:nvSpPr>
          <p:cNvPr id="14" name="Rounded Rectangular Callout 13"/>
          <p:cNvSpPr/>
          <p:nvPr/>
        </p:nvSpPr>
        <p:spPr>
          <a:xfrm>
            <a:off x="4555207" y="5373216"/>
            <a:ext cx="2927760" cy="1512168"/>
          </a:xfrm>
          <a:prstGeom prst="wedgeRoundRectCallout">
            <a:avLst>
              <a:gd name="adj1" fmla="val -19089"/>
              <a:gd name="adj2" fmla="val -93126"/>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This Triangle = </a:t>
            </a:r>
          </a:p>
          <a:p>
            <a:pPr algn="ctr"/>
            <a:r>
              <a:rPr lang="en-ZA" b="1" dirty="0">
                <a:solidFill>
                  <a:schemeClr val="tx1"/>
                </a:solidFill>
              </a:rPr>
              <a:t>Purpose Assurance, </a:t>
            </a:r>
          </a:p>
          <a:p>
            <a:pPr algn="ctr"/>
            <a:r>
              <a:rPr lang="en-ZA" b="1" dirty="0">
                <a:solidFill>
                  <a:schemeClr val="tx1"/>
                </a:solidFill>
              </a:rPr>
              <a:t>Reality Reconstruction</a:t>
            </a:r>
          </a:p>
          <a:p>
            <a:pPr algn="ctr"/>
            <a:r>
              <a:rPr lang="en-ZA" b="1" dirty="0">
                <a:solidFill>
                  <a:schemeClr val="tx1"/>
                </a:solidFill>
              </a:rPr>
              <a:t>Interconnectedness,, Meaning &amp; Value Transfer, </a:t>
            </a:r>
          </a:p>
        </p:txBody>
      </p:sp>
      <p:grpSp>
        <p:nvGrpSpPr>
          <p:cNvPr id="15" name="Group 14"/>
          <p:cNvGrpSpPr/>
          <p:nvPr/>
        </p:nvGrpSpPr>
        <p:grpSpPr>
          <a:xfrm rot="10800000">
            <a:off x="5192440" y="4165846"/>
            <a:ext cx="547492" cy="547421"/>
            <a:chOff x="0" y="0"/>
            <a:chExt cx="2938138" cy="2560856"/>
          </a:xfrm>
        </p:grpSpPr>
        <p:cxnSp>
          <p:nvCxnSpPr>
            <p:cNvPr id="16" name="Straight Connector 15"/>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flipH="1" flipV="1">
            <a:off x="5468888" y="3429000"/>
            <a:ext cx="644204" cy="732266"/>
            <a:chOff x="3301010" y="2715428"/>
            <a:chExt cx="599349" cy="727582"/>
          </a:xfrm>
        </p:grpSpPr>
        <p:grpSp>
          <p:nvGrpSpPr>
            <p:cNvPr id="20" name="Group 19"/>
            <p:cNvGrpSpPr/>
            <p:nvPr/>
          </p:nvGrpSpPr>
          <p:grpSpPr>
            <a:xfrm>
              <a:off x="3301010" y="2727536"/>
              <a:ext cx="599349" cy="703294"/>
              <a:chOff x="-1886625" y="-40828"/>
              <a:chExt cx="3216434" cy="3255070"/>
            </a:xfrm>
          </p:grpSpPr>
          <p:cxnSp>
            <p:nvCxnSpPr>
              <p:cNvPr id="22" name="Straight Connector 21"/>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21" name="Straight Connector 20"/>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flipV="1">
            <a:off x="4797674" y="3429000"/>
            <a:ext cx="654122" cy="732266"/>
            <a:chOff x="3301010" y="2715428"/>
            <a:chExt cx="599349" cy="727582"/>
          </a:xfrm>
        </p:grpSpPr>
        <p:grpSp>
          <p:nvGrpSpPr>
            <p:cNvPr id="26" name="Group 25"/>
            <p:cNvGrpSpPr/>
            <p:nvPr/>
          </p:nvGrpSpPr>
          <p:grpSpPr>
            <a:xfrm>
              <a:off x="3301010" y="2727536"/>
              <a:ext cx="599349" cy="703294"/>
              <a:chOff x="-1886625" y="-40828"/>
              <a:chExt cx="3216434" cy="3255070"/>
            </a:xfrm>
          </p:grpSpPr>
          <p:cxnSp>
            <p:nvCxnSpPr>
              <p:cNvPr id="28" name="Straight Connector 27"/>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27" name="Straight Connector 26"/>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32" name="Rounded Rectangular Callout 31"/>
          <p:cNvSpPr/>
          <p:nvPr/>
        </p:nvSpPr>
        <p:spPr>
          <a:xfrm>
            <a:off x="4295800" y="529062"/>
            <a:ext cx="2736304" cy="1872208"/>
          </a:xfrm>
          <a:prstGeom prst="wedgeRoundRectCallout">
            <a:avLst>
              <a:gd name="adj1" fmla="val -18432"/>
              <a:gd name="adj2" fmla="val 109999"/>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This Quadrangle = The Enabling Function component that deals with after the actual interaction of the object on its environment</a:t>
            </a:r>
          </a:p>
        </p:txBody>
      </p:sp>
      <p:grpSp>
        <p:nvGrpSpPr>
          <p:cNvPr id="35" name="Group 34">
            <a:extLst>
              <a:ext uri="{FF2B5EF4-FFF2-40B4-BE49-F238E27FC236}">
                <a16:creationId xmlns:a16="http://schemas.microsoft.com/office/drawing/2014/main" id="{9441036F-8812-5ED7-F999-0A9DD3A5A89B}"/>
              </a:ext>
            </a:extLst>
          </p:cNvPr>
          <p:cNvGrpSpPr/>
          <p:nvPr/>
        </p:nvGrpSpPr>
        <p:grpSpPr>
          <a:xfrm>
            <a:off x="1524000" y="529062"/>
            <a:ext cx="3916543" cy="6312778"/>
            <a:chOff x="1524000" y="529062"/>
            <a:chExt cx="3916543" cy="6312778"/>
          </a:xfrm>
        </p:grpSpPr>
        <p:sp>
          <p:nvSpPr>
            <p:cNvPr id="33" name="Isosceles Triangle 32">
              <a:extLst>
                <a:ext uri="{FF2B5EF4-FFF2-40B4-BE49-F238E27FC236}">
                  <a16:creationId xmlns:a16="http://schemas.microsoft.com/office/drawing/2014/main" id="{0F0EFFBE-7499-0AB2-0757-FD8AF58B7B23}"/>
                </a:ext>
              </a:extLst>
            </p:cNvPr>
            <p:cNvSpPr/>
            <p:nvPr/>
          </p:nvSpPr>
          <p:spPr>
            <a:xfrm flipH="1" flipV="1">
              <a:off x="5197351" y="4173714"/>
              <a:ext cx="243192" cy="459535"/>
            </a:xfrm>
            <a:prstGeom prst="triangle">
              <a:avLst>
                <a:gd name="adj" fmla="val 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ular Callout 11"/>
            <p:cNvSpPr/>
            <p:nvPr/>
          </p:nvSpPr>
          <p:spPr>
            <a:xfrm>
              <a:off x="1524000" y="529062"/>
              <a:ext cx="2771800" cy="6312778"/>
            </a:xfrm>
            <a:prstGeom prst="wedgeRoundRectCallout">
              <a:avLst>
                <a:gd name="adj1" fmla="val 89282"/>
                <a:gd name="adj2" fmla="val 9948"/>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The triangle consists of Development Code, Design Methods, Integration Thinking,  based on past ways of work, i.e. it is no longer valid, however, As this is part of the current complex Reality, it is very important to understand why what was created, was created. For only when the reason what was created is no longer valid, and not directly, or indirectly in use, can the old be considered for change. The decisions taken at that point in time when the dot was in line with the decision vertically. </a:t>
              </a:r>
            </a:p>
          </p:txBody>
        </p:sp>
      </p:grpSp>
      <p:grpSp>
        <p:nvGrpSpPr>
          <p:cNvPr id="36" name="Group 35">
            <a:extLst>
              <a:ext uri="{FF2B5EF4-FFF2-40B4-BE49-F238E27FC236}">
                <a16:creationId xmlns:a16="http://schemas.microsoft.com/office/drawing/2014/main" id="{4C67AC3F-9E45-F8B0-59AF-CCEC8E0790D2}"/>
              </a:ext>
            </a:extLst>
          </p:cNvPr>
          <p:cNvGrpSpPr/>
          <p:nvPr/>
        </p:nvGrpSpPr>
        <p:grpSpPr>
          <a:xfrm>
            <a:off x="5480803" y="2060848"/>
            <a:ext cx="5180877" cy="4460602"/>
            <a:chOff x="5480803" y="2060848"/>
            <a:chExt cx="5180877" cy="4460602"/>
          </a:xfrm>
        </p:grpSpPr>
        <p:sp>
          <p:nvSpPr>
            <p:cNvPr id="34" name="Isosceles Triangle 33">
              <a:extLst>
                <a:ext uri="{FF2B5EF4-FFF2-40B4-BE49-F238E27FC236}">
                  <a16:creationId xmlns:a16="http://schemas.microsoft.com/office/drawing/2014/main" id="{A82E8662-7894-60A1-A23B-4CD4B0B1C706}"/>
                </a:ext>
              </a:extLst>
            </p:cNvPr>
            <p:cNvSpPr/>
            <p:nvPr/>
          </p:nvSpPr>
          <p:spPr>
            <a:xfrm flipV="1">
              <a:off x="5480803" y="4172816"/>
              <a:ext cx="239637" cy="492069"/>
            </a:xfrm>
            <a:prstGeom prst="triangle">
              <a:avLst>
                <a:gd name="adj" fmla="val 1021"/>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ular Callout 12"/>
            <p:cNvSpPr/>
            <p:nvPr/>
          </p:nvSpPr>
          <p:spPr>
            <a:xfrm>
              <a:off x="7680177" y="2060848"/>
              <a:ext cx="2981503" cy="4460602"/>
            </a:xfrm>
            <a:prstGeom prst="wedgeRoundRectCallout">
              <a:avLst>
                <a:gd name="adj1" fmla="val -119902"/>
                <a:gd name="adj2" fmla="val 957"/>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The triangle consists of plans to implement and integrate new things currently being developed, or developed, still to be integrated into what is already in place. Although Execution and Enablement sit between Purpose Assurance and Strategy, these two must be appraised of one another at all times to ensure Strategies can be realised timeously.</a:t>
              </a:r>
            </a:p>
          </p:txBody>
        </p:sp>
      </p:grpSp>
      <p:sp>
        <p:nvSpPr>
          <p:cNvPr id="31" name="Rounded Rectangular Callout 30"/>
          <p:cNvSpPr/>
          <p:nvPr/>
        </p:nvSpPr>
        <p:spPr>
          <a:xfrm>
            <a:off x="7104113" y="529062"/>
            <a:ext cx="3565749" cy="1459778"/>
          </a:xfrm>
          <a:prstGeom prst="wedgeRoundRectCallout">
            <a:avLst>
              <a:gd name="adj1" fmla="val -88128"/>
              <a:gd name="adj2" fmla="val 153787"/>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This Quadrangle = The Enabling Function component that deals with before the actual interaction of the object on its environment</a:t>
            </a:r>
          </a:p>
        </p:txBody>
      </p:sp>
    </p:spTree>
    <p:extLst>
      <p:ext uri="{BB962C8B-B14F-4D97-AF65-F5344CB8AC3E}">
        <p14:creationId xmlns:p14="http://schemas.microsoft.com/office/powerpoint/2010/main" val="101372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P spid="31"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524000" y="493714"/>
            <a:ext cx="9145588" cy="6364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3" name="Text Placeholder 4"/>
          <p:cNvSpPr txBox="1">
            <a:spLocks/>
          </p:cNvSpPr>
          <p:nvPr/>
        </p:nvSpPr>
        <p:spPr bwMode="auto">
          <a:xfrm>
            <a:off x="1557339" y="58739"/>
            <a:ext cx="9001125" cy="484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400">
                <a:latin typeface="Arial" charset="0"/>
                <a:cs typeface="Arial" charset="0"/>
              </a:rPr>
              <a:t>Object </a:t>
            </a:r>
            <a:r>
              <a:rPr lang="en-ZA" sz="2400" u="sng">
                <a:solidFill>
                  <a:srgbClr val="FF0000"/>
                </a:solidFill>
                <a:latin typeface="Arial" charset="0"/>
                <a:cs typeface="Arial" charset="0"/>
              </a:rPr>
              <a:t>Execution Research</a:t>
            </a:r>
            <a:r>
              <a:rPr lang="en-ZA" sz="2400">
                <a:solidFill>
                  <a:srgbClr val="FF0000"/>
                </a:solidFill>
                <a:latin typeface="Arial" charset="0"/>
                <a:cs typeface="Arial" charset="0"/>
              </a:rPr>
              <a:t> </a:t>
            </a:r>
            <a:r>
              <a:rPr lang="en-ZA" sz="2400">
                <a:latin typeface="Arial" charset="0"/>
                <a:cs typeface="Arial" charset="0"/>
              </a:rPr>
              <a:t>Considerations</a:t>
            </a:r>
            <a:endParaRPr lang="en-ZA" sz="2400" dirty="0">
              <a:latin typeface="Arial" charset="0"/>
              <a:cs typeface="Arial" charset="0"/>
            </a:endParaRPr>
          </a:p>
        </p:txBody>
      </p:sp>
      <p:grpSp>
        <p:nvGrpSpPr>
          <p:cNvPr id="4" name="Group 10"/>
          <p:cNvGrpSpPr>
            <a:grpSpLocks/>
          </p:cNvGrpSpPr>
          <p:nvPr/>
        </p:nvGrpSpPr>
        <p:grpSpPr bwMode="auto">
          <a:xfrm>
            <a:off x="10113964" y="6521451"/>
            <a:ext cx="617537" cy="347663"/>
            <a:chOff x="8589272" y="6520719"/>
            <a:chExt cx="617729" cy="348542"/>
          </a:xfrm>
        </p:grpSpPr>
        <p:pic>
          <p:nvPicPr>
            <p:cNvPr id="5"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89272" y="6520719"/>
              <a:ext cx="556071" cy="34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1"/>
            <p:cNvSpPr txBox="1">
              <a:spLocks/>
            </p:cNvSpPr>
            <p:nvPr/>
          </p:nvSpPr>
          <p:spPr bwMode="auto">
            <a:xfrm>
              <a:off x="8691734" y="6536606"/>
              <a:ext cx="51526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0382FED-399C-41AD-848E-8D57682C77A4}" type="slidenum">
                <a:rPr lang="en-US"/>
                <a:pPr eaLnBrk="1" hangingPunct="1"/>
                <a:t>61</a:t>
              </a:fld>
              <a:endParaRPr lang="en-US"/>
            </a:p>
          </p:txBody>
        </p:sp>
      </p:gr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5289" y="1800225"/>
            <a:ext cx="3781425"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5444190" y="836712"/>
            <a:ext cx="795827" cy="5807118"/>
            <a:chOff x="0" y="0"/>
            <a:chExt cx="1138969" cy="8048625"/>
          </a:xfrm>
        </p:grpSpPr>
        <p:cxnSp>
          <p:nvCxnSpPr>
            <p:cNvPr id="9" name="Straight Connector 8"/>
            <p:cNvCxnSpPr>
              <a:stCxn id="11" idx="1"/>
              <a:endCxn id="10" idx="1"/>
            </p:cNvCxnSpPr>
            <p:nvPr/>
          </p:nvCxnSpPr>
          <p:spPr>
            <a:xfrm flipV="1">
              <a:off x="0" y="287791"/>
              <a:ext cx="10885" cy="747304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ight Arrow 9"/>
            <p:cNvSpPr/>
            <p:nvPr/>
          </p:nvSpPr>
          <p:spPr>
            <a:xfrm>
              <a:off x="10885" y="0"/>
              <a:ext cx="1128084" cy="57558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dirty="0">
                  <a:solidFill>
                    <a:srgbClr val="FF0000"/>
                  </a:solidFill>
                  <a:latin typeface="Verdana" pitchFamily="34" charset="0"/>
                  <a:ea typeface="Verdana" pitchFamily="34" charset="0"/>
                  <a:cs typeface="Verdana" pitchFamily="34" charset="0"/>
                </a:rPr>
                <a:t>Now</a:t>
              </a:r>
            </a:p>
          </p:txBody>
        </p:sp>
        <p:sp>
          <p:nvSpPr>
            <p:cNvPr id="11" name="Right Arrow 10"/>
            <p:cNvSpPr/>
            <p:nvPr/>
          </p:nvSpPr>
          <p:spPr>
            <a:xfrm>
              <a:off x="0" y="7473044"/>
              <a:ext cx="1128084" cy="57558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a:solidFill>
                    <a:srgbClr val="FF0000"/>
                  </a:solidFill>
                  <a:latin typeface="Verdana" pitchFamily="34" charset="0"/>
                  <a:ea typeface="Verdana" pitchFamily="34" charset="0"/>
                  <a:cs typeface="Verdana" pitchFamily="34" charset="0"/>
                </a:rPr>
                <a:t>Now</a:t>
              </a:r>
            </a:p>
          </p:txBody>
        </p:sp>
      </p:grpSp>
      <p:sp>
        <p:nvSpPr>
          <p:cNvPr id="12" name="Rounded Rectangular Callout 11"/>
          <p:cNvSpPr/>
          <p:nvPr/>
        </p:nvSpPr>
        <p:spPr>
          <a:xfrm>
            <a:off x="5592034" y="5187703"/>
            <a:ext cx="1765550" cy="1507579"/>
          </a:xfrm>
          <a:prstGeom prst="wedgeRoundRectCallout">
            <a:avLst>
              <a:gd name="adj1" fmla="val -15910"/>
              <a:gd name="adj2" fmla="val -143280"/>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This Triangle = </a:t>
            </a:r>
          </a:p>
          <a:p>
            <a:pPr algn="ctr"/>
            <a:r>
              <a:rPr lang="en-ZA" b="1" dirty="0">
                <a:solidFill>
                  <a:schemeClr val="tx1"/>
                </a:solidFill>
              </a:rPr>
              <a:t>Enablement of Research</a:t>
            </a:r>
          </a:p>
        </p:txBody>
      </p:sp>
      <p:sp>
        <p:nvSpPr>
          <p:cNvPr id="13" name="Rounded Rectangular Callout 12"/>
          <p:cNvSpPr/>
          <p:nvPr/>
        </p:nvSpPr>
        <p:spPr>
          <a:xfrm>
            <a:off x="1487488" y="548680"/>
            <a:ext cx="2845760" cy="3606520"/>
          </a:xfrm>
          <a:prstGeom prst="wedgeRoundRectCallout">
            <a:avLst>
              <a:gd name="adj1" fmla="val 104471"/>
              <a:gd name="adj2" fmla="val 17201"/>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This left line of the Triangle (and right line of the Quadrangle) = The Management Line where Research Delivery is requested  from  Execution Research by The Execution Function component that deals with before the actual interaction of the object on its environment</a:t>
            </a:r>
          </a:p>
        </p:txBody>
      </p:sp>
      <p:grpSp>
        <p:nvGrpSpPr>
          <p:cNvPr id="14" name="Group 13"/>
          <p:cNvGrpSpPr/>
          <p:nvPr/>
        </p:nvGrpSpPr>
        <p:grpSpPr>
          <a:xfrm flipH="1">
            <a:off x="5447927" y="2727536"/>
            <a:ext cx="695641" cy="727582"/>
            <a:chOff x="3275856" y="2727536"/>
            <a:chExt cx="661045" cy="727582"/>
          </a:xfrm>
        </p:grpSpPr>
        <p:grpSp>
          <p:nvGrpSpPr>
            <p:cNvPr id="15" name="Group 14"/>
            <p:cNvGrpSpPr/>
            <p:nvPr/>
          </p:nvGrpSpPr>
          <p:grpSpPr>
            <a:xfrm>
              <a:off x="3275856" y="2731221"/>
              <a:ext cx="661045" cy="699609"/>
              <a:chOff x="-2021614" y="-23770"/>
              <a:chExt cx="3547525" cy="3238012"/>
            </a:xfrm>
          </p:grpSpPr>
          <p:cxnSp>
            <p:nvCxnSpPr>
              <p:cNvPr id="17" name="Straight Connector 16"/>
              <p:cNvCxnSpPr/>
              <p:nvPr/>
            </p:nvCxnSpPr>
            <p:spPr>
              <a:xfrm>
                <a:off x="-51750" y="1"/>
                <a:ext cx="1577661"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021614" y="-23770"/>
                <a:ext cx="1969864" cy="32295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886635" y="3205772"/>
                <a:ext cx="3412545" cy="84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16" name="Straight Connector 15"/>
            <p:cNvCxnSpPr/>
            <p:nvPr/>
          </p:nvCxnSpPr>
          <p:spPr>
            <a:xfrm flipV="1">
              <a:off x="3911643" y="2727536"/>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20" name="Rounded Rectangular Callout 19"/>
          <p:cNvSpPr/>
          <p:nvPr/>
        </p:nvSpPr>
        <p:spPr>
          <a:xfrm>
            <a:off x="2783633" y="4198798"/>
            <a:ext cx="2717173" cy="2516537"/>
          </a:xfrm>
          <a:prstGeom prst="wedgeRoundRectCallout">
            <a:avLst>
              <a:gd name="adj1" fmla="val 54810"/>
              <a:gd name="adj2" fmla="val -87787"/>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This Quadrangle = The Execution Function component that deals with before the actual interaction of the object on its environment</a:t>
            </a:r>
          </a:p>
        </p:txBody>
      </p:sp>
      <p:sp>
        <p:nvSpPr>
          <p:cNvPr id="21" name="Rounded Rectangular Callout 20"/>
          <p:cNvSpPr/>
          <p:nvPr/>
        </p:nvSpPr>
        <p:spPr>
          <a:xfrm>
            <a:off x="7536161" y="437857"/>
            <a:ext cx="3131840" cy="6205974"/>
          </a:xfrm>
          <a:prstGeom prst="wedgeRoundRectCallout">
            <a:avLst>
              <a:gd name="adj1" fmla="val -87920"/>
              <a:gd name="adj2" fmla="val -8211"/>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This right line = the gradient of Execution Research, where information on its own has little value if not contextualised by the Process that requires the Information, it’s Purpose, as well as what Procedures need to be in place and how these will be executed on, to fulfil the Process. Researching all of these is expensive, therefore these should be researched in a manner where the Research over time describes the interrelation of the Procedures, their Fulfilment, of the Process to generate the Information Required. </a:t>
            </a:r>
          </a:p>
        </p:txBody>
      </p:sp>
      <p:grpSp>
        <p:nvGrpSpPr>
          <p:cNvPr id="22" name="Group 21"/>
          <p:cNvGrpSpPr/>
          <p:nvPr/>
        </p:nvGrpSpPr>
        <p:grpSpPr>
          <a:xfrm rot="10800000" flipH="1">
            <a:off x="5759795" y="2722776"/>
            <a:ext cx="771148" cy="727581"/>
            <a:chOff x="0" y="0"/>
            <a:chExt cx="2938138" cy="2560856"/>
          </a:xfrm>
        </p:grpSpPr>
        <p:cxnSp>
          <p:nvCxnSpPr>
            <p:cNvPr id="23" name="Straight Connector 22"/>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flipH="1">
            <a:off x="5736812" y="3435351"/>
            <a:ext cx="791236" cy="727581"/>
            <a:chOff x="0" y="0"/>
            <a:chExt cx="2938138" cy="2560856"/>
          </a:xfrm>
        </p:grpSpPr>
        <p:cxnSp>
          <p:nvCxnSpPr>
            <p:cNvPr id="27" name="Straight Connector 26"/>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Rounded Rectangular Callout 29"/>
          <p:cNvSpPr/>
          <p:nvPr/>
        </p:nvSpPr>
        <p:spPr>
          <a:xfrm>
            <a:off x="4439816" y="657686"/>
            <a:ext cx="2917768" cy="1123514"/>
          </a:xfrm>
          <a:prstGeom prst="wedgeRoundRectCallout">
            <a:avLst>
              <a:gd name="adj1" fmla="val 7286"/>
              <a:gd name="adj2" fmla="val 159329"/>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This Triangle = </a:t>
            </a:r>
          </a:p>
          <a:p>
            <a:pPr algn="ctr"/>
            <a:r>
              <a:rPr lang="en-ZA" b="1" dirty="0">
                <a:solidFill>
                  <a:schemeClr val="tx1"/>
                </a:solidFill>
              </a:rPr>
              <a:t>Execution of Research</a:t>
            </a:r>
          </a:p>
        </p:txBody>
      </p:sp>
    </p:spTree>
    <p:extLst>
      <p:ext uri="{BB962C8B-B14F-4D97-AF65-F5344CB8AC3E}">
        <p14:creationId xmlns:p14="http://schemas.microsoft.com/office/powerpoint/2010/main" val="306792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0" grpId="0" animBg="1"/>
      <p:bldP spid="21" grpId="0" animBg="1"/>
      <p:bldP spid="30"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524000" y="493714"/>
            <a:ext cx="9145588" cy="6364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3" name="Text Placeholder 4"/>
          <p:cNvSpPr txBox="1">
            <a:spLocks/>
          </p:cNvSpPr>
          <p:nvPr/>
        </p:nvSpPr>
        <p:spPr bwMode="auto">
          <a:xfrm>
            <a:off x="1557339" y="58739"/>
            <a:ext cx="9001125" cy="484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400">
                <a:latin typeface="Arial" charset="0"/>
                <a:cs typeface="Arial" charset="0"/>
              </a:rPr>
              <a:t>Object </a:t>
            </a:r>
            <a:r>
              <a:rPr lang="en-ZA" sz="2400" u="sng">
                <a:solidFill>
                  <a:srgbClr val="FF0000"/>
                </a:solidFill>
                <a:latin typeface="Arial" charset="0"/>
                <a:cs typeface="Arial" charset="0"/>
              </a:rPr>
              <a:t>Enabling Archiving</a:t>
            </a:r>
            <a:r>
              <a:rPr lang="en-ZA" sz="2400">
                <a:solidFill>
                  <a:srgbClr val="FF0000"/>
                </a:solidFill>
                <a:latin typeface="Arial" charset="0"/>
                <a:cs typeface="Arial" charset="0"/>
              </a:rPr>
              <a:t> </a:t>
            </a:r>
            <a:r>
              <a:rPr lang="en-ZA" sz="2400">
                <a:latin typeface="Arial" charset="0"/>
                <a:cs typeface="Arial" charset="0"/>
              </a:rPr>
              <a:t>Considerations</a:t>
            </a:r>
            <a:endParaRPr lang="en-ZA" sz="2400" dirty="0">
              <a:latin typeface="Arial" charset="0"/>
              <a:cs typeface="Arial" charset="0"/>
            </a:endParaRPr>
          </a:p>
        </p:txBody>
      </p:sp>
      <p:grpSp>
        <p:nvGrpSpPr>
          <p:cNvPr id="4" name="Group 10"/>
          <p:cNvGrpSpPr>
            <a:grpSpLocks/>
          </p:cNvGrpSpPr>
          <p:nvPr/>
        </p:nvGrpSpPr>
        <p:grpSpPr bwMode="auto">
          <a:xfrm>
            <a:off x="9975633" y="6510337"/>
            <a:ext cx="844832" cy="347663"/>
            <a:chOff x="8589272" y="6520719"/>
            <a:chExt cx="617729" cy="348542"/>
          </a:xfrm>
        </p:grpSpPr>
        <p:pic>
          <p:nvPicPr>
            <p:cNvPr id="5"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89272" y="6520719"/>
              <a:ext cx="556071" cy="34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1"/>
            <p:cNvSpPr txBox="1">
              <a:spLocks/>
            </p:cNvSpPr>
            <p:nvPr/>
          </p:nvSpPr>
          <p:spPr bwMode="auto">
            <a:xfrm>
              <a:off x="8691734" y="6536606"/>
              <a:ext cx="51526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0382FED-399C-41AD-848E-8D57682C77A4}" type="slidenum">
                <a:rPr lang="en-US"/>
                <a:pPr eaLnBrk="1" hangingPunct="1"/>
                <a:t>62</a:t>
              </a:fld>
              <a:endParaRPr lang="en-US" dirty="0"/>
            </a:p>
          </p:txBody>
        </p:sp>
      </p:gr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5289" y="1800225"/>
            <a:ext cx="3781425"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5444190" y="836712"/>
            <a:ext cx="795827" cy="5807118"/>
            <a:chOff x="0" y="0"/>
            <a:chExt cx="1138969" cy="8048625"/>
          </a:xfrm>
        </p:grpSpPr>
        <p:cxnSp>
          <p:nvCxnSpPr>
            <p:cNvPr id="9" name="Straight Connector 8"/>
            <p:cNvCxnSpPr>
              <a:stCxn id="11" idx="1"/>
              <a:endCxn id="10" idx="1"/>
            </p:cNvCxnSpPr>
            <p:nvPr/>
          </p:nvCxnSpPr>
          <p:spPr>
            <a:xfrm flipV="1">
              <a:off x="0" y="287791"/>
              <a:ext cx="10885" cy="747304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ight Arrow 9"/>
            <p:cNvSpPr/>
            <p:nvPr/>
          </p:nvSpPr>
          <p:spPr>
            <a:xfrm>
              <a:off x="10885" y="0"/>
              <a:ext cx="1128084" cy="57558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dirty="0">
                  <a:solidFill>
                    <a:srgbClr val="FF0000"/>
                  </a:solidFill>
                  <a:latin typeface="Verdana" pitchFamily="34" charset="0"/>
                  <a:ea typeface="Verdana" pitchFamily="34" charset="0"/>
                  <a:cs typeface="Verdana" pitchFamily="34" charset="0"/>
                </a:rPr>
                <a:t>Now</a:t>
              </a:r>
            </a:p>
          </p:txBody>
        </p:sp>
        <p:sp>
          <p:nvSpPr>
            <p:cNvPr id="11" name="Right Arrow 10"/>
            <p:cNvSpPr/>
            <p:nvPr/>
          </p:nvSpPr>
          <p:spPr>
            <a:xfrm>
              <a:off x="0" y="7473044"/>
              <a:ext cx="1128084" cy="57558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a:solidFill>
                    <a:srgbClr val="FF0000"/>
                  </a:solidFill>
                  <a:latin typeface="Verdana" pitchFamily="34" charset="0"/>
                  <a:ea typeface="Verdana" pitchFamily="34" charset="0"/>
                  <a:cs typeface="Verdana" pitchFamily="34" charset="0"/>
                </a:rPr>
                <a:t>Now</a:t>
              </a:r>
            </a:p>
          </p:txBody>
        </p:sp>
      </p:grpSp>
      <p:sp>
        <p:nvSpPr>
          <p:cNvPr id="12" name="Rounded Rectangular Callout 11"/>
          <p:cNvSpPr/>
          <p:nvPr/>
        </p:nvSpPr>
        <p:spPr>
          <a:xfrm>
            <a:off x="4967967" y="5571767"/>
            <a:ext cx="3114376" cy="1123514"/>
          </a:xfrm>
          <a:prstGeom prst="wedgeRoundRectCallout">
            <a:avLst>
              <a:gd name="adj1" fmla="val -56055"/>
              <a:gd name="adj2" fmla="val -191322"/>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This Triangle = </a:t>
            </a:r>
          </a:p>
          <a:p>
            <a:pPr algn="ctr"/>
            <a:r>
              <a:rPr lang="en-ZA" b="1" dirty="0">
                <a:solidFill>
                  <a:schemeClr val="tx1"/>
                </a:solidFill>
              </a:rPr>
              <a:t>Enabling of Archiving</a:t>
            </a:r>
          </a:p>
        </p:txBody>
      </p:sp>
      <p:sp>
        <p:nvSpPr>
          <p:cNvPr id="13" name="Rounded Rectangular Callout 12"/>
          <p:cNvSpPr/>
          <p:nvPr/>
        </p:nvSpPr>
        <p:spPr>
          <a:xfrm>
            <a:off x="8384097" y="1298538"/>
            <a:ext cx="2250057" cy="5238758"/>
          </a:xfrm>
          <a:prstGeom prst="wedgeRoundRectCallout">
            <a:avLst>
              <a:gd name="adj1" fmla="val -205312"/>
              <a:gd name="adj2" fmla="val -3594"/>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This right line of the Triangle (and left line of the Quadrangle) = The Management Line </a:t>
            </a:r>
          </a:p>
          <a:p>
            <a:pPr algn="ctr"/>
            <a:r>
              <a:rPr lang="en-ZA" b="1" dirty="0">
                <a:solidFill>
                  <a:schemeClr val="tx1"/>
                </a:solidFill>
              </a:rPr>
              <a:t>where Report Delivery  Enablement is requested  from  Enabling Archives by The Enabling Function component that deals with after the actual interaction of the object on its environment</a:t>
            </a:r>
          </a:p>
        </p:txBody>
      </p:sp>
      <p:grpSp>
        <p:nvGrpSpPr>
          <p:cNvPr id="14" name="Group 13"/>
          <p:cNvGrpSpPr/>
          <p:nvPr/>
        </p:nvGrpSpPr>
        <p:grpSpPr>
          <a:xfrm flipV="1">
            <a:off x="4797674" y="3429000"/>
            <a:ext cx="654122" cy="732266"/>
            <a:chOff x="3301010" y="2715428"/>
            <a:chExt cx="599349" cy="727582"/>
          </a:xfrm>
        </p:grpSpPr>
        <p:grpSp>
          <p:nvGrpSpPr>
            <p:cNvPr id="15" name="Group 14"/>
            <p:cNvGrpSpPr/>
            <p:nvPr/>
          </p:nvGrpSpPr>
          <p:grpSpPr>
            <a:xfrm>
              <a:off x="3301010" y="2727536"/>
              <a:ext cx="599349" cy="703294"/>
              <a:chOff x="-1886625" y="-40828"/>
              <a:chExt cx="3216434" cy="3255070"/>
            </a:xfrm>
          </p:grpSpPr>
          <p:cxnSp>
            <p:nvCxnSpPr>
              <p:cNvPr id="17" name="Straight Connector 16"/>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16" name="Straight Connector 15"/>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20" name="Rounded Rectangular Callout 19"/>
          <p:cNvSpPr/>
          <p:nvPr/>
        </p:nvSpPr>
        <p:spPr>
          <a:xfrm>
            <a:off x="4622438" y="692696"/>
            <a:ext cx="2664296" cy="1872208"/>
          </a:xfrm>
          <a:prstGeom prst="wedgeRoundRectCallout">
            <a:avLst>
              <a:gd name="adj1" fmla="val -26451"/>
              <a:gd name="adj2" fmla="val 102239"/>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This Quadrangle = The Enabling Function component that deals with after the actual interaction of the object on its environment</a:t>
            </a:r>
          </a:p>
        </p:txBody>
      </p:sp>
      <p:sp>
        <p:nvSpPr>
          <p:cNvPr id="21" name="Rounded Rectangular Callout 20"/>
          <p:cNvSpPr/>
          <p:nvPr/>
        </p:nvSpPr>
        <p:spPr>
          <a:xfrm>
            <a:off x="395697" y="620347"/>
            <a:ext cx="3879865" cy="6023483"/>
          </a:xfrm>
          <a:prstGeom prst="wedgeRoundRectCallout">
            <a:avLst>
              <a:gd name="adj1" fmla="val 60315"/>
              <a:gd name="adj2" fmla="val -837"/>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dirty="0">
                <a:solidFill>
                  <a:schemeClr val="tx1"/>
                </a:solidFill>
              </a:rPr>
              <a:t>This left line = the gradient of Archiving of what is stored and for how long.  The following  shows Gradient Alignment of the two Triangles: </a:t>
            </a:r>
          </a:p>
          <a:p>
            <a:pPr marL="285750" indent="-285750">
              <a:buFontTx/>
              <a:buChar char="-"/>
            </a:pPr>
            <a:r>
              <a:rPr lang="en-ZA" b="1" u="sng" dirty="0">
                <a:solidFill>
                  <a:schemeClr val="tx1"/>
                </a:solidFill>
              </a:rPr>
              <a:t>Enablement</a:t>
            </a:r>
            <a:r>
              <a:rPr lang="en-ZA" b="1" dirty="0">
                <a:solidFill>
                  <a:schemeClr val="tx1"/>
                </a:solidFill>
              </a:rPr>
              <a:t> of the</a:t>
            </a:r>
          </a:p>
          <a:p>
            <a:pPr marL="742950" lvl="1" indent="-285750">
              <a:buFontTx/>
              <a:buChar char="-"/>
            </a:pPr>
            <a:r>
              <a:rPr lang="en-ZA" b="1" u="sng" dirty="0">
                <a:solidFill>
                  <a:schemeClr val="tx1"/>
                </a:solidFill>
              </a:rPr>
              <a:t>Execution</a:t>
            </a:r>
            <a:r>
              <a:rPr lang="en-ZA" b="1" dirty="0">
                <a:solidFill>
                  <a:schemeClr val="tx1"/>
                </a:solidFill>
              </a:rPr>
              <a:t> Function </a:t>
            </a:r>
          </a:p>
          <a:p>
            <a:pPr marL="285750" indent="-285750">
              <a:buFontTx/>
              <a:buChar char="-"/>
            </a:pPr>
            <a:r>
              <a:rPr lang="en-ZA" b="1" dirty="0">
                <a:solidFill>
                  <a:schemeClr val="tx1"/>
                </a:solidFill>
              </a:rPr>
              <a:t>Alignment of </a:t>
            </a:r>
          </a:p>
          <a:p>
            <a:pPr marL="742950" lvl="1" indent="-285750">
              <a:buFontTx/>
              <a:buChar char="-"/>
            </a:pPr>
            <a:r>
              <a:rPr lang="en-ZA" b="1" dirty="0">
                <a:solidFill>
                  <a:schemeClr val="tx1"/>
                </a:solidFill>
              </a:rPr>
              <a:t>Procedures </a:t>
            </a:r>
          </a:p>
          <a:p>
            <a:pPr marL="285750" indent="-285750">
              <a:buFontTx/>
              <a:buChar char="-"/>
            </a:pPr>
            <a:r>
              <a:rPr lang="en-ZA" b="1" dirty="0">
                <a:solidFill>
                  <a:schemeClr val="tx1"/>
                </a:solidFill>
              </a:rPr>
              <a:t>Enables Resources </a:t>
            </a:r>
          </a:p>
          <a:p>
            <a:pPr marL="742950" lvl="1" indent="-285750">
              <a:buFontTx/>
              <a:buChar char="-"/>
            </a:pPr>
            <a:r>
              <a:rPr lang="en-ZA" b="1" dirty="0">
                <a:solidFill>
                  <a:schemeClr val="tx1"/>
                </a:solidFill>
              </a:rPr>
              <a:t>to Fulfil</a:t>
            </a:r>
          </a:p>
          <a:p>
            <a:pPr marL="285750" indent="-285750">
              <a:buFontTx/>
              <a:buChar char="-"/>
            </a:pPr>
            <a:r>
              <a:rPr lang="en-ZA" b="1" dirty="0">
                <a:solidFill>
                  <a:schemeClr val="tx1"/>
                </a:solidFill>
              </a:rPr>
              <a:t>The Operation of </a:t>
            </a:r>
          </a:p>
          <a:p>
            <a:pPr marL="742950" lvl="1" indent="-285750">
              <a:buFontTx/>
              <a:buChar char="-"/>
            </a:pPr>
            <a:r>
              <a:rPr lang="en-ZA" b="1" dirty="0">
                <a:solidFill>
                  <a:schemeClr val="tx1"/>
                </a:solidFill>
              </a:rPr>
              <a:t>the Process</a:t>
            </a:r>
          </a:p>
          <a:p>
            <a:pPr marL="285750" indent="-285750">
              <a:buFontTx/>
              <a:buChar char="-"/>
            </a:pPr>
            <a:r>
              <a:rPr lang="en-ZA" b="1" dirty="0">
                <a:solidFill>
                  <a:schemeClr val="tx1"/>
                </a:solidFill>
              </a:rPr>
              <a:t>Creating Information </a:t>
            </a:r>
          </a:p>
          <a:p>
            <a:pPr marL="742950" lvl="1" indent="-285750">
              <a:buFontTx/>
              <a:buChar char="-"/>
            </a:pPr>
            <a:r>
              <a:rPr lang="en-ZA" b="1" dirty="0">
                <a:solidFill>
                  <a:schemeClr val="tx1"/>
                </a:solidFill>
              </a:rPr>
              <a:t>via Apps &amp; Systems </a:t>
            </a:r>
          </a:p>
          <a:p>
            <a:r>
              <a:rPr lang="en-ZA" b="1" dirty="0">
                <a:solidFill>
                  <a:schemeClr val="tx1"/>
                </a:solidFill>
              </a:rPr>
              <a:t>Storing all of these is expensive, therefore, these should be stored in a manner where the above records  remain related and can be decoupled and removed Synchronously over time.  </a:t>
            </a:r>
          </a:p>
        </p:txBody>
      </p:sp>
      <p:grpSp>
        <p:nvGrpSpPr>
          <p:cNvPr id="22" name="Group 21"/>
          <p:cNvGrpSpPr/>
          <p:nvPr/>
        </p:nvGrpSpPr>
        <p:grpSpPr>
          <a:xfrm>
            <a:off x="4399830" y="3435351"/>
            <a:ext cx="763520" cy="727581"/>
            <a:chOff x="0" y="0"/>
            <a:chExt cx="2938138" cy="2560856"/>
          </a:xfrm>
        </p:grpSpPr>
        <p:cxnSp>
          <p:nvCxnSpPr>
            <p:cNvPr id="23" name="Straight Connector 22"/>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6044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0" grpId="0" animBg="1"/>
      <p:bldP spid="21"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524000" y="493714"/>
            <a:ext cx="9145588" cy="6364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3" name="Text Placeholder 4"/>
          <p:cNvSpPr txBox="1">
            <a:spLocks/>
          </p:cNvSpPr>
          <p:nvPr/>
        </p:nvSpPr>
        <p:spPr bwMode="auto">
          <a:xfrm>
            <a:off x="1557339" y="58739"/>
            <a:ext cx="9001125" cy="484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400">
                <a:latin typeface="Arial" charset="0"/>
                <a:cs typeface="Arial" charset="0"/>
              </a:rPr>
              <a:t>Object </a:t>
            </a:r>
            <a:r>
              <a:rPr lang="en-ZA" sz="2400" u="sng">
                <a:solidFill>
                  <a:srgbClr val="FF0000"/>
                </a:solidFill>
                <a:latin typeface="Arial" charset="0"/>
                <a:cs typeface="Arial" charset="0"/>
              </a:rPr>
              <a:t>Enabling Research</a:t>
            </a:r>
            <a:r>
              <a:rPr lang="en-ZA" sz="2400">
                <a:solidFill>
                  <a:srgbClr val="FF0000"/>
                </a:solidFill>
                <a:latin typeface="Arial" charset="0"/>
                <a:cs typeface="Arial" charset="0"/>
              </a:rPr>
              <a:t> </a:t>
            </a:r>
            <a:r>
              <a:rPr lang="en-ZA" sz="2400">
                <a:latin typeface="Arial" charset="0"/>
                <a:cs typeface="Arial" charset="0"/>
              </a:rPr>
              <a:t>Considerations</a:t>
            </a:r>
            <a:endParaRPr lang="en-ZA" sz="2400" dirty="0">
              <a:latin typeface="Arial" charset="0"/>
              <a:cs typeface="Arial" charset="0"/>
            </a:endParaRPr>
          </a:p>
        </p:txBody>
      </p:sp>
      <p:grpSp>
        <p:nvGrpSpPr>
          <p:cNvPr id="4" name="Group 10"/>
          <p:cNvGrpSpPr>
            <a:grpSpLocks/>
          </p:cNvGrpSpPr>
          <p:nvPr/>
        </p:nvGrpSpPr>
        <p:grpSpPr bwMode="auto">
          <a:xfrm>
            <a:off x="10113964" y="6521451"/>
            <a:ext cx="617537" cy="347663"/>
            <a:chOff x="8589272" y="6520719"/>
            <a:chExt cx="617729" cy="348542"/>
          </a:xfrm>
        </p:grpSpPr>
        <p:pic>
          <p:nvPicPr>
            <p:cNvPr id="5"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89272" y="6520719"/>
              <a:ext cx="556071" cy="34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1"/>
            <p:cNvSpPr txBox="1">
              <a:spLocks/>
            </p:cNvSpPr>
            <p:nvPr/>
          </p:nvSpPr>
          <p:spPr bwMode="auto">
            <a:xfrm>
              <a:off x="8691734" y="6536606"/>
              <a:ext cx="51526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0382FED-399C-41AD-848E-8D57682C77A4}" type="slidenum">
                <a:rPr lang="en-US"/>
                <a:pPr eaLnBrk="1" hangingPunct="1"/>
                <a:t>63</a:t>
              </a:fld>
              <a:endParaRPr lang="en-US"/>
            </a:p>
          </p:txBody>
        </p:sp>
      </p:gr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5289" y="1800225"/>
            <a:ext cx="3781425"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5444190" y="836712"/>
            <a:ext cx="795827" cy="5807118"/>
            <a:chOff x="0" y="0"/>
            <a:chExt cx="1138969" cy="8048625"/>
          </a:xfrm>
        </p:grpSpPr>
        <p:cxnSp>
          <p:nvCxnSpPr>
            <p:cNvPr id="9" name="Straight Connector 8"/>
            <p:cNvCxnSpPr>
              <a:stCxn id="11" idx="1"/>
              <a:endCxn id="10" idx="1"/>
            </p:cNvCxnSpPr>
            <p:nvPr/>
          </p:nvCxnSpPr>
          <p:spPr>
            <a:xfrm flipV="1">
              <a:off x="0" y="287791"/>
              <a:ext cx="10885" cy="747304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ight Arrow 9"/>
            <p:cNvSpPr/>
            <p:nvPr/>
          </p:nvSpPr>
          <p:spPr>
            <a:xfrm>
              <a:off x="10885" y="0"/>
              <a:ext cx="1128084" cy="57558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dirty="0">
                  <a:solidFill>
                    <a:srgbClr val="FF0000"/>
                  </a:solidFill>
                  <a:latin typeface="Verdana" pitchFamily="34" charset="0"/>
                  <a:ea typeface="Verdana" pitchFamily="34" charset="0"/>
                  <a:cs typeface="Verdana" pitchFamily="34" charset="0"/>
                </a:rPr>
                <a:t>Now</a:t>
              </a:r>
            </a:p>
          </p:txBody>
        </p:sp>
        <p:sp>
          <p:nvSpPr>
            <p:cNvPr id="11" name="Right Arrow 10"/>
            <p:cNvSpPr/>
            <p:nvPr/>
          </p:nvSpPr>
          <p:spPr>
            <a:xfrm>
              <a:off x="0" y="7473044"/>
              <a:ext cx="1128084" cy="57558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a:solidFill>
                    <a:srgbClr val="FF0000"/>
                  </a:solidFill>
                  <a:latin typeface="Verdana" pitchFamily="34" charset="0"/>
                  <a:ea typeface="Verdana" pitchFamily="34" charset="0"/>
                  <a:cs typeface="Verdana" pitchFamily="34" charset="0"/>
                </a:rPr>
                <a:t>Now</a:t>
              </a:r>
            </a:p>
          </p:txBody>
        </p:sp>
      </p:grpSp>
      <p:sp>
        <p:nvSpPr>
          <p:cNvPr id="12" name="Rounded Rectangular Callout 11"/>
          <p:cNvSpPr/>
          <p:nvPr/>
        </p:nvSpPr>
        <p:spPr>
          <a:xfrm>
            <a:off x="5087978" y="5187703"/>
            <a:ext cx="1765550" cy="1507579"/>
          </a:xfrm>
          <a:prstGeom prst="wedgeRoundRectCallout">
            <a:avLst>
              <a:gd name="adj1" fmla="val 2967"/>
              <a:gd name="adj2" fmla="val -135911"/>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This Triangle = </a:t>
            </a:r>
          </a:p>
          <a:p>
            <a:pPr algn="ctr"/>
            <a:r>
              <a:rPr lang="en-ZA" b="1" dirty="0">
                <a:solidFill>
                  <a:schemeClr val="tx1"/>
                </a:solidFill>
              </a:rPr>
              <a:t>Enablement of Research</a:t>
            </a:r>
          </a:p>
        </p:txBody>
      </p:sp>
      <p:sp>
        <p:nvSpPr>
          <p:cNvPr id="13" name="Rounded Rectangular Callout 12"/>
          <p:cNvSpPr/>
          <p:nvPr/>
        </p:nvSpPr>
        <p:spPr>
          <a:xfrm>
            <a:off x="1487488" y="548680"/>
            <a:ext cx="2845760" cy="3606520"/>
          </a:xfrm>
          <a:prstGeom prst="wedgeRoundRectCallout">
            <a:avLst>
              <a:gd name="adj1" fmla="val 104471"/>
              <a:gd name="adj2" fmla="val 17201"/>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This left line of the Triangle (and right line of the Quadrangle) = The Management Line </a:t>
            </a:r>
          </a:p>
          <a:p>
            <a:pPr algn="ctr"/>
            <a:r>
              <a:rPr lang="en-ZA" b="1" dirty="0">
                <a:solidFill>
                  <a:schemeClr val="tx1"/>
                </a:solidFill>
              </a:rPr>
              <a:t>where Research Delivery  Enablement is requested  from  Enabling Research by The Enabling Function component that deals with before the actual interaction of the object on its environment</a:t>
            </a:r>
          </a:p>
        </p:txBody>
      </p:sp>
      <p:sp>
        <p:nvSpPr>
          <p:cNvPr id="14" name="Rounded Rectangular Callout 13"/>
          <p:cNvSpPr/>
          <p:nvPr/>
        </p:nvSpPr>
        <p:spPr>
          <a:xfrm>
            <a:off x="1919537" y="4509120"/>
            <a:ext cx="2933197" cy="2206214"/>
          </a:xfrm>
          <a:prstGeom prst="wedgeRoundRectCallout">
            <a:avLst>
              <a:gd name="adj1" fmla="val 77621"/>
              <a:gd name="adj2" fmla="val -86052"/>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This Quadrangle = The Enabling Function component that deals with before the actual interaction of the object on its environment</a:t>
            </a:r>
          </a:p>
        </p:txBody>
      </p:sp>
      <p:sp>
        <p:nvSpPr>
          <p:cNvPr id="15" name="Rounded Rectangular Callout 14"/>
          <p:cNvSpPr/>
          <p:nvPr/>
        </p:nvSpPr>
        <p:spPr>
          <a:xfrm>
            <a:off x="7032105" y="437857"/>
            <a:ext cx="3635897" cy="6277477"/>
          </a:xfrm>
          <a:prstGeom prst="wedgeRoundRectCallout">
            <a:avLst>
              <a:gd name="adj1" fmla="val -70086"/>
              <a:gd name="adj2" fmla="val 2128"/>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dirty="0">
                <a:solidFill>
                  <a:schemeClr val="tx1"/>
                </a:solidFill>
              </a:rPr>
              <a:t>This right line = the gradient of Research to be sourced and when it should be sourced. The following  shows Gradient Alignment of the two Triangles: </a:t>
            </a:r>
          </a:p>
          <a:p>
            <a:pPr marL="285750" indent="-285750">
              <a:buFontTx/>
              <a:buChar char="-"/>
            </a:pPr>
            <a:r>
              <a:rPr lang="en-ZA" b="1" u="sng" dirty="0">
                <a:solidFill>
                  <a:schemeClr val="tx1"/>
                </a:solidFill>
              </a:rPr>
              <a:t>Enablement</a:t>
            </a:r>
            <a:r>
              <a:rPr lang="en-ZA" b="1" dirty="0">
                <a:solidFill>
                  <a:schemeClr val="tx1"/>
                </a:solidFill>
              </a:rPr>
              <a:t> of the</a:t>
            </a:r>
          </a:p>
          <a:p>
            <a:pPr marL="742950" lvl="1" indent="-285750">
              <a:buFontTx/>
              <a:buChar char="-"/>
            </a:pPr>
            <a:r>
              <a:rPr lang="en-ZA" b="1" u="sng" dirty="0">
                <a:solidFill>
                  <a:schemeClr val="tx1"/>
                </a:solidFill>
              </a:rPr>
              <a:t>Execution</a:t>
            </a:r>
            <a:r>
              <a:rPr lang="en-ZA" b="1" dirty="0">
                <a:solidFill>
                  <a:schemeClr val="tx1"/>
                </a:solidFill>
              </a:rPr>
              <a:t> Function </a:t>
            </a:r>
          </a:p>
          <a:p>
            <a:pPr marL="285750" indent="-285750">
              <a:buFontTx/>
              <a:buChar char="-"/>
            </a:pPr>
            <a:r>
              <a:rPr lang="en-ZA" b="1" dirty="0">
                <a:solidFill>
                  <a:schemeClr val="tx1"/>
                </a:solidFill>
              </a:rPr>
              <a:t>Alignment of </a:t>
            </a:r>
          </a:p>
          <a:p>
            <a:pPr marL="742950" lvl="1" indent="-285750">
              <a:buFontTx/>
              <a:buChar char="-"/>
            </a:pPr>
            <a:r>
              <a:rPr lang="en-ZA" b="1" dirty="0">
                <a:solidFill>
                  <a:schemeClr val="tx1"/>
                </a:solidFill>
              </a:rPr>
              <a:t>Procedures </a:t>
            </a:r>
          </a:p>
          <a:p>
            <a:pPr marL="285750" indent="-285750">
              <a:buFontTx/>
              <a:buChar char="-"/>
            </a:pPr>
            <a:r>
              <a:rPr lang="en-ZA" b="1" dirty="0">
                <a:solidFill>
                  <a:schemeClr val="tx1"/>
                </a:solidFill>
              </a:rPr>
              <a:t>Enables Resources </a:t>
            </a:r>
          </a:p>
          <a:p>
            <a:pPr marL="742950" lvl="1" indent="-285750">
              <a:buFontTx/>
              <a:buChar char="-"/>
            </a:pPr>
            <a:r>
              <a:rPr lang="en-ZA" b="1" dirty="0">
                <a:solidFill>
                  <a:schemeClr val="tx1"/>
                </a:solidFill>
              </a:rPr>
              <a:t>to Fulfil</a:t>
            </a:r>
          </a:p>
          <a:p>
            <a:pPr marL="285750" indent="-285750">
              <a:buFontTx/>
              <a:buChar char="-"/>
            </a:pPr>
            <a:r>
              <a:rPr lang="en-ZA" b="1" dirty="0">
                <a:solidFill>
                  <a:schemeClr val="tx1"/>
                </a:solidFill>
              </a:rPr>
              <a:t>The Operation of </a:t>
            </a:r>
          </a:p>
          <a:p>
            <a:pPr marL="742950" lvl="1" indent="-285750">
              <a:buFontTx/>
              <a:buChar char="-"/>
            </a:pPr>
            <a:r>
              <a:rPr lang="en-ZA" b="1" dirty="0">
                <a:solidFill>
                  <a:schemeClr val="tx1"/>
                </a:solidFill>
              </a:rPr>
              <a:t>the Process</a:t>
            </a:r>
          </a:p>
          <a:p>
            <a:pPr marL="285750" indent="-285750">
              <a:buFontTx/>
              <a:buChar char="-"/>
            </a:pPr>
            <a:r>
              <a:rPr lang="en-ZA" b="1" dirty="0">
                <a:solidFill>
                  <a:schemeClr val="tx1"/>
                </a:solidFill>
              </a:rPr>
              <a:t>Creating Information </a:t>
            </a:r>
          </a:p>
          <a:p>
            <a:pPr marL="742950" lvl="1" indent="-285750">
              <a:buFontTx/>
              <a:buChar char="-"/>
            </a:pPr>
            <a:r>
              <a:rPr lang="en-ZA" b="1" dirty="0">
                <a:solidFill>
                  <a:schemeClr val="tx1"/>
                </a:solidFill>
              </a:rPr>
              <a:t>via Apps &amp; Systems </a:t>
            </a:r>
          </a:p>
          <a:p>
            <a:r>
              <a:rPr lang="en-ZA" b="1" dirty="0">
                <a:solidFill>
                  <a:schemeClr val="tx1"/>
                </a:solidFill>
              </a:rPr>
              <a:t>Researching all of these is expensive, therefore, these should be researched in a manner where the above remain related and can be researched and added Synchronously over time.  </a:t>
            </a:r>
          </a:p>
        </p:txBody>
      </p:sp>
      <p:grpSp>
        <p:nvGrpSpPr>
          <p:cNvPr id="16" name="Group 15"/>
          <p:cNvGrpSpPr/>
          <p:nvPr/>
        </p:nvGrpSpPr>
        <p:grpSpPr>
          <a:xfrm rot="10800000" flipH="1">
            <a:off x="5759795" y="2722776"/>
            <a:ext cx="771148" cy="727581"/>
            <a:chOff x="0" y="0"/>
            <a:chExt cx="2938138" cy="2560856"/>
          </a:xfrm>
        </p:grpSpPr>
        <p:cxnSp>
          <p:nvCxnSpPr>
            <p:cNvPr id="17" name="Straight Connector 16"/>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flipH="1">
            <a:off x="5736812" y="3435351"/>
            <a:ext cx="791236" cy="727581"/>
            <a:chOff x="0" y="0"/>
            <a:chExt cx="2938138" cy="2560856"/>
          </a:xfrm>
        </p:grpSpPr>
        <p:cxnSp>
          <p:nvCxnSpPr>
            <p:cNvPr id="21" name="Straight Connector 20"/>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Rounded Rectangular Callout 23"/>
          <p:cNvSpPr/>
          <p:nvPr/>
        </p:nvSpPr>
        <p:spPr>
          <a:xfrm>
            <a:off x="4439816" y="657686"/>
            <a:ext cx="2304256" cy="1123514"/>
          </a:xfrm>
          <a:prstGeom prst="wedgeRoundRectCallout">
            <a:avLst>
              <a:gd name="adj1" fmla="val 24346"/>
              <a:gd name="adj2" fmla="val 151723"/>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This Triangle = </a:t>
            </a:r>
          </a:p>
          <a:p>
            <a:pPr algn="ctr"/>
            <a:r>
              <a:rPr lang="en-ZA" b="1" dirty="0">
                <a:solidFill>
                  <a:schemeClr val="tx1"/>
                </a:solidFill>
              </a:rPr>
              <a:t>Execution of Research</a:t>
            </a:r>
          </a:p>
        </p:txBody>
      </p:sp>
      <p:grpSp>
        <p:nvGrpSpPr>
          <p:cNvPr id="25" name="Group 24"/>
          <p:cNvGrpSpPr/>
          <p:nvPr/>
        </p:nvGrpSpPr>
        <p:grpSpPr>
          <a:xfrm flipH="1" flipV="1">
            <a:off x="5468888" y="3429000"/>
            <a:ext cx="644204" cy="732266"/>
            <a:chOff x="3301010" y="2715428"/>
            <a:chExt cx="599349" cy="727582"/>
          </a:xfrm>
        </p:grpSpPr>
        <p:grpSp>
          <p:nvGrpSpPr>
            <p:cNvPr id="26" name="Group 25"/>
            <p:cNvGrpSpPr/>
            <p:nvPr/>
          </p:nvGrpSpPr>
          <p:grpSpPr>
            <a:xfrm>
              <a:off x="3301010" y="2727536"/>
              <a:ext cx="599349" cy="703294"/>
              <a:chOff x="-1886625" y="-40828"/>
              <a:chExt cx="3216434" cy="3255070"/>
            </a:xfrm>
          </p:grpSpPr>
          <p:cxnSp>
            <p:nvCxnSpPr>
              <p:cNvPr id="28" name="Straight Connector 27"/>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27" name="Straight Connector 26"/>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9200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24"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524000" y="493714"/>
            <a:ext cx="9145588" cy="6364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3" name="Text Placeholder 4"/>
          <p:cNvSpPr txBox="1">
            <a:spLocks/>
          </p:cNvSpPr>
          <p:nvPr/>
        </p:nvSpPr>
        <p:spPr bwMode="auto">
          <a:xfrm>
            <a:off x="1557339" y="58739"/>
            <a:ext cx="9001125" cy="484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400">
                <a:latin typeface="Arial" charset="0"/>
                <a:cs typeface="Arial" charset="0"/>
              </a:rPr>
              <a:t>Object </a:t>
            </a:r>
            <a:r>
              <a:rPr lang="en-ZA" sz="2400" u="sng">
                <a:solidFill>
                  <a:srgbClr val="FF0000"/>
                </a:solidFill>
                <a:latin typeface="Arial" charset="0"/>
                <a:cs typeface="Arial" charset="0"/>
              </a:rPr>
              <a:t>Execution &amp; Enablement Control</a:t>
            </a:r>
            <a:r>
              <a:rPr lang="en-ZA" sz="2400">
                <a:solidFill>
                  <a:srgbClr val="FF0000"/>
                </a:solidFill>
                <a:latin typeface="Arial" charset="0"/>
                <a:cs typeface="Arial" charset="0"/>
              </a:rPr>
              <a:t> </a:t>
            </a:r>
            <a:r>
              <a:rPr lang="en-ZA" sz="2400">
                <a:latin typeface="Arial" charset="0"/>
                <a:cs typeface="Arial" charset="0"/>
              </a:rPr>
              <a:t>Considerations</a:t>
            </a:r>
            <a:endParaRPr lang="en-ZA" sz="2400" dirty="0">
              <a:latin typeface="Arial" charset="0"/>
              <a:cs typeface="Arial" charset="0"/>
            </a:endParaRPr>
          </a:p>
        </p:txBody>
      </p:sp>
      <p:grpSp>
        <p:nvGrpSpPr>
          <p:cNvPr id="4" name="Group 10"/>
          <p:cNvGrpSpPr>
            <a:grpSpLocks/>
          </p:cNvGrpSpPr>
          <p:nvPr/>
        </p:nvGrpSpPr>
        <p:grpSpPr bwMode="auto">
          <a:xfrm>
            <a:off x="10113964" y="6521451"/>
            <a:ext cx="617537" cy="347663"/>
            <a:chOff x="8589272" y="6520719"/>
            <a:chExt cx="617729" cy="348542"/>
          </a:xfrm>
        </p:grpSpPr>
        <p:pic>
          <p:nvPicPr>
            <p:cNvPr id="5"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89272" y="6520719"/>
              <a:ext cx="556071" cy="34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1"/>
            <p:cNvSpPr txBox="1">
              <a:spLocks/>
            </p:cNvSpPr>
            <p:nvPr/>
          </p:nvSpPr>
          <p:spPr bwMode="auto">
            <a:xfrm>
              <a:off x="8691734" y="6536606"/>
              <a:ext cx="51526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0382FED-399C-41AD-848E-8D57682C77A4}" type="slidenum">
                <a:rPr lang="en-US"/>
                <a:pPr eaLnBrk="1" hangingPunct="1"/>
                <a:t>64</a:t>
              </a:fld>
              <a:endParaRPr lang="en-US"/>
            </a:p>
          </p:txBody>
        </p:sp>
      </p:gr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5289" y="1800225"/>
            <a:ext cx="3781425"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5176563" y="2165144"/>
            <a:ext cx="547492" cy="553301"/>
            <a:chOff x="0" y="0"/>
            <a:chExt cx="2938138" cy="2560856"/>
          </a:xfrm>
        </p:grpSpPr>
        <p:cxnSp>
          <p:nvCxnSpPr>
            <p:cNvPr id="9" name="Straight Connector 8"/>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flipH="1">
            <a:off x="5447928" y="2727536"/>
            <a:ext cx="648072" cy="727582"/>
            <a:chOff x="3275856" y="2727536"/>
            <a:chExt cx="661045" cy="727582"/>
          </a:xfrm>
        </p:grpSpPr>
        <p:grpSp>
          <p:nvGrpSpPr>
            <p:cNvPr id="13" name="Group 12"/>
            <p:cNvGrpSpPr/>
            <p:nvPr/>
          </p:nvGrpSpPr>
          <p:grpSpPr>
            <a:xfrm>
              <a:off x="3275856" y="2731221"/>
              <a:ext cx="661045" cy="699609"/>
              <a:chOff x="-2021614" y="-23770"/>
              <a:chExt cx="3547525" cy="3238012"/>
            </a:xfrm>
          </p:grpSpPr>
          <p:cxnSp>
            <p:nvCxnSpPr>
              <p:cNvPr id="15" name="Straight Connector 14"/>
              <p:cNvCxnSpPr/>
              <p:nvPr/>
            </p:nvCxnSpPr>
            <p:spPr>
              <a:xfrm>
                <a:off x="-51750" y="1"/>
                <a:ext cx="1577661"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021614" y="-23770"/>
                <a:ext cx="1969864" cy="32295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886635" y="3205772"/>
                <a:ext cx="3412545" cy="84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flipV="1">
              <a:off x="3911643" y="2727536"/>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4808403" y="2727536"/>
            <a:ext cx="661045" cy="727582"/>
            <a:chOff x="3275856" y="2727536"/>
            <a:chExt cx="661045" cy="727582"/>
          </a:xfrm>
        </p:grpSpPr>
        <p:grpSp>
          <p:nvGrpSpPr>
            <p:cNvPr id="19" name="Group 18"/>
            <p:cNvGrpSpPr/>
            <p:nvPr/>
          </p:nvGrpSpPr>
          <p:grpSpPr>
            <a:xfrm>
              <a:off x="3275856" y="2731221"/>
              <a:ext cx="661045" cy="699609"/>
              <a:chOff x="-2021614" y="-23770"/>
              <a:chExt cx="3547525" cy="3238012"/>
            </a:xfrm>
          </p:grpSpPr>
          <p:cxnSp>
            <p:nvCxnSpPr>
              <p:cNvPr id="21" name="Straight Connector 20"/>
              <p:cNvCxnSpPr/>
              <p:nvPr/>
            </p:nvCxnSpPr>
            <p:spPr>
              <a:xfrm>
                <a:off x="-51750" y="1"/>
                <a:ext cx="1577661"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021614" y="-23770"/>
                <a:ext cx="1969864" cy="32295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886635" y="3205772"/>
                <a:ext cx="3412545" cy="84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flipV="1">
              <a:off x="3911643" y="2727536"/>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rot="10800000">
            <a:off x="5192440" y="4165846"/>
            <a:ext cx="547492" cy="547421"/>
            <a:chOff x="0" y="0"/>
            <a:chExt cx="2938138" cy="2560856"/>
          </a:xfrm>
        </p:grpSpPr>
        <p:cxnSp>
          <p:nvCxnSpPr>
            <p:cNvPr id="25" name="Straight Connector 24"/>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flipH="1" flipV="1">
            <a:off x="5468888" y="3429000"/>
            <a:ext cx="644204" cy="732266"/>
            <a:chOff x="3301010" y="2715428"/>
            <a:chExt cx="599349" cy="727582"/>
          </a:xfrm>
        </p:grpSpPr>
        <p:grpSp>
          <p:nvGrpSpPr>
            <p:cNvPr id="29" name="Group 28"/>
            <p:cNvGrpSpPr/>
            <p:nvPr/>
          </p:nvGrpSpPr>
          <p:grpSpPr>
            <a:xfrm>
              <a:off x="3301010" y="2727536"/>
              <a:ext cx="599349" cy="703294"/>
              <a:chOff x="-1886625" y="-40828"/>
              <a:chExt cx="3216434" cy="3255070"/>
            </a:xfrm>
          </p:grpSpPr>
          <p:cxnSp>
            <p:nvCxnSpPr>
              <p:cNvPr id="31" name="Straight Connector 30"/>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30" name="Straight Connector 29"/>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flipV="1">
            <a:off x="4797674" y="3429000"/>
            <a:ext cx="654122" cy="732266"/>
            <a:chOff x="3301010" y="2715428"/>
            <a:chExt cx="599349" cy="727582"/>
          </a:xfrm>
        </p:grpSpPr>
        <p:grpSp>
          <p:nvGrpSpPr>
            <p:cNvPr id="35" name="Group 34"/>
            <p:cNvGrpSpPr/>
            <p:nvPr/>
          </p:nvGrpSpPr>
          <p:grpSpPr>
            <a:xfrm>
              <a:off x="3301010" y="2727536"/>
              <a:ext cx="599349" cy="703294"/>
              <a:chOff x="-1886625" y="-40828"/>
              <a:chExt cx="3216434" cy="3255070"/>
            </a:xfrm>
          </p:grpSpPr>
          <p:cxnSp>
            <p:nvCxnSpPr>
              <p:cNvPr id="37" name="Straight Connector 36"/>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rot="10800000" flipH="1">
            <a:off x="5759795" y="2722776"/>
            <a:ext cx="771148" cy="727581"/>
            <a:chOff x="0" y="0"/>
            <a:chExt cx="2938138" cy="2560856"/>
          </a:xfrm>
        </p:grpSpPr>
        <p:cxnSp>
          <p:nvCxnSpPr>
            <p:cNvPr id="41" name="Straight Connector 40"/>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flipH="1">
            <a:off x="5736812" y="3435351"/>
            <a:ext cx="791236" cy="727581"/>
            <a:chOff x="0" y="0"/>
            <a:chExt cx="2938138" cy="2560856"/>
          </a:xfrm>
        </p:grpSpPr>
        <p:cxnSp>
          <p:nvCxnSpPr>
            <p:cNvPr id="45" name="Straight Connector 44"/>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rot="10800000" flipH="1">
            <a:off x="4380352" y="2729530"/>
            <a:ext cx="771148" cy="727581"/>
            <a:chOff x="0" y="0"/>
            <a:chExt cx="2938138" cy="2560856"/>
          </a:xfrm>
        </p:grpSpPr>
        <p:cxnSp>
          <p:nvCxnSpPr>
            <p:cNvPr id="49" name="Straight Connector 48"/>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flipH="1">
            <a:off x="4357369" y="3442105"/>
            <a:ext cx="791236" cy="727581"/>
            <a:chOff x="0" y="0"/>
            <a:chExt cx="2938138" cy="2560856"/>
          </a:xfrm>
        </p:grpSpPr>
        <p:cxnSp>
          <p:nvCxnSpPr>
            <p:cNvPr id="53" name="Straight Connector 52"/>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6" name="Isosceles Triangle 55"/>
          <p:cNvSpPr/>
          <p:nvPr/>
        </p:nvSpPr>
        <p:spPr>
          <a:xfrm rot="10800000">
            <a:off x="5175465" y="2737262"/>
            <a:ext cx="589558" cy="69173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ZA"/>
          </a:p>
        </p:txBody>
      </p:sp>
      <p:sp>
        <p:nvSpPr>
          <p:cNvPr id="57" name="Isosceles Triangle 56"/>
          <p:cNvSpPr/>
          <p:nvPr/>
        </p:nvSpPr>
        <p:spPr>
          <a:xfrm>
            <a:off x="5192439" y="3450357"/>
            <a:ext cx="571246" cy="69849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ZA"/>
          </a:p>
        </p:txBody>
      </p:sp>
      <p:grpSp>
        <p:nvGrpSpPr>
          <p:cNvPr id="58" name="Group 57"/>
          <p:cNvGrpSpPr/>
          <p:nvPr/>
        </p:nvGrpSpPr>
        <p:grpSpPr>
          <a:xfrm>
            <a:off x="5444190" y="836712"/>
            <a:ext cx="795827" cy="5807118"/>
            <a:chOff x="0" y="0"/>
            <a:chExt cx="1138969" cy="8048625"/>
          </a:xfrm>
        </p:grpSpPr>
        <p:cxnSp>
          <p:nvCxnSpPr>
            <p:cNvPr id="59" name="Straight Connector 58"/>
            <p:cNvCxnSpPr>
              <a:stCxn id="61" idx="1"/>
              <a:endCxn id="60" idx="1"/>
            </p:cNvCxnSpPr>
            <p:nvPr/>
          </p:nvCxnSpPr>
          <p:spPr>
            <a:xfrm flipV="1">
              <a:off x="0" y="287791"/>
              <a:ext cx="10885" cy="747304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0" name="Right Arrow 59"/>
            <p:cNvSpPr/>
            <p:nvPr/>
          </p:nvSpPr>
          <p:spPr>
            <a:xfrm>
              <a:off x="10885" y="0"/>
              <a:ext cx="1128084" cy="57558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dirty="0">
                  <a:solidFill>
                    <a:srgbClr val="FF0000"/>
                  </a:solidFill>
                  <a:latin typeface="Verdana" pitchFamily="34" charset="0"/>
                  <a:ea typeface="Verdana" pitchFamily="34" charset="0"/>
                  <a:cs typeface="Verdana" pitchFamily="34" charset="0"/>
                </a:rPr>
                <a:t>Now</a:t>
              </a:r>
            </a:p>
          </p:txBody>
        </p:sp>
        <p:sp>
          <p:nvSpPr>
            <p:cNvPr id="61" name="Right Arrow 60"/>
            <p:cNvSpPr/>
            <p:nvPr/>
          </p:nvSpPr>
          <p:spPr>
            <a:xfrm>
              <a:off x="0" y="7473044"/>
              <a:ext cx="1128084" cy="57558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a:solidFill>
                    <a:srgbClr val="FF0000"/>
                  </a:solidFill>
                  <a:latin typeface="Verdana" pitchFamily="34" charset="0"/>
                  <a:ea typeface="Verdana" pitchFamily="34" charset="0"/>
                  <a:cs typeface="Verdana" pitchFamily="34" charset="0"/>
                </a:rPr>
                <a:t>Now</a:t>
              </a:r>
            </a:p>
          </p:txBody>
        </p:sp>
      </p:grpSp>
      <p:sp>
        <p:nvSpPr>
          <p:cNvPr id="62" name="Rounded Rectangular Callout 61"/>
          <p:cNvSpPr/>
          <p:nvPr/>
        </p:nvSpPr>
        <p:spPr>
          <a:xfrm>
            <a:off x="1629031" y="2696542"/>
            <a:ext cx="3179371" cy="1958628"/>
          </a:xfrm>
          <a:prstGeom prst="wedgeRoundRectCallout">
            <a:avLst>
              <a:gd name="adj1" fmla="val 67948"/>
              <a:gd name="adj2" fmla="val 11799"/>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dirty="0">
                <a:solidFill>
                  <a:schemeClr val="tx1"/>
                </a:solidFill>
              </a:rPr>
              <a:t>This Blue triangle = </a:t>
            </a:r>
          </a:p>
          <a:p>
            <a:r>
              <a:rPr lang="en-ZA" b="1" u="sng" dirty="0">
                <a:solidFill>
                  <a:srgbClr val="FF0000"/>
                </a:solidFill>
              </a:rPr>
              <a:t>EFFICIENCY OF THE OBJECT:</a:t>
            </a:r>
          </a:p>
          <a:p>
            <a:r>
              <a:rPr lang="en-ZA" b="1" dirty="0">
                <a:solidFill>
                  <a:schemeClr val="tx1"/>
                </a:solidFill>
              </a:rPr>
              <a:t>the translation of </a:t>
            </a:r>
          </a:p>
          <a:p>
            <a:r>
              <a:rPr lang="en-ZA" b="1" dirty="0">
                <a:solidFill>
                  <a:srgbClr val="FF0000"/>
                </a:solidFill>
              </a:rPr>
              <a:t>Enablement Controls </a:t>
            </a:r>
          </a:p>
          <a:p>
            <a:r>
              <a:rPr lang="en-ZA" b="1" dirty="0">
                <a:solidFill>
                  <a:schemeClr val="tx1"/>
                </a:solidFill>
              </a:rPr>
              <a:t>to ensure the Object </a:t>
            </a:r>
          </a:p>
          <a:p>
            <a:r>
              <a:rPr lang="en-ZA" b="1" dirty="0">
                <a:solidFill>
                  <a:srgbClr val="FF0000"/>
                </a:solidFill>
              </a:rPr>
              <a:t>Is able to interact </a:t>
            </a:r>
          </a:p>
          <a:p>
            <a:r>
              <a:rPr lang="en-ZA" b="1" dirty="0">
                <a:solidFill>
                  <a:schemeClr val="tx1"/>
                </a:solidFill>
              </a:rPr>
              <a:t>with it’s Environment</a:t>
            </a:r>
          </a:p>
        </p:txBody>
      </p:sp>
      <p:sp>
        <p:nvSpPr>
          <p:cNvPr id="63" name="Rounded Rectangular Callout 62"/>
          <p:cNvSpPr/>
          <p:nvPr/>
        </p:nvSpPr>
        <p:spPr>
          <a:xfrm>
            <a:off x="1585576" y="552441"/>
            <a:ext cx="3535357" cy="2033291"/>
          </a:xfrm>
          <a:prstGeom prst="wedgeRoundRectCallout">
            <a:avLst>
              <a:gd name="adj1" fmla="val 53830"/>
              <a:gd name="adj2" fmla="val 56097"/>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dirty="0">
                <a:solidFill>
                  <a:schemeClr val="tx1"/>
                </a:solidFill>
              </a:rPr>
              <a:t>This Blue triangle = </a:t>
            </a:r>
            <a:r>
              <a:rPr lang="en-ZA" b="1" u="sng" dirty="0">
                <a:solidFill>
                  <a:srgbClr val="FF0000"/>
                </a:solidFill>
              </a:rPr>
              <a:t>EFFECTIVENESS OF THE OBJECT:</a:t>
            </a:r>
          </a:p>
          <a:p>
            <a:r>
              <a:rPr lang="en-ZA" b="1" dirty="0">
                <a:solidFill>
                  <a:schemeClr val="tx1"/>
                </a:solidFill>
              </a:rPr>
              <a:t>the translation of </a:t>
            </a:r>
          </a:p>
          <a:p>
            <a:r>
              <a:rPr lang="en-ZA" b="1" dirty="0">
                <a:solidFill>
                  <a:srgbClr val="FF0000"/>
                </a:solidFill>
              </a:rPr>
              <a:t>Guidance Controls </a:t>
            </a:r>
          </a:p>
          <a:p>
            <a:r>
              <a:rPr lang="en-ZA" b="1" dirty="0">
                <a:solidFill>
                  <a:schemeClr val="tx1"/>
                </a:solidFill>
              </a:rPr>
              <a:t>to ensure that the object </a:t>
            </a:r>
          </a:p>
          <a:p>
            <a:r>
              <a:rPr lang="en-ZA" b="1" dirty="0">
                <a:solidFill>
                  <a:srgbClr val="FF0000"/>
                </a:solidFill>
              </a:rPr>
              <a:t>interacts appropriately </a:t>
            </a:r>
          </a:p>
          <a:p>
            <a:r>
              <a:rPr lang="en-ZA" b="1" dirty="0">
                <a:solidFill>
                  <a:schemeClr val="tx1"/>
                </a:solidFill>
              </a:rPr>
              <a:t>with it’s environment</a:t>
            </a:r>
          </a:p>
        </p:txBody>
      </p:sp>
      <p:sp>
        <p:nvSpPr>
          <p:cNvPr id="64" name="Rounded Rectangular Callout 63"/>
          <p:cNvSpPr/>
          <p:nvPr/>
        </p:nvSpPr>
        <p:spPr>
          <a:xfrm>
            <a:off x="7608169" y="559497"/>
            <a:ext cx="3096345" cy="4095674"/>
          </a:xfrm>
          <a:prstGeom prst="wedgeRoundRectCallout">
            <a:avLst>
              <a:gd name="adj1" fmla="val -49538"/>
              <a:gd name="adj2" fmla="val -15433"/>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dirty="0">
                <a:solidFill>
                  <a:schemeClr val="tx1"/>
                </a:solidFill>
              </a:rPr>
              <a:t>Alignment of Controls:</a:t>
            </a:r>
          </a:p>
          <a:p>
            <a:pPr marL="285750" indent="-285750">
              <a:buFontTx/>
              <a:buChar char="-"/>
            </a:pPr>
            <a:r>
              <a:rPr lang="en-ZA" b="1" u="sng" dirty="0">
                <a:solidFill>
                  <a:schemeClr val="tx1"/>
                </a:solidFill>
              </a:rPr>
              <a:t>Enablement</a:t>
            </a:r>
            <a:r>
              <a:rPr lang="en-ZA" b="1" dirty="0">
                <a:solidFill>
                  <a:schemeClr val="tx1"/>
                </a:solidFill>
              </a:rPr>
              <a:t> of the</a:t>
            </a:r>
          </a:p>
          <a:p>
            <a:pPr marL="742950" lvl="1" indent="-285750">
              <a:buFontTx/>
              <a:buChar char="-"/>
            </a:pPr>
            <a:r>
              <a:rPr lang="en-ZA" b="1" u="sng" dirty="0">
                <a:solidFill>
                  <a:schemeClr val="tx1"/>
                </a:solidFill>
              </a:rPr>
              <a:t>Execution</a:t>
            </a:r>
            <a:r>
              <a:rPr lang="en-ZA" b="1" dirty="0">
                <a:solidFill>
                  <a:schemeClr val="tx1"/>
                </a:solidFill>
              </a:rPr>
              <a:t> Function </a:t>
            </a:r>
          </a:p>
          <a:p>
            <a:pPr marL="285750" indent="-285750">
              <a:buFontTx/>
              <a:buChar char="-"/>
            </a:pPr>
            <a:r>
              <a:rPr lang="en-ZA" b="1" dirty="0">
                <a:solidFill>
                  <a:schemeClr val="tx1"/>
                </a:solidFill>
              </a:rPr>
              <a:t>Alignment of </a:t>
            </a:r>
          </a:p>
          <a:p>
            <a:pPr marL="742950" lvl="1" indent="-285750">
              <a:buFontTx/>
              <a:buChar char="-"/>
            </a:pPr>
            <a:r>
              <a:rPr lang="en-ZA" b="1" dirty="0">
                <a:solidFill>
                  <a:schemeClr val="tx1"/>
                </a:solidFill>
              </a:rPr>
              <a:t>Procedures </a:t>
            </a:r>
          </a:p>
          <a:p>
            <a:pPr marL="285750" indent="-285750">
              <a:buFontTx/>
              <a:buChar char="-"/>
            </a:pPr>
            <a:r>
              <a:rPr lang="en-ZA" b="1" dirty="0">
                <a:solidFill>
                  <a:schemeClr val="tx1"/>
                </a:solidFill>
              </a:rPr>
              <a:t>Enables Resources </a:t>
            </a:r>
          </a:p>
          <a:p>
            <a:pPr marL="742950" lvl="1" indent="-285750">
              <a:buFontTx/>
              <a:buChar char="-"/>
            </a:pPr>
            <a:r>
              <a:rPr lang="en-ZA" b="1" dirty="0">
                <a:solidFill>
                  <a:schemeClr val="tx1"/>
                </a:solidFill>
              </a:rPr>
              <a:t>to Fulfil</a:t>
            </a:r>
          </a:p>
          <a:p>
            <a:pPr marL="285750" indent="-285750">
              <a:buFontTx/>
              <a:buChar char="-"/>
            </a:pPr>
            <a:r>
              <a:rPr lang="en-ZA" b="1" dirty="0">
                <a:solidFill>
                  <a:schemeClr val="tx1"/>
                </a:solidFill>
              </a:rPr>
              <a:t>The Operation of </a:t>
            </a:r>
          </a:p>
          <a:p>
            <a:pPr marL="742950" lvl="1" indent="-285750">
              <a:buFontTx/>
              <a:buChar char="-"/>
            </a:pPr>
            <a:r>
              <a:rPr lang="en-ZA" b="1" dirty="0">
                <a:solidFill>
                  <a:schemeClr val="tx1"/>
                </a:solidFill>
              </a:rPr>
              <a:t>the Process</a:t>
            </a:r>
          </a:p>
          <a:p>
            <a:pPr marL="285750" indent="-285750">
              <a:buFontTx/>
              <a:buChar char="-"/>
            </a:pPr>
            <a:r>
              <a:rPr lang="en-ZA" b="1" dirty="0">
                <a:solidFill>
                  <a:schemeClr val="tx1"/>
                </a:solidFill>
              </a:rPr>
              <a:t>Creating Information </a:t>
            </a:r>
          </a:p>
          <a:p>
            <a:pPr marL="742950" lvl="1" indent="-285750">
              <a:buFontTx/>
              <a:buChar char="-"/>
            </a:pPr>
            <a:r>
              <a:rPr lang="en-ZA" b="1" dirty="0">
                <a:solidFill>
                  <a:schemeClr val="tx1"/>
                </a:solidFill>
              </a:rPr>
              <a:t>via Apps &amp; Systems </a:t>
            </a:r>
          </a:p>
        </p:txBody>
      </p:sp>
      <p:sp>
        <p:nvSpPr>
          <p:cNvPr id="65" name="Rounded Rectangular Callout 64"/>
          <p:cNvSpPr/>
          <p:nvPr/>
        </p:nvSpPr>
        <p:spPr>
          <a:xfrm>
            <a:off x="1487490" y="4713266"/>
            <a:ext cx="8564836" cy="2144734"/>
          </a:xfrm>
          <a:prstGeom prst="wedgeRoundRectCallout">
            <a:avLst>
              <a:gd name="adj1" fmla="val -49538"/>
              <a:gd name="adj2" fmla="val -15433"/>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dirty="0">
                <a:solidFill>
                  <a:schemeClr val="tx1"/>
                </a:solidFill>
              </a:rPr>
              <a:t>These Blue triangles </a:t>
            </a:r>
          </a:p>
          <a:p>
            <a:r>
              <a:rPr lang="en-ZA" b="1" dirty="0">
                <a:solidFill>
                  <a:schemeClr val="tx1"/>
                </a:solidFill>
              </a:rPr>
              <a:t>Have </a:t>
            </a:r>
            <a:r>
              <a:rPr lang="en-ZA" b="1" dirty="0">
                <a:solidFill>
                  <a:srgbClr val="FF0000"/>
                </a:solidFill>
              </a:rPr>
              <a:t>corresponding Guidance and Enablement Controls.</a:t>
            </a:r>
          </a:p>
          <a:p>
            <a:r>
              <a:rPr lang="en-ZA" b="1" dirty="0">
                <a:solidFill>
                  <a:schemeClr val="tx1"/>
                </a:solidFill>
              </a:rPr>
              <a:t>These two sets of Controls </a:t>
            </a:r>
            <a:r>
              <a:rPr lang="en-ZA" b="1" dirty="0">
                <a:solidFill>
                  <a:srgbClr val="FF0000"/>
                </a:solidFill>
              </a:rPr>
              <a:t>must be integrated and intercommunicating</a:t>
            </a:r>
            <a:r>
              <a:rPr lang="en-ZA" b="1" dirty="0">
                <a:solidFill>
                  <a:schemeClr val="tx1"/>
                </a:solidFill>
              </a:rPr>
              <a:t>, </a:t>
            </a:r>
          </a:p>
          <a:p>
            <a:r>
              <a:rPr lang="en-ZA" b="1" dirty="0">
                <a:solidFill>
                  <a:schemeClr val="tx1"/>
                </a:solidFill>
              </a:rPr>
              <a:t>otherwise the object, is failing by: </a:t>
            </a:r>
          </a:p>
          <a:p>
            <a:r>
              <a:rPr lang="en-ZA" b="1" dirty="0">
                <a:solidFill>
                  <a:schemeClr val="tx1"/>
                </a:solidFill>
              </a:rPr>
              <a:t>	1. Efficiently delivering the wrong result. </a:t>
            </a:r>
          </a:p>
          <a:p>
            <a:r>
              <a:rPr lang="en-ZA" b="1" dirty="0">
                <a:solidFill>
                  <a:schemeClr val="tx1"/>
                </a:solidFill>
              </a:rPr>
              <a:t>	2. Effectively guided, but delivering nothing.</a:t>
            </a:r>
          </a:p>
          <a:p>
            <a:r>
              <a:rPr lang="en-ZA" b="1" dirty="0">
                <a:solidFill>
                  <a:srgbClr val="FF0000"/>
                </a:solidFill>
              </a:rPr>
              <a:t>Please note that 2 is better than 1 as there is no rework</a:t>
            </a:r>
          </a:p>
        </p:txBody>
      </p:sp>
    </p:spTree>
    <p:extLst>
      <p:ext uri="{BB962C8B-B14F-4D97-AF65-F5344CB8AC3E}">
        <p14:creationId xmlns:p14="http://schemas.microsoft.com/office/powerpoint/2010/main" val="209170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500"/>
                                        <p:tgtEl>
                                          <p:spTgt spid="6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4" grpId="0" animBg="1"/>
      <p:bldP spid="65"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533180" y="508664"/>
            <a:ext cx="9145588" cy="6364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957" y="1788850"/>
            <a:ext cx="4142227" cy="329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4"/>
          <p:cNvSpPr txBox="1">
            <a:spLocks/>
          </p:cNvSpPr>
          <p:nvPr/>
        </p:nvSpPr>
        <p:spPr bwMode="auto">
          <a:xfrm>
            <a:off x="1557339" y="58739"/>
            <a:ext cx="9001125" cy="484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400">
                <a:latin typeface="Arial" charset="0"/>
                <a:cs typeface="Arial" charset="0"/>
              </a:rPr>
              <a:t>Object </a:t>
            </a:r>
            <a:r>
              <a:rPr lang="en-ZA" sz="2400" u="sng">
                <a:solidFill>
                  <a:srgbClr val="FF0000"/>
                </a:solidFill>
                <a:latin typeface="Arial" charset="0"/>
                <a:cs typeface="Arial" charset="0"/>
              </a:rPr>
              <a:t>Interaction</a:t>
            </a:r>
            <a:r>
              <a:rPr lang="en-ZA" sz="2400">
                <a:solidFill>
                  <a:srgbClr val="FF0000"/>
                </a:solidFill>
                <a:latin typeface="Arial" charset="0"/>
                <a:cs typeface="Arial" charset="0"/>
              </a:rPr>
              <a:t> </a:t>
            </a:r>
            <a:r>
              <a:rPr lang="en-ZA" sz="2400">
                <a:latin typeface="Arial" charset="0"/>
                <a:cs typeface="Arial" charset="0"/>
              </a:rPr>
              <a:t>Considerations</a:t>
            </a:r>
            <a:endParaRPr lang="en-ZA" sz="2400" dirty="0">
              <a:latin typeface="Arial" charset="0"/>
              <a:cs typeface="Arial" charset="0"/>
            </a:endParaRPr>
          </a:p>
        </p:txBody>
      </p:sp>
      <p:grpSp>
        <p:nvGrpSpPr>
          <p:cNvPr id="5" name="Group 10"/>
          <p:cNvGrpSpPr>
            <a:grpSpLocks/>
          </p:cNvGrpSpPr>
          <p:nvPr/>
        </p:nvGrpSpPr>
        <p:grpSpPr bwMode="auto">
          <a:xfrm>
            <a:off x="10113964" y="6521451"/>
            <a:ext cx="617537" cy="347663"/>
            <a:chOff x="8589272" y="6520719"/>
            <a:chExt cx="617729" cy="348542"/>
          </a:xfrm>
        </p:grpSpPr>
        <p:pic>
          <p:nvPicPr>
            <p:cNvPr id="6"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9272" y="6520719"/>
              <a:ext cx="556071" cy="34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1"/>
            <p:cNvSpPr txBox="1">
              <a:spLocks/>
            </p:cNvSpPr>
            <p:nvPr/>
          </p:nvSpPr>
          <p:spPr bwMode="auto">
            <a:xfrm>
              <a:off x="8691734" y="6536606"/>
              <a:ext cx="51526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0382FED-399C-41AD-848E-8D57682C77A4}" type="slidenum">
                <a:rPr lang="en-US"/>
                <a:pPr eaLnBrk="1" hangingPunct="1"/>
                <a:t>65</a:t>
              </a:fld>
              <a:endParaRPr lang="en-US"/>
            </a:p>
          </p:txBody>
        </p:sp>
      </p:grpSp>
      <p:grpSp>
        <p:nvGrpSpPr>
          <p:cNvPr id="8" name="Group 7"/>
          <p:cNvGrpSpPr/>
          <p:nvPr/>
        </p:nvGrpSpPr>
        <p:grpSpPr>
          <a:xfrm>
            <a:off x="5176563" y="2165144"/>
            <a:ext cx="547492" cy="553301"/>
            <a:chOff x="0" y="0"/>
            <a:chExt cx="2938138" cy="2560856"/>
          </a:xfrm>
        </p:grpSpPr>
        <p:cxnSp>
          <p:nvCxnSpPr>
            <p:cNvPr id="9" name="Straight Connector 8"/>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flipH="1">
            <a:off x="5447928" y="2727536"/>
            <a:ext cx="648072" cy="727582"/>
            <a:chOff x="3275856" y="2727536"/>
            <a:chExt cx="661045" cy="727582"/>
          </a:xfrm>
        </p:grpSpPr>
        <p:grpSp>
          <p:nvGrpSpPr>
            <p:cNvPr id="13" name="Group 12"/>
            <p:cNvGrpSpPr/>
            <p:nvPr/>
          </p:nvGrpSpPr>
          <p:grpSpPr>
            <a:xfrm>
              <a:off x="3275856" y="2731221"/>
              <a:ext cx="661045" cy="699609"/>
              <a:chOff x="-2021614" y="-23770"/>
              <a:chExt cx="3547525" cy="3238012"/>
            </a:xfrm>
          </p:grpSpPr>
          <p:cxnSp>
            <p:nvCxnSpPr>
              <p:cNvPr id="15" name="Straight Connector 14"/>
              <p:cNvCxnSpPr/>
              <p:nvPr/>
            </p:nvCxnSpPr>
            <p:spPr>
              <a:xfrm>
                <a:off x="-51750" y="1"/>
                <a:ext cx="1577661"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021614" y="-23770"/>
                <a:ext cx="1969864" cy="32295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886635" y="3205772"/>
                <a:ext cx="3412545" cy="84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flipV="1">
              <a:off x="3911643" y="2727536"/>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4808403" y="2727536"/>
            <a:ext cx="661045" cy="727582"/>
            <a:chOff x="3275856" y="2727536"/>
            <a:chExt cx="661045" cy="727582"/>
          </a:xfrm>
        </p:grpSpPr>
        <p:grpSp>
          <p:nvGrpSpPr>
            <p:cNvPr id="19" name="Group 18"/>
            <p:cNvGrpSpPr/>
            <p:nvPr/>
          </p:nvGrpSpPr>
          <p:grpSpPr>
            <a:xfrm>
              <a:off x="3275856" y="2731221"/>
              <a:ext cx="661045" cy="699609"/>
              <a:chOff x="-2021614" y="-23770"/>
              <a:chExt cx="3547525" cy="3238012"/>
            </a:xfrm>
          </p:grpSpPr>
          <p:cxnSp>
            <p:nvCxnSpPr>
              <p:cNvPr id="21" name="Straight Connector 20"/>
              <p:cNvCxnSpPr/>
              <p:nvPr/>
            </p:nvCxnSpPr>
            <p:spPr>
              <a:xfrm>
                <a:off x="-51750" y="1"/>
                <a:ext cx="1577661"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021614" y="-23770"/>
                <a:ext cx="1969864" cy="32295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886635" y="3205772"/>
                <a:ext cx="3412545" cy="84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flipV="1">
              <a:off x="3911643" y="2727536"/>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rot="10800000">
            <a:off x="5192440" y="4165846"/>
            <a:ext cx="547492" cy="547421"/>
            <a:chOff x="0" y="0"/>
            <a:chExt cx="2938138" cy="2560856"/>
          </a:xfrm>
        </p:grpSpPr>
        <p:cxnSp>
          <p:nvCxnSpPr>
            <p:cNvPr id="25" name="Straight Connector 24"/>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flipH="1" flipV="1">
            <a:off x="5468888" y="3429000"/>
            <a:ext cx="644204" cy="732266"/>
            <a:chOff x="3301010" y="2715428"/>
            <a:chExt cx="599349" cy="727582"/>
          </a:xfrm>
        </p:grpSpPr>
        <p:grpSp>
          <p:nvGrpSpPr>
            <p:cNvPr id="29" name="Group 28"/>
            <p:cNvGrpSpPr/>
            <p:nvPr/>
          </p:nvGrpSpPr>
          <p:grpSpPr>
            <a:xfrm>
              <a:off x="3301010" y="2727536"/>
              <a:ext cx="599349" cy="703294"/>
              <a:chOff x="-1886625" y="-40828"/>
              <a:chExt cx="3216434" cy="3255070"/>
            </a:xfrm>
          </p:grpSpPr>
          <p:cxnSp>
            <p:nvCxnSpPr>
              <p:cNvPr id="31" name="Straight Connector 30"/>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30" name="Straight Connector 29"/>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flipV="1">
            <a:off x="4797674" y="3429000"/>
            <a:ext cx="654122" cy="732266"/>
            <a:chOff x="3301010" y="2715428"/>
            <a:chExt cx="599349" cy="727582"/>
          </a:xfrm>
        </p:grpSpPr>
        <p:grpSp>
          <p:nvGrpSpPr>
            <p:cNvPr id="35" name="Group 34"/>
            <p:cNvGrpSpPr/>
            <p:nvPr/>
          </p:nvGrpSpPr>
          <p:grpSpPr>
            <a:xfrm>
              <a:off x="3301010" y="2727536"/>
              <a:ext cx="599349" cy="703294"/>
              <a:chOff x="-1886625" y="-40828"/>
              <a:chExt cx="3216434" cy="3255070"/>
            </a:xfrm>
          </p:grpSpPr>
          <p:cxnSp>
            <p:nvCxnSpPr>
              <p:cNvPr id="37" name="Straight Connector 36"/>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rot="10800000" flipH="1">
            <a:off x="5759795" y="2722776"/>
            <a:ext cx="771148" cy="727581"/>
            <a:chOff x="0" y="0"/>
            <a:chExt cx="2938138" cy="2560856"/>
          </a:xfrm>
        </p:grpSpPr>
        <p:cxnSp>
          <p:nvCxnSpPr>
            <p:cNvPr id="41" name="Straight Connector 40"/>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flipH="1">
            <a:off x="5736812" y="3435351"/>
            <a:ext cx="791236" cy="727581"/>
            <a:chOff x="0" y="0"/>
            <a:chExt cx="2938138" cy="2560856"/>
          </a:xfrm>
        </p:grpSpPr>
        <p:cxnSp>
          <p:nvCxnSpPr>
            <p:cNvPr id="45" name="Straight Connector 44"/>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rot="10800000" flipH="1">
            <a:off x="4380352" y="2729530"/>
            <a:ext cx="771148" cy="727581"/>
            <a:chOff x="0" y="0"/>
            <a:chExt cx="2938138" cy="2560856"/>
          </a:xfrm>
        </p:grpSpPr>
        <p:cxnSp>
          <p:nvCxnSpPr>
            <p:cNvPr id="49" name="Straight Connector 48"/>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flipH="1">
            <a:off x="4357369" y="3442105"/>
            <a:ext cx="791236" cy="727581"/>
            <a:chOff x="0" y="0"/>
            <a:chExt cx="2938138" cy="2560856"/>
          </a:xfrm>
        </p:grpSpPr>
        <p:cxnSp>
          <p:nvCxnSpPr>
            <p:cNvPr id="53" name="Straight Connector 52"/>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6" name="Rounded Rectangular Callout 55"/>
          <p:cNvSpPr/>
          <p:nvPr/>
        </p:nvSpPr>
        <p:spPr>
          <a:xfrm>
            <a:off x="1559496" y="548680"/>
            <a:ext cx="3561436" cy="1152128"/>
          </a:xfrm>
          <a:prstGeom prst="wedgeRoundRectCallout">
            <a:avLst>
              <a:gd name="adj1" fmla="val 51256"/>
              <a:gd name="adj2" fmla="val 58113"/>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u="sng" dirty="0">
                <a:solidFill>
                  <a:srgbClr val="FF0000"/>
                </a:solidFill>
              </a:rPr>
              <a:t>IMPACT</a:t>
            </a:r>
          </a:p>
          <a:p>
            <a:pPr algn="ctr"/>
            <a:r>
              <a:rPr lang="en-ZA" b="1" dirty="0">
                <a:solidFill>
                  <a:schemeClr val="tx1"/>
                </a:solidFill>
              </a:rPr>
              <a:t>To the left of the “Now” line indicates the past, after the object has interacted on it’s environment</a:t>
            </a:r>
          </a:p>
        </p:txBody>
      </p:sp>
      <p:sp>
        <p:nvSpPr>
          <p:cNvPr id="57" name="Rounded Rectangular Callout 56"/>
          <p:cNvSpPr/>
          <p:nvPr/>
        </p:nvSpPr>
        <p:spPr>
          <a:xfrm>
            <a:off x="8569440" y="1772817"/>
            <a:ext cx="2098561" cy="1412569"/>
          </a:xfrm>
          <a:prstGeom prst="wedgeRoundRectCallout">
            <a:avLst>
              <a:gd name="adj1" fmla="val -62418"/>
              <a:gd name="adj2" fmla="val 8819"/>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These areas provide </a:t>
            </a:r>
          </a:p>
          <a:p>
            <a:pPr algn="ctr"/>
            <a:r>
              <a:rPr lang="en-ZA" b="1" u="sng" dirty="0">
                <a:solidFill>
                  <a:srgbClr val="FF0000"/>
                </a:solidFill>
              </a:rPr>
              <a:t>Opportunity to change EFFECTIVENESS</a:t>
            </a:r>
            <a:endParaRPr lang="en-ZA" b="1" dirty="0">
              <a:solidFill>
                <a:schemeClr val="tx1"/>
              </a:solidFill>
            </a:endParaRPr>
          </a:p>
        </p:txBody>
      </p:sp>
      <p:sp>
        <p:nvSpPr>
          <p:cNvPr id="58" name="Rounded Rectangular Callout 57"/>
          <p:cNvSpPr/>
          <p:nvPr/>
        </p:nvSpPr>
        <p:spPr>
          <a:xfrm>
            <a:off x="6530944" y="567920"/>
            <a:ext cx="4076993" cy="1132888"/>
          </a:xfrm>
          <a:prstGeom prst="wedgeRoundRectCallout">
            <a:avLst>
              <a:gd name="adj1" fmla="val -64604"/>
              <a:gd name="adj2" fmla="val 57132"/>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u="sng" dirty="0">
                <a:solidFill>
                  <a:srgbClr val="FF0000"/>
                </a:solidFill>
              </a:rPr>
              <a:t>OPPORTUNITY</a:t>
            </a:r>
          </a:p>
          <a:p>
            <a:pPr algn="ctr"/>
            <a:r>
              <a:rPr lang="en-ZA" b="1" dirty="0">
                <a:solidFill>
                  <a:schemeClr val="tx1"/>
                </a:solidFill>
              </a:rPr>
              <a:t>To the right of the “Now” line indicates the future, before the object has interacted on it’s environment</a:t>
            </a:r>
          </a:p>
        </p:txBody>
      </p:sp>
      <p:sp>
        <p:nvSpPr>
          <p:cNvPr id="59" name="Right Brace 58"/>
          <p:cNvSpPr/>
          <p:nvPr/>
        </p:nvSpPr>
        <p:spPr>
          <a:xfrm>
            <a:off x="7987184" y="1788850"/>
            <a:ext cx="413073" cy="1640151"/>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60" name="Right Brace 59"/>
          <p:cNvSpPr/>
          <p:nvPr/>
        </p:nvSpPr>
        <p:spPr>
          <a:xfrm>
            <a:off x="7987184" y="3441052"/>
            <a:ext cx="413073" cy="1640151"/>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61" name="Rounded Rectangular Callout 60"/>
          <p:cNvSpPr/>
          <p:nvPr/>
        </p:nvSpPr>
        <p:spPr>
          <a:xfrm>
            <a:off x="1521672" y="5081850"/>
            <a:ext cx="8591148" cy="1724641"/>
          </a:xfrm>
          <a:prstGeom prst="wedgeRoundRectCallout">
            <a:avLst>
              <a:gd name="adj1" fmla="val 49031"/>
              <a:gd name="adj2" fmla="val 20284"/>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u="sng" dirty="0">
                <a:solidFill>
                  <a:srgbClr val="FF0000"/>
                </a:solidFill>
              </a:rPr>
              <a:t>SUCCESS</a:t>
            </a:r>
          </a:p>
          <a:p>
            <a:r>
              <a:rPr lang="en-ZA" b="1" dirty="0">
                <a:solidFill>
                  <a:schemeClr val="tx1"/>
                </a:solidFill>
              </a:rPr>
              <a:t>Each Triangle (management area) must define: </a:t>
            </a:r>
          </a:p>
          <a:p>
            <a:r>
              <a:rPr lang="en-ZA" b="1" dirty="0">
                <a:solidFill>
                  <a:schemeClr val="tx1"/>
                </a:solidFill>
              </a:rPr>
              <a:t>1. What happens on each row in their triangle. </a:t>
            </a:r>
          </a:p>
          <a:p>
            <a:r>
              <a:rPr lang="en-ZA" b="1" dirty="0">
                <a:solidFill>
                  <a:schemeClr val="tx1"/>
                </a:solidFill>
              </a:rPr>
              <a:t>2. Which rows affect their effectiveness and efficiency.</a:t>
            </a:r>
          </a:p>
          <a:p>
            <a:r>
              <a:rPr lang="en-ZA" b="1" dirty="0">
                <a:solidFill>
                  <a:schemeClr val="tx1"/>
                </a:solidFill>
              </a:rPr>
              <a:t>3. Which Triangles &amp; Quadrangles are responsible for these rows.</a:t>
            </a:r>
          </a:p>
          <a:p>
            <a:r>
              <a:rPr lang="en-ZA" b="1" dirty="0">
                <a:solidFill>
                  <a:schemeClr val="tx1"/>
                </a:solidFill>
              </a:rPr>
              <a:t>4. Which Business Units/People are Key role players  to connect with to resolve issues .</a:t>
            </a:r>
          </a:p>
        </p:txBody>
      </p:sp>
      <p:sp>
        <p:nvSpPr>
          <p:cNvPr id="62" name="Rounded Rectangular Callout 61"/>
          <p:cNvSpPr/>
          <p:nvPr/>
        </p:nvSpPr>
        <p:spPr>
          <a:xfrm>
            <a:off x="8581351" y="3468232"/>
            <a:ext cx="2098561" cy="1412569"/>
          </a:xfrm>
          <a:prstGeom prst="wedgeRoundRectCallout">
            <a:avLst>
              <a:gd name="adj1" fmla="val -62418"/>
              <a:gd name="adj2" fmla="val 8819"/>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These areas provide </a:t>
            </a:r>
          </a:p>
          <a:p>
            <a:pPr algn="ctr"/>
            <a:r>
              <a:rPr lang="en-ZA" b="1" u="sng" dirty="0">
                <a:solidFill>
                  <a:srgbClr val="FF0000"/>
                </a:solidFill>
              </a:rPr>
              <a:t>Opportunity to change </a:t>
            </a:r>
          </a:p>
          <a:p>
            <a:pPr algn="ctr"/>
            <a:r>
              <a:rPr lang="en-ZA" b="1" u="sng" dirty="0">
                <a:solidFill>
                  <a:srgbClr val="FF0000"/>
                </a:solidFill>
              </a:rPr>
              <a:t>EFFICIENCY</a:t>
            </a:r>
            <a:endParaRPr lang="en-ZA" b="1" dirty="0">
              <a:solidFill>
                <a:schemeClr val="tx1"/>
              </a:solidFill>
            </a:endParaRPr>
          </a:p>
        </p:txBody>
      </p:sp>
      <p:sp>
        <p:nvSpPr>
          <p:cNvPr id="63" name="Right Brace 62"/>
          <p:cNvSpPr/>
          <p:nvPr/>
        </p:nvSpPr>
        <p:spPr>
          <a:xfrm rot="10800000">
            <a:off x="3503714" y="1798155"/>
            <a:ext cx="413073" cy="1640151"/>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64" name="Right Brace 63"/>
          <p:cNvSpPr/>
          <p:nvPr/>
        </p:nvSpPr>
        <p:spPr>
          <a:xfrm rot="10800000">
            <a:off x="3503714" y="3450357"/>
            <a:ext cx="413073" cy="1640151"/>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65" name="Rounded Rectangular Callout 64"/>
          <p:cNvSpPr/>
          <p:nvPr/>
        </p:nvSpPr>
        <p:spPr>
          <a:xfrm>
            <a:off x="1521672" y="1798155"/>
            <a:ext cx="1982040" cy="1412569"/>
          </a:xfrm>
          <a:prstGeom prst="wedgeRoundRectCallout">
            <a:avLst>
              <a:gd name="adj1" fmla="val 53640"/>
              <a:gd name="adj2" fmla="val 9424"/>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These areas show</a:t>
            </a:r>
          </a:p>
          <a:p>
            <a:pPr algn="ctr"/>
            <a:r>
              <a:rPr lang="en-ZA" b="1" u="sng" dirty="0">
                <a:solidFill>
                  <a:srgbClr val="FF0000"/>
                </a:solidFill>
              </a:rPr>
              <a:t>Impact on EFFECTIVENESS</a:t>
            </a:r>
            <a:endParaRPr lang="en-ZA" b="1" dirty="0">
              <a:solidFill>
                <a:schemeClr val="tx1"/>
              </a:solidFill>
            </a:endParaRPr>
          </a:p>
        </p:txBody>
      </p:sp>
      <p:sp>
        <p:nvSpPr>
          <p:cNvPr id="66" name="Rounded Rectangular Callout 65"/>
          <p:cNvSpPr/>
          <p:nvPr/>
        </p:nvSpPr>
        <p:spPr>
          <a:xfrm>
            <a:off x="1524001" y="3493570"/>
            <a:ext cx="1991623" cy="1412569"/>
          </a:xfrm>
          <a:prstGeom prst="wedgeRoundRectCallout">
            <a:avLst>
              <a:gd name="adj1" fmla="val 56084"/>
              <a:gd name="adj2" fmla="val 4584"/>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These areas show</a:t>
            </a:r>
          </a:p>
          <a:p>
            <a:pPr algn="ctr"/>
            <a:r>
              <a:rPr lang="en-ZA" b="1" u="sng" dirty="0">
                <a:solidFill>
                  <a:srgbClr val="FF0000"/>
                </a:solidFill>
              </a:rPr>
              <a:t>Impact on</a:t>
            </a:r>
          </a:p>
          <a:p>
            <a:pPr algn="ctr"/>
            <a:r>
              <a:rPr lang="en-ZA" b="1" u="sng" dirty="0">
                <a:solidFill>
                  <a:srgbClr val="FF0000"/>
                </a:solidFill>
              </a:rPr>
              <a:t>EFFICIENCY</a:t>
            </a:r>
            <a:endParaRPr lang="en-ZA" b="1" dirty="0">
              <a:solidFill>
                <a:schemeClr val="tx1"/>
              </a:solidFill>
            </a:endParaRPr>
          </a:p>
        </p:txBody>
      </p:sp>
      <p:sp>
        <p:nvSpPr>
          <p:cNvPr id="67" name="Rectangle 66"/>
          <p:cNvSpPr/>
          <p:nvPr/>
        </p:nvSpPr>
        <p:spPr>
          <a:xfrm>
            <a:off x="4223793" y="1798154"/>
            <a:ext cx="1221527" cy="1637196"/>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8" name="Rectangle 67"/>
          <p:cNvSpPr/>
          <p:nvPr/>
        </p:nvSpPr>
        <p:spPr>
          <a:xfrm>
            <a:off x="4226402" y="3438305"/>
            <a:ext cx="1221527" cy="1637196"/>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9" name="Rectangle 68"/>
          <p:cNvSpPr/>
          <p:nvPr/>
        </p:nvSpPr>
        <p:spPr>
          <a:xfrm>
            <a:off x="5476379" y="1790745"/>
            <a:ext cx="1195686" cy="1637196"/>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0" name="Rectangle 69"/>
          <p:cNvSpPr/>
          <p:nvPr/>
        </p:nvSpPr>
        <p:spPr>
          <a:xfrm>
            <a:off x="5478988" y="3430896"/>
            <a:ext cx="1195686" cy="1637196"/>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71" name="Group 70"/>
          <p:cNvGrpSpPr/>
          <p:nvPr/>
        </p:nvGrpSpPr>
        <p:grpSpPr>
          <a:xfrm>
            <a:off x="5452736" y="836712"/>
            <a:ext cx="795827" cy="4608512"/>
            <a:chOff x="0" y="0"/>
            <a:chExt cx="1138969" cy="8048625"/>
          </a:xfrm>
        </p:grpSpPr>
        <p:cxnSp>
          <p:nvCxnSpPr>
            <p:cNvPr id="72" name="Straight Connector 71"/>
            <p:cNvCxnSpPr>
              <a:stCxn id="74" idx="1"/>
              <a:endCxn id="73" idx="1"/>
            </p:cNvCxnSpPr>
            <p:nvPr/>
          </p:nvCxnSpPr>
          <p:spPr>
            <a:xfrm flipV="1">
              <a:off x="0" y="287791"/>
              <a:ext cx="10885" cy="747304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3" name="Right Arrow 72"/>
            <p:cNvSpPr/>
            <p:nvPr/>
          </p:nvSpPr>
          <p:spPr>
            <a:xfrm>
              <a:off x="10885" y="0"/>
              <a:ext cx="1128084" cy="57558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dirty="0">
                  <a:solidFill>
                    <a:srgbClr val="FF0000"/>
                  </a:solidFill>
                  <a:latin typeface="Verdana" pitchFamily="34" charset="0"/>
                  <a:ea typeface="Verdana" pitchFamily="34" charset="0"/>
                  <a:cs typeface="Verdana" pitchFamily="34" charset="0"/>
                </a:rPr>
                <a:t>Now</a:t>
              </a:r>
            </a:p>
          </p:txBody>
        </p:sp>
        <p:sp>
          <p:nvSpPr>
            <p:cNvPr id="74" name="Right Arrow 73"/>
            <p:cNvSpPr/>
            <p:nvPr/>
          </p:nvSpPr>
          <p:spPr>
            <a:xfrm>
              <a:off x="0" y="7473044"/>
              <a:ext cx="1128084" cy="57558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a:solidFill>
                    <a:srgbClr val="FF0000"/>
                  </a:solidFill>
                  <a:latin typeface="Verdana" pitchFamily="34" charset="0"/>
                  <a:ea typeface="Verdana" pitchFamily="34" charset="0"/>
                  <a:cs typeface="Verdana" pitchFamily="34" charset="0"/>
                </a:rPr>
                <a:t>Now</a:t>
              </a:r>
            </a:p>
          </p:txBody>
        </p:sp>
      </p:grpSp>
    </p:spTree>
    <p:extLst>
      <p:ext uri="{BB962C8B-B14F-4D97-AF65-F5344CB8AC3E}">
        <p14:creationId xmlns:p14="http://schemas.microsoft.com/office/powerpoint/2010/main" val="165378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5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500"/>
                                        <p:tgtEl>
                                          <p:spTgt spid="6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61" grpId="0" animBg="1"/>
      <p:bldP spid="62" grpId="0" animBg="1"/>
      <p:bldP spid="65" grpId="0" animBg="1"/>
      <p:bldP spid="66"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524000" y="493714"/>
            <a:ext cx="9145588" cy="6364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957" y="1788850"/>
            <a:ext cx="4142227" cy="329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4"/>
          <p:cNvSpPr txBox="1">
            <a:spLocks/>
          </p:cNvSpPr>
          <p:nvPr/>
        </p:nvSpPr>
        <p:spPr bwMode="auto">
          <a:xfrm>
            <a:off x="1557339" y="58739"/>
            <a:ext cx="9001125" cy="484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400">
                <a:latin typeface="Arial" charset="0"/>
                <a:cs typeface="Arial" charset="0"/>
              </a:rPr>
              <a:t>Object </a:t>
            </a:r>
            <a:r>
              <a:rPr lang="en-ZA" sz="2400" u="sng">
                <a:solidFill>
                  <a:srgbClr val="FF0000"/>
                </a:solidFill>
                <a:latin typeface="Arial" charset="0"/>
                <a:cs typeface="Arial" charset="0"/>
              </a:rPr>
              <a:t>Object Action</a:t>
            </a:r>
            <a:r>
              <a:rPr lang="en-ZA" sz="2400">
                <a:solidFill>
                  <a:srgbClr val="FF0000"/>
                </a:solidFill>
                <a:latin typeface="Arial" charset="0"/>
                <a:cs typeface="Arial" charset="0"/>
              </a:rPr>
              <a:t> </a:t>
            </a:r>
            <a:r>
              <a:rPr lang="en-ZA" sz="2400">
                <a:latin typeface="Arial" charset="0"/>
                <a:cs typeface="Arial" charset="0"/>
              </a:rPr>
              <a:t>Considerations</a:t>
            </a:r>
            <a:endParaRPr lang="en-ZA" sz="2400" dirty="0">
              <a:latin typeface="Arial" charset="0"/>
              <a:cs typeface="Arial" charset="0"/>
            </a:endParaRPr>
          </a:p>
        </p:txBody>
      </p:sp>
      <p:grpSp>
        <p:nvGrpSpPr>
          <p:cNvPr id="5" name="Group 10"/>
          <p:cNvGrpSpPr>
            <a:grpSpLocks/>
          </p:cNvGrpSpPr>
          <p:nvPr/>
        </p:nvGrpSpPr>
        <p:grpSpPr bwMode="auto">
          <a:xfrm>
            <a:off x="10113964" y="6521451"/>
            <a:ext cx="617537" cy="347663"/>
            <a:chOff x="8589272" y="6520719"/>
            <a:chExt cx="617729" cy="348542"/>
          </a:xfrm>
        </p:grpSpPr>
        <p:pic>
          <p:nvPicPr>
            <p:cNvPr id="6"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9272" y="6520719"/>
              <a:ext cx="556071" cy="34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1"/>
            <p:cNvSpPr txBox="1">
              <a:spLocks/>
            </p:cNvSpPr>
            <p:nvPr/>
          </p:nvSpPr>
          <p:spPr bwMode="auto">
            <a:xfrm>
              <a:off x="8691734" y="6536606"/>
              <a:ext cx="51526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0382FED-399C-41AD-848E-8D57682C77A4}" type="slidenum">
                <a:rPr lang="en-US"/>
                <a:pPr eaLnBrk="1" hangingPunct="1"/>
                <a:t>66</a:t>
              </a:fld>
              <a:endParaRPr lang="en-US"/>
            </a:p>
          </p:txBody>
        </p:sp>
      </p:grpSp>
      <p:grpSp>
        <p:nvGrpSpPr>
          <p:cNvPr id="8" name="Group 7"/>
          <p:cNvGrpSpPr/>
          <p:nvPr/>
        </p:nvGrpSpPr>
        <p:grpSpPr>
          <a:xfrm>
            <a:off x="5176563" y="2165144"/>
            <a:ext cx="547492" cy="553301"/>
            <a:chOff x="0" y="0"/>
            <a:chExt cx="2938138" cy="2560856"/>
          </a:xfrm>
        </p:grpSpPr>
        <p:cxnSp>
          <p:nvCxnSpPr>
            <p:cNvPr id="9" name="Straight Connector 8"/>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flipH="1">
            <a:off x="5447928" y="2727536"/>
            <a:ext cx="648072" cy="727582"/>
            <a:chOff x="3275856" y="2727536"/>
            <a:chExt cx="661045" cy="727582"/>
          </a:xfrm>
        </p:grpSpPr>
        <p:grpSp>
          <p:nvGrpSpPr>
            <p:cNvPr id="13" name="Group 12"/>
            <p:cNvGrpSpPr/>
            <p:nvPr/>
          </p:nvGrpSpPr>
          <p:grpSpPr>
            <a:xfrm>
              <a:off x="3275856" y="2731221"/>
              <a:ext cx="661045" cy="699609"/>
              <a:chOff x="-2021614" y="-23770"/>
              <a:chExt cx="3547525" cy="3238012"/>
            </a:xfrm>
          </p:grpSpPr>
          <p:cxnSp>
            <p:nvCxnSpPr>
              <p:cNvPr id="15" name="Straight Connector 14"/>
              <p:cNvCxnSpPr/>
              <p:nvPr/>
            </p:nvCxnSpPr>
            <p:spPr>
              <a:xfrm>
                <a:off x="-51750" y="1"/>
                <a:ext cx="1577661"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021614" y="-23770"/>
                <a:ext cx="1969864" cy="32295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886635" y="3205772"/>
                <a:ext cx="3412545" cy="84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flipV="1">
              <a:off x="3911643" y="2727536"/>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4808403" y="2727536"/>
            <a:ext cx="661045" cy="727582"/>
            <a:chOff x="3275856" y="2727536"/>
            <a:chExt cx="661045" cy="727582"/>
          </a:xfrm>
        </p:grpSpPr>
        <p:grpSp>
          <p:nvGrpSpPr>
            <p:cNvPr id="19" name="Group 18"/>
            <p:cNvGrpSpPr/>
            <p:nvPr/>
          </p:nvGrpSpPr>
          <p:grpSpPr>
            <a:xfrm>
              <a:off x="3275856" y="2731221"/>
              <a:ext cx="661045" cy="699609"/>
              <a:chOff x="-2021614" y="-23770"/>
              <a:chExt cx="3547525" cy="3238012"/>
            </a:xfrm>
          </p:grpSpPr>
          <p:cxnSp>
            <p:nvCxnSpPr>
              <p:cNvPr id="21" name="Straight Connector 20"/>
              <p:cNvCxnSpPr/>
              <p:nvPr/>
            </p:nvCxnSpPr>
            <p:spPr>
              <a:xfrm>
                <a:off x="-51750" y="1"/>
                <a:ext cx="1577661"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021614" y="-23770"/>
                <a:ext cx="1969864" cy="32295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886635" y="3205772"/>
                <a:ext cx="3412545" cy="84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flipV="1">
              <a:off x="3911643" y="2727536"/>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rot="10800000">
            <a:off x="5192440" y="4165846"/>
            <a:ext cx="547492" cy="547421"/>
            <a:chOff x="0" y="0"/>
            <a:chExt cx="2938138" cy="2560856"/>
          </a:xfrm>
        </p:grpSpPr>
        <p:cxnSp>
          <p:nvCxnSpPr>
            <p:cNvPr id="25" name="Straight Connector 24"/>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flipH="1" flipV="1">
            <a:off x="5468888" y="3429000"/>
            <a:ext cx="644204" cy="732266"/>
            <a:chOff x="3301010" y="2715428"/>
            <a:chExt cx="599349" cy="727582"/>
          </a:xfrm>
        </p:grpSpPr>
        <p:grpSp>
          <p:nvGrpSpPr>
            <p:cNvPr id="29" name="Group 28"/>
            <p:cNvGrpSpPr/>
            <p:nvPr/>
          </p:nvGrpSpPr>
          <p:grpSpPr>
            <a:xfrm>
              <a:off x="3301010" y="2727536"/>
              <a:ext cx="599349" cy="703294"/>
              <a:chOff x="-1886625" y="-40828"/>
              <a:chExt cx="3216434" cy="3255070"/>
            </a:xfrm>
          </p:grpSpPr>
          <p:cxnSp>
            <p:nvCxnSpPr>
              <p:cNvPr id="31" name="Straight Connector 30"/>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30" name="Straight Connector 29"/>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flipV="1">
            <a:off x="4797674" y="3429000"/>
            <a:ext cx="654122" cy="732266"/>
            <a:chOff x="3301010" y="2715428"/>
            <a:chExt cx="599349" cy="727582"/>
          </a:xfrm>
        </p:grpSpPr>
        <p:grpSp>
          <p:nvGrpSpPr>
            <p:cNvPr id="35" name="Group 34"/>
            <p:cNvGrpSpPr/>
            <p:nvPr/>
          </p:nvGrpSpPr>
          <p:grpSpPr>
            <a:xfrm>
              <a:off x="3301010" y="2727536"/>
              <a:ext cx="599349" cy="703294"/>
              <a:chOff x="-1886625" y="-40828"/>
              <a:chExt cx="3216434" cy="3255070"/>
            </a:xfrm>
          </p:grpSpPr>
          <p:cxnSp>
            <p:nvCxnSpPr>
              <p:cNvPr id="37" name="Straight Connector 36"/>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rot="10800000" flipH="1">
            <a:off x="5759795" y="2722776"/>
            <a:ext cx="771148" cy="727581"/>
            <a:chOff x="0" y="0"/>
            <a:chExt cx="2938138" cy="2560856"/>
          </a:xfrm>
        </p:grpSpPr>
        <p:cxnSp>
          <p:nvCxnSpPr>
            <p:cNvPr id="41" name="Straight Connector 40"/>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flipH="1">
            <a:off x="5736812" y="3435351"/>
            <a:ext cx="791236" cy="727581"/>
            <a:chOff x="0" y="0"/>
            <a:chExt cx="2938138" cy="2560856"/>
          </a:xfrm>
        </p:grpSpPr>
        <p:cxnSp>
          <p:nvCxnSpPr>
            <p:cNvPr id="45" name="Straight Connector 44"/>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rot="10800000" flipH="1">
            <a:off x="4380352" y="2729530"/>
            <a:ext cx="771148" cy="727581"/>
            <a:chOff x="0" y="0"/>
            <a:chExt cx="2938138" cy="2560856"/>
          </a:xfrm>
        </p:grpSpPr>
        <p:cxnSp>
          <p:nvCxnSpPr>
            <p:cNvPr id="49" name="Straight Connector 48"/>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flipH="1">
            <a:off x="4357369" y="3442105"/>
            <a:ext cx="791236" cy="727581"/>
            <a:chOff x="0" y="0"/>
            <a:chExt cx="2938138" cy="2560856"/>
          </a:xfrm>
        </p:grpSpPr>
        <p:cxnSp>
          <p:nvCxnSpPr>
            <p:cNvPr id="53" name="Straight Connector 52"/>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5167888" y="709738"/>
            <a:ext cx="568072" cy="5455567"/>
            <a:chOff x="4082182" y="-1672839"/>
            <a:chExt cx="979635" cy="10203678"/>
          </a:xfrm>
        </p:grpSpPr>
        <p:sp>
          <p:nvSpPr>
            <p:cNvPr id="57" name="Rectangle 56"/>
            <p:cNvSpPr/>
            <p:nvPr/>
          </p:nvSpPr>
          <p:spPr>
            <a:xfrm>
              <a:off x="4082182" y="-1672839"/>
              <a:ext cx="925286" cy="735185"/>
            </a:xfrm>
            <a:prstGeom prst="rect">
              <a:avLst/>
            </a:prstGeom>
            <a:solidFill>
              <a:srgbClr val="FF0000">
                <a:alpha val="21000"/>
              </a:srgbClr>
            </a:solid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a:solidFill>
                    <a:schemeClr val="tx1"/>
                  </a:solidFill>
                  <a:latin typeface="Verdana" pitchFamily="34" charset="0"/>
                  <a:ea typeface="Verdana" pitchFamily="34" charset="0"/>
                  <a:cs typeface="Verdana" pitchFamily="34" charset="0"/>
                </a:rPr>
                <a:t>Critical to</a:t>
              </a:r>
            </a:p>
            <a:p>
              <a:pPr algn="ctr"/>
              <a:r>
                <a:rPr lang="en-ZA" sz="800" b="1">
                  <a:solidFill>
                    <a:schemeClr val="tx1"/>
                  </a:solidFill>
                  <a:latin typeface="Verdana" pitchFamily="34" charset="0"/>
                  <a:ea typeface="Verdana" pitchFamily="34" charset="0"/>
                  <a:cs typeface="Verdana" pitchFamily="34" charset="0"/>
                </a:rPr>
                <a:t>Act</a:t>
              </a:r>
            </a:p>
          </p:txBody>
        </p:sp>
        <p:sp>
          <p:nvSpPr>
            <p:cNvPr id="58" name="Rectangle 57"/>
            <p:cNvSpPr/>
            <p:nvPr/>
          </p:nvSpPr>
          <p:spPr>
            <a:xfrm>
              <a:off x="4129727" y="8020972"/>
              <a:ext cx="932090" cy="509867"/>
            </a:xfrm>
            <a:prstGeom prst="rect">
              <a:avLst/>
            </a:prstGeom>
            <a:solidFill>
              <a:srgbClr val="FF0000">
                <a:alpha val="21000"/>
              </a:srgbClr>
            </a:solid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Use</a:t>
              </a:r>
            </a:p>
            <a:p>
              <a:pPr algn="ctr"/>
              <a:r>
                <a:rPr lang="en-ZA" sz="800" b="1" dirty="0">
                  <a:solidFill>
                    <a:schemeClr val="tx1"/>
                  </a:solidFill>
                  <a:latin typeface="Verdana" pitchFamily="34" charset="0"/>
                  <a:ea typeface="Verdana" pitchFamily="34" charset="0"/>
                  <a:cs typeface="Verdana" pitchFamily="34" charset="0"/>
                </a:rPr>
                <a:t>Stage 0</a:t>
              </a:r>
            </a:p>
          </p:txBody>
        </p:sp>
        <p:cxnSp>
          <p:nvCxnSpPr>
            <p:cNvPr id="59" name="Straight Connector 58"/>
            <p:cNvCxnSpPr/>
            <p:nvPr/>
          </p:nvCxnSpPr>
          <p:spPr>
            <a:xfrm flipH="1" flipV="1">
              <a:off x="4082183" y="-1062917"/>
              <a:ext cx="967307" cy="9091572"/>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4124204" y="-1062917"/>
              <a:ext cx="896871" cy="9049550"/>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sp>
        <p:nvSpPr>
          <p:cNvPr id="61" name="Rounded Rectangular Callout 60"/>
          <p:cNvSpPr/>
          <p:nvPr/>
        </p:nvSpPr>
        <p:spPr>
          <a:xfrm>
            <a:off x="6333608" y="548680"/>
            <a:ext cx="4298897" cy="1240170"/>
          </a:xfrm>
          <a:prstGeom prst="wedgeRoundRectCallout">
            <a:avLst>
              <a:gd name="adj1" fmla="val -64386"/>
              <a:gd name="adj2" fmla="val -23353"/>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Choose your Critical Requirement for when the Object acts on it’s environment.</a:t>
            </a:r>
          </a:p>
          <a:p>
            <a:pPr algn="ctr"/>
            <a:r>
              <a:rPr lang="en-ZA" sz="1200" b="1" dirty="0">
                <a:solidFill>
                  <a:srgbClr val="FF0000"/>
                </a:solidFill>
              </a:rPr>
              <a:t>NB!!   No other insights be considered until this is defined. </a:t>
            </a:r>
          </a:p>
          <a:p>
            <a:pPr algn="ctr"/>
            <a:r>
              <a:rPr lang="en-ZA" sz="1200" b="1" dirty="0">
                <a:solidFill>
                  <a:srgbClr val="FF0000"/>
                </a:solidFill>
              </a:rPr>
              <a:t>NBNBNB!!!  If you change this, then you have to start the whole focus analysis from the beginning</a:t>
            </a:r>
          </a:p>
        </p:txBody>
      </p:sp>
      <p:sp>
        <p:nvSpPr>
          <p:cNvPr id="62" name="Rounded Rectangular Callout 61"/>
          <p:cNvSpPr/>
          <p:nvPr/>
        </p:nvSpPr>
        <p:spPr>
          <a:xfrm>
            <a:off x="6672064" y="5592607"/>
            <a:ext cx="3312368" cy="1213884"/>
          </a:xfrm>
          <a:prstGeom prst="wedgeRoundRectCallout">
            <a:avLst>
              <a:gd name="adj1" fmla="val -79905"/>
              <a:gd name="adj2" fmla="val -17233"/>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This explains the stage in the object’s lifecycle, that pertains to the functioning of the object</a:t>
            </a:r>
          </a:p>
        </p:txBody>
      </p:sp>
      <p:grpSp>
        <p:nvGrpSpPr>
          <p:cNvPr id="64" name="Group 63"/>
          <p:cNvGrpSpPr/>
          <p:nvPr/>
        </p:nvGrpSpPr>
        <p:grpSpPr>
          <a:xfrm>
            <a:off x="5444190" y="1484784"/>
            <a:ext cx="627153" cy="4032448"/>
            <a:chOff x="3920189" y="1484784"/>
            <a:chExt cx="627153" cy="3597067"/>
          </a:xfrm>
        </p:grpSpPr>
        <p:cxnSp>
          <p:nvCxnSpPr>
            <p:cNvPr id="65" name="Straight Connector 64"/>
            <p:cNvCxnSpPr>
              <a:endCxn id="66" idx="1"/>
            </p:cNvCxnSpPr>
            <p:nvPr/>
          </p:nvCxnSpPr>
          <p:spPr>
            <a:xfrm flipV="1">
              <a:off x="3920189" y="1636817"/>
              <a:ext cx="7607" cy="344503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6" name="Right Arrow 65"/>
            <p:cNvSpPr/>
            <p:nvPr/>
          </p:nvSpPr>
          <p:spPr>
            <a:xfrm>
              <a:off x="3927796" y="1484784"/>
              <a:ext cx="619546" cy="30406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dirty="0">
                  <a:solidFill>
                    <a:srgbClr val="FF0000"/>
                  </a:solidFill>
                  <a:latin typeface="Verdana" pitchFamily="34" charset="0"/>
                  <a:ea typeface="Verdana" pitchFamily="34" charset="0"/>
                  <a:cs typeface="Verdana" pitchFamily="34" charset="0"/>
                </a:rPr>
                <a:t>Now</a:t>
              </a:r>
            </a:p>
          </p:txBody>
        </p:sp>
      </p:grpSp>
      <p:grpSp>
        <p:nvGrpSpPr>
          <p:cNvPr id="75" name="Group 74">
            <a:extLst>
              <a:ext uri="{FF2B5EF4-FFF2-40B4-BE49-F238E27FC236}">
                <a16:creationId xmlns:a16="http://schemas.microsoft.com/office/drawing/2014/main" id="{55752956-29E8-E023-9E91-733AF530F015}"/>
              </a:ext>
            </a:extLst>
          </p:cNvPr>
          <p:cNvGrpSpPr/>
          <p:nvPr/>
        </p:nvGrpSpPr>
        <p:grpSpPr>
          <a:xfrm>
            <a:off x="1521379" y="1788849"/>
            <a:ext cx="3923941" cy="863710"/>
            <a:chOff x="1521379" y="1788849"/>
            <a:chExt cx="3923941" cy="863710"/>
          </a:xfrm>
        </p:grpSpPr>
        <p:sp>
          <p:nvSpPr>
            <p:cNvPr id="67" name="Rounded Rectangular Callout 66"/>
            <p:cNvSpPr/>
            <p:nvPr/>
          </p:nvSpPr>
          <p:spPr>
            <a:xfrm>
              <a:off x="1521379" y="1788849"/>
              <a:ext cx="3596932" cy="863710"/>
            </a:xfrm>
            <a:prstGeom prst="wedgeRoundRectCallout">
              <a:avLst>
                <a:gd name="adj1" fmla="val 56481"/>
                <a:gd name="adj2" fmla="val -15858"/>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u="sng" dirty="0">
                  <a:solidFill>
                    <a:srgbClr val="FF0000"/>
                  </a:solidFill>
                </a:rPr>
                <a:t>EFFECTIVENESS IMPACT</a:t>
              </a:r>
            </a:p>
            <a:p>
              <a:pPr algn="ctr"/>
              <a:r>
                <a:rPr lang="en-ZA" sz="1400" b="1" u="sng" dirty="0">
                  <a:solidFill>
                    <a:schemeClr val="tx1"/>
                  </a:solidFill>
                </a:rPr>
                <a:t>Define this for each quadrangle created by the row lines the “Now” &amp; the dotted line</a:t>
              </a:r>
            </a:p>
          </p:txBody>
        </p:sp>
        <p:sp>
          <p:nvSpPr>
            <p:cNvPr id="70" name="Trapezoid 69"/>
            <p:cNvSpPr/>
            <p:nvPr/>
          </p:nvSpPr>
          <p:spPr>
            <a:xfrm flipV="1">
              <a:off x="5316145" y="2044400"/>
              <a:ext cx="129175" cy="120743"/>
            </a:xfrm>
            <a:prstGeom prst="trapezoid">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74" name="Group 73">
            <a:extLst>
              <a:ext uri="{FF2B5EF4-FFF2-40B4-BE49-F238E27FC236}">
                <a16:creationId xmlns:a16="http://schemas.microsoft.com/office/drawing/2014/main" id="{555E4A99-5C99-BDE4-7AA7-B6FAE81181AA}"/>
              </a:ext>
            </a:extLst>
          </p:cNvPr>
          <p:cNvGrpSpPr/>
          <p:nvPr/>
        </p:nvGrpSpPr>
        <p:grpSpPr>
          <a:xfrm>
            <a:off x="1498881" y="637244"/>
            <a:ext cx="4098839" cy="1365506"/>
            <a:chOff x="1498881" y="637244"/>
            <a:chExt cx="4098839" cy="1365506"/>
          </a:xfrm>
        </p:grpSpPr>
        <p:sp>
          <p:nvSpPr>
            <p:cNvPr id="63" name="Rounded Rectangular Callout 62"/>
            <p:cNvSpPr/>
            <p:nvPr/>
          </p:nvSpPr>
          <p:spPr>
            <a:xfrm>
              <a:off x="1498881" y="637244"/>
              <a:ext cx="3596932" cy="863710"/>
            </a:xfrm>
            <a:prstGeom prst="wedgeRoundRectCallout">
              <a:avLst>
                <a:gd name="adj1" fmla="val 62659"/>
                <a:gd name="adj2" fmla="val 92979"/>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u="sng" dirty="0">
                  <a:solidFill>
                    <a:srgbClr val="FF0000"/>
                  </a:solidFill>
                </a:rPr>
                <a:t>EFFECTIVENESS OPPORTUNITY </a:t>
              </a:r>
              <a:r>
                <a:rPr lang="en-ZA" sz="1400" b="1" u="sng" dirty="0">
                  <a:solidFill>
                    <a:schemeClr val="tx1"/>
                  </a:solidFill>
                </a:rPr>
                <a:t>Define this for each quadrangle created by the row lines the “Now” &amp; the dotted line</a:t>
              </a:r>
            </a:p>
          </p:txBody>
        </p:sp>
        <p:sp>
          <p:nvSpPr>
            <p:cNvPr id="71" name="Trapezoid 70"/>
            <p:cNvSpPr/>
            <p:nvPr/>
          </p:nvSpPr>
          <p:spPr>
            <a:xfrm flipV="1">
              <a:off x="5468545" y="1882007"/>
              <a:ext cx="129175" cy="120743"/>
            </a:xfrm>
            <a:prstGeom prst="trapezoid">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76" name="Group 75">
            <a:extLst>
              <a:ext uri="{FF2B5EF4-FFF2-40B4-BE49-F238E27FC236}">
                <a16:creationId xmlns:a16="http://schemas.microsoft.com/office/drawing/2014/main" id="{A9B91F0F-E83B-C166-44E2-D8A3A5816CD4}"/>
              </a:ext>
            </a:extLst>
          </p:cNvPr>
          <p:cNvGrpSpPr/>
          <p:nvPr/>
        </p:nvGrpSpPr>
        <p:grpSpPr>
          <a:xfrm>
            <a:off x="1524000" y="4221088"/>
            <a:ext cx="4059953" cy="863710"/>
            <a:chOff x="1524000" y="4221088"/>
            <a:chExt cx="4059953" cy="863710"/>
          </a:xfrm>
        </p:grpSpPr>
        <p:sp>
          <p:nvSpPr>
            <p:cNvPr id="68" name="Rounded Rectangular Callout 67"/>
            <p:cNvSpPr/>
            <p:nvPr/>
          </p:nvSpPr>
          <p:spPr>
            <a:xfrm>
              <a:off x="1524000" y="4221088"/>
              <a:ext cx="3539411" cy="863710"/>
            </a:xfrm>
            <a:prstGeom prst="wedgeRoundRectCallout">
              <a:avLst>
                <a:gd name="adj1" fmla="val 62176"/>
                <a:gd name="adj2" fmla="val 10856"/>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u="sng" dirty="0">
                  <a:solidFill>
                    <a:srgbClr val="FF0000"/>
                  </a:solidFill>
                </a:rPr>
                <a:t>EFFICIENCY OPPORTUNITY </a:t>
              </a:r>
            </a:p>
            <a:p>
              <a:pPr algn="ctr"/>
              <a:r>
                <a:rPr lang="en-ZA" sz="1400" b="1" u="sng" dirty="0">
                  <a:solidFill>
                    <a:schemeClr val="tx1"/>
                  </a:solidFill>
                </a:rPr>
                <a:t>Define this for each quadrangle created by the row lines the “Now” &amp; the dotted line</a:t>
              </a:r>
            </a:p>
          </p:txBody>
        </p:sp>
        <p:sp>
          <p:nvSpPr>
            <p:cNvPr id="72" name="Trapezoid 71"/>
            <p:cNvSpPr/>
            <p:nvPr/>
          </p:nvSpPr>
          <p:spPr>
            <a:xfrm>
              <a:off x="5451526" y="4682414"/>
              <a:ext cx="132427" cy="169704"/>
            </a:xfrm>
            <a:prstGeom prst="trapezoid">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77" name="Group 76">
            <a:extLst>
              <a:ext uri="{FF2B5EF4-FFF2-40B4-BE49-F238E27FC236}">
                <a16:creationId xmlns:a16="http://schemas.microsoft.com/office/drawing/2014/main" id="{44473FDB-A4E2-1959-FB2F-06F3D0018B82}"/>
              </a:ext>
            </a:extLst>
          </p:cNvPr>
          <p:cNvGrpSpPr/>
          <p:nvPr/>
        </p:nvGrpSpPr>
        <p:grpSpPr>
          <a:xfrm>
            <a:off x="1509515" y="4895054"/>
            <a:ext cx="3935805" cy="1197856"/>
            <a:chOff x="1509515" y="4895054"/>
            <a:chExt cx="3935805" cy="1197856"/>
          </a:xfrm>
        </p:grpSpPr>
        <p:sp>
          <p:nvSpPr>
            <p:cNvPr id="69" name="Rounded Rectangular Callout 68"/>
            <p:cNvSpPr/>
            <p:nvPr/>
          </p:nvSpPr>
          <p:spPr>
            <a:xfrm>
              <a:off x="1509515" y="5229200"/>
              <a:ext cx="3596932" cy="863710"/>
            </a:xfrm>
            <a:prstGeom prst="wedgeRoundRectCallout">
              <a:avLst>
                <a:gd name="adj1" fmla="val 57194"/>
                <a:gd name="adj2" fmla="val -70277"/>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u="sng" dirty="0">
                  <a:solidFill>
                    <a:srgbClr val="FF0000"/>
                  </a:solidFill>
                </a:rPr>
                <a:t>EFFICIENCY IMPACT</a:t>
              </a:r>
            </a:p>
            <a:p>
              <a:pPr algn="ctr"/>
              <a:r>
                <a:rPr lang="en-ZA" sz="1400" b="1" u="sng" dirty="0">
                  <a:solidFill>
                    <a:schemeClr val="tx1"/>
                  </a:solidFill>
                </a:rPr>
                <a:t>Define this for each quadrangle created by the row lines the “Now” &amp; the dotted line</a:t>
              </a:r>
            </a:p>
          </p:txBody>
        </p:sp>
        <p:sp>
          <p:nvSpPr>
            <p:cNvPr id="73" name="Trapezoid 72"/>
            <p:cNvSpPr/>
            <p:nvPr/>
          </p:nvSpPr>
          <p:spPr>
            <a:xfrm>
              <a:off x="5312893" y="4895054"/>
              <a:ext cx="132427" cy="169704"/>
            </a:xfrm>
            <a:prstGeom prst="trapezoid">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extLst>
      <p:ext uri="{BB962C8B-B14F-4D97-AF65-F5344CB8AC3E}">
        <p14:creationId xmlns:p14="http://schemas.microsoft.com/office/powerpoint/2010/main" val="102612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500"/>
                                        <p:tgtEl>
                                          <p:spTgt spid="7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524000" y="493714"/>
            <a:ext cx="9145588" cy="6364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957" y="1788850"/>
            <a:ext cx="4142227" cy="329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4"/>
          <p:cNvSpPr txBox="1">
            <a:spLocks/>
          </p:cNvSpPr>
          <p:nvPr/>
        </p:nvSpPr>
        <p:spPr bwMode="auto">
          <a:xfrm>
            <a:off x="1557339" y="58739"/>
            <a:ext cx="9001125" cy="484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400">
                <a:latin typeface="Arial" charset="0"/>
                <a:cs typeface="Arial" charset="0"/>
              </a:rPr>
              <a:t>Object </a:t>
            </a:r>
            <a:r>
              <a:rPr lang="en-ZA" sz="2400" u="sng">
                <a:solidFill>
                  <a:srgbClr val="FF0000"/>
                </a:solidFill>
                <a:latin typeface="Arial" charset="0"/>
                <a:cs typeface="Arial" charset="0"/>
              </a:rPr>
              <a:t>Opportunity Preparation</a:t>
            </a:r>
            <a:r>
              <a:rPr lang="en-ZA" sz="2400">
                <a:solidFill>
                  <a:srgbClr val="FF0000"/>
                </a:solidFill>
                <a:latin typeface="Arial" charset="0"/>
                <a:cs typeface="Arial" charset="0"/>
              </a:rPr>
              <a:t> </a:t>
            </a:r>
            <a:r>
              <a:rPr lang="en-ZA" sz="2400">
                <a:latin typeface="Arial" charset="0"/>
                <a:cs typeface="Arial" charset="0"/>
              </a:rPr>
              <a:t>Considerations</a:t>
            </a:r>
            <a:endParaRPr lang="en-ZA" sz="2400" dirty="0">
              <a:latin typeface="Arial" charset="0"/>
              <a:cs typeface="Arial" charset="0"/>
            </a:endParaRPr>
          </a:p>
        </p:txBody>
      </p:sp>
      <p:grpSp>
        <p:nvGrpSpPr>
          <p:cNvPr id="5" name="Group 10"/>
          <p:cNvGrpSpPr>
            <a:grpSpLocks/>
          </p:cNvGrpSpPr>
          <p:nvPr/>
        </p:nvGrpSpPr>
        <p:grpSpPr bwMode="auto">
          <a:xfrm>
            <a:off x="10113964" y="6521451"/>
            <a:ext cx="617537" cy="347663"/>
            <a:chOff x="8589272" y="6520719"/>
            <a:chExt cx="617729" cy="348542"/>
          </a:xfrm>
        </p:grpSpPr>
        <p:pic>
          <p:nvPicPr>
            <p:cNvPr id="6"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9272" y="6520719"/>
              <a:ext cx="556071" cy="34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1"/>
            <p:cNvSpPr txBox="1">
              <a:spLocks/>
            </p:cNvSpPr>
            <p:nvPr/>
          </p:nvSpPr>
          <p:spPr bwMode="auto">
            <a:xfrm>
              <a:off x="8691734" y="6536606"/>
              <a:ext cx="51526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0382FED-399C-41AD-848E-8D57682C77A4}" type="slidenum">
                <a:rPr lang="en-US"/>
                <a:pPr eaLnBrk="1" hangingPunct="1"/>
                <a:t>67</a:t>
              </a:fld>
              <a:endParaRPr lang="en-US"/>
            </a:p>
          </p:txBody>
        </p:sp>
      </p:grpSp>
      <p:grpSp>
        <p:nvGrpSpPr>
          <p:cNvPr id="8" name="Group 7"/>
          <p:cNvGrpSpPr/>
          <p:nvPr/>
        </p:nvGrpSpPr>
        <p:grpSpPr>
          <a:xfrm>
            <a:off x="5176563" y="2165144"/>
            <a:ext cx="547492" cy="553301"/>
            <a:chOff x="0" y="0"/>
            <a:chExt cx="2938138" cy="2560856"/>
          </a:xfrm>
        </p:grpSpPr>
        <p:cxnSp>
          <p:nvCxnSpPr>
            <p:cNvPr id="9" name="Straight Connector 8"/>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flipH="1">
            <a:off x="5447928" y="2727536"/>
            <a:ext cx="648072" cy="727582"/>
            <a:chOff x="3275856" y="2727536"/>
            <a:chExt cx="661045" cy="727582"/>
          </a:xfrm>
        </p:grpSpPr>
        <p:grpSp>
          <p:nvGrpSpPr>
            <p:cNvPr id="13" name="Group 12"/>
            <p:cNvGrpSpPr/>
            <p:nvPr/>
          </p:nvGrpSpPr>
          <p:grpSpPr>
            <a:xfrm>
              <a:off x="3275856" y="2731221"/>
              <a:ext cx="661045" cy="699609"/>
              <a:chOff x="-2021614" y="-23770"/>
              <a:chExt cx="3547525" cy="3238012"/>
            </a:xfrm>
          </p:grpSpPr>
          <p:cxnSp>
            <p:nvCxnSpPr>
              <p:cNvPr id="15" name="Straight Connector 14"/>
              <p:cNvCxnSpPr/>
              <p:nvPr/>
            </p:nvCxnSpPr>
            <p:spPr>
              <a:xfrm>
                <a:off x="-51750" y="1"/>
                <a:ext cx="1577661"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021614" y="-23770"/>
                <a:ext cx="1969864" cy="32295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886635" y="3205772"/>
                <a:ext cx="3412545" cy="84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flipV="1">
              <a:off x="3911643" y="2727536"/>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4808403" y="2727536"/>
            <a:ext cx="661045" cy="727582"/>
            <a:chOff x="3275856" y="2727536"/>
            <a:chExt cx="661045" cy="727582"/>
          </a:xfrm>
        </p:grpSpPr>
        <p:grpSp>
          <p:nvGrpSpPr>
            <p:cNvPr id="19" name="Group 18"/>
            <p:cNvGrpSpPr/>
            <p:nvPr/>
          </p:nvGrpSpPr>
          <p:grpSpPr>
            <a:xfrm>
              <a:off x="3275856" y="2731221"/>
              <a:ext cx="661045" cy="699609"/>
              <a:chOff x="-2021614" y="-23770"/>
              <a:chExt cx="3547525" cy="3238012"/>
            </a:xfrm>
          </p:grpSpPr>
          <p:cxnSp>
            <p:nvCxnSpPr>
              <p:cNvPr id="21" name="Straight Connector 20"/>
              <p:cNvCxnSpPr/>
              <p:nvPr/>
            </p:nvCxnSpPr>
            <p:spPr>
              <a:xfrm>
                <a:off x="-51750" y="1"/>
                <a:ext cx="1577661"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021614" y="-23770"/>
                <a:ext cx="1969864" cy="32295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886635" y="3205772"/>
                <a:ext cx="3412545" cy="84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flipV="1">
              <a:off x="3911643" y="2727536"/>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rot="10800000">
            <a:off x="5192440" y="4165846"/>
            <a:ext cx="547492" cy="547421"/>
            <a:chOff x="0" y="0"/>
            <a:chExt cx="2938138" cy="2560856"/>
          </a:xfrm>
        </p:grpSpPr>
        <p:cxnSp>
          <p:nvCxnSpPr>
            <p:cNvPr id="25" name="Straight Connector 24"/>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flipH="1" flipV="1">
            <a:off x="5468888" y="3429000"/>
            <a:ext cx="644204" cy="732266"/>
            <a:chOff x="3301010" y="2715428"/>
            <a:chExt cx="599349" cy="727582"/>
          </a:xfrm>
        </p:grpSpPr>
        <p:grpSp>
          <p:nvGrpSpPr>
            <p:cNvPr id="29" name="Group 28"/>
            <p:cNvGrpSpPr/>
            <p:nvPr/>
          </p:nvGrpSpPr>
          <p:grpSpPr>
            <a:xfrm>
              <a:off x="3301010" y="2727536"/>
              <a:ext cx="599349" cy="703294"/>
              <a:chOff x="-1886625" y="-40828"/>
              <a:chExt cx="3216434" cy="3255070"/>
            </a:xfrm>
          </p:grpSpPr>
          <p:cxnSp>
            <p:nvCxnSpPr>
              <p:cNvPr id="31" name="Straight Connector 30"/>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30" name="Straight Connector 29"/>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flipV="1">
            <a:off x="4797674" y="3429000"/>
            <a:ext cx="654122" cy="732266"/>
            <a:chOff x="3301010" y="2715428"/>
            <a:chExt cx="599349" cy="727582"/>
          </a:xfrm>
        </p:grpSpPr>
        <p:grpSp>
          <p:nvGrpSpPr>
            <p:cNvPr id="35" name="Group 34"/>
            <p:cNvGrpSpPr/>
            <p:nvPr/>
          </p:nvGrpSpPr>
          <p:grpSpPr>
            <a:xfrm>
              <a:off x="3301010" y="2727536"/>
              <a:ext cx="599349" cy="703294"/>
              <a:chOff x="-1886625" y="-40828"/>
              <a:chExt cx="3216434" cy="3255070"/>
            </a:xfrm>
          </p:grpSpPr>
          <p:cxnSp>
            <p:nvCxnSpPr>
              <p:cNvPr id="37" name="Straight Connector 36"/>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rot="10800000" flipH="1">
            <a:off x="5759795" y="2722776"/>
            <a:ext cx="771148" cy="727581"/>
            <a:chOff x="0" y="0"/>
            <a:chExt cx="2938138" cy="2560856"/>
          </a:xfrm>
        </p:grpSpPr>
        <p:cxnSp>
          <p:nvCxnSpPr>
            <p:cNvPr id="41" name="Straight Connector 40"/>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flipH="1">
            <a:off x="5736812" y="3435351"/>
            <a:ext cx="791236" cy="727581"/>
            <a:chOff x="0" y="0"/>
            <a:chExt cx="2938138" cy="2560856"/>
          </a:xfrm>
        </p:grpSpPr>
        <p:cxnSp>
          <p:nvCxnSpPr>
            <p:cNvPr id="45" name="Straight Connector 44"/>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rot="10800000" flipH="1">
            <a:off x="4380352" y="2729530"/>
            <a:ext cx="771148" cy="727581"/>
            <a:chOff x="0" y="0"/>
            <a:chExt cx="2938138" cy="2560856"/>
          </a:xfrm>
        </p:grpSpPr>
        <p:cxnSp>
          <p:nvCxnSpPr>
            <p:cNvPr id="49" name="Straight Connector 48"/>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flipH="1">
            <a:off x="4357369" y="3442105"/>
            <a:ext cx="791236" cy="727581"/>
            <a:chOff x="0" y="0"/>
            <a:chExt cx="2938138" cy="2560856"/>
          </a:xfrm>
        </p:grpSpPr>
        <p:cxnSp>
          <p:nvCxnSpPr>
            <p:cNvPr id="53" name="Straight Connector 52"/>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5167888" y="601728"/>
            <a:ext cx="568072" cy="5635585"/>
            <a:chOff x="4082182" y="-1874853"/>
            <a:chExt cx="979635" cy="10540371"/>
          </a:xfrm>
        </p:grpSpPr>
        <p:sp>
          <p:nvSpPr>
            <p:cNvPr id="57" name="Rectangle 56"/>
            <p:cNvSpPr/>
            <p:nvPr/>
          </p:nvSpPr>
          <p:spPr>
            <a:xfrm>
              <a:off x="4082182" y="-1874853"/>
              <a:ext cx="925286" cy="937201"/>
            </a:xfrm>
            <a:prstGeom prst="rect">
              <a:avLst/>
            </a:prstGeom>
            <a:solidFill>
              <a:srgbClr val="FF0000">
                <a:alpha val="21000"/>
              </a:srgbClr>
            </a:solid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Critical to</a:t>
              </a:r>
            </a:p>
            <a:p>
              <a:pPr algn="ctr"/>
              <a:r>
                <a:rPr lang="en-ZA" sz="800" b="1" dirty="0">
                  <a:solidFill>
                    <a:schemeClr val="tx1"/>
                  </a:solidFill>
                  <a:latin typeface="Verdana" pitchFamily="34" charset="0"/>
                  <a:ea typeface="Verdana" pitchFamily="34" charset="0"/>
                  <a:cs typeface="Verdana" pitchFamily="34" charset="0"/>
                </a:rPr>
                <a:t>Act</a:t>
              </a:r>
            </a:p>
          </p:txBody>
        </p:sp>
        <p:sp>
          <p:nvSpPr>
            <p:cNvPr id="58" name="Rectangle 57"/>
            <p:cNvSpPr/>
            <p:nvPr/>
          </p:nvSpPr>
          <p:spPr>
            <a:xfrm>
              <a:off x="4129726" y="7986633"/>
              <a:ext cx="932091" cy="678885"/>
            </a:xfrm>
            <a:prstGeom prst="rect">
              <a:avLst/>
            </a:prstGeom>
            <a:solidFill>
              <a:srgbClr val="FF0000">
                <a:alpha val="21000"/>
              </a:srgbClr>
            </a:solid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Use</a:t>
              </a:r>
            </a:p>
            <a:p>
              <a:pPr algn="ctr"/>
              <a:r>
                <a:rPr lang="en-ZA" sz="800" b="1" dirty="0">
                  <a:solidFill>
                    <a:schemeClr val="tx1"/>
                  </a:solidFill>
                  <a:latin typeface="Verdana" pitchFamily="34" charset="0"/>
                  <a:ea typeface="Verdana" pitchFamily="34" charset="0"/>
                  <a:cs typeface="Verdana" pitchFamily="34" charset="0"/>
                </a:rPr>
                <a:t>Stage 0</a:t>
              </a:r>
            </a:p>
          </p:txBody>
        </p:sp>
        <p:cxnSp>
          <p:nvCxnSpPr>
            <p:cNvPr id="59" name="Straight Connector 58"/>
            <p:cNvCxnSpPr/>
            <p:nvPr/>
          </p:nvCxnSpPr>
          <p:spPr>
            <a:xfrm flipH="1" flipV="1">
              <a:off x="4082183" y="-1062917"/>
              <a:ext cx="967307" cy="9091572"/>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4124204" y="-1062917"/>
              <a:ext cx="896871" cy="9049550"/>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sp>
        <p:nvSpPr>
          <p:cNvPr id="61" name="Rounded Rectangular Callout 60"/>
          <p:cNvSpPr/>
          <p:nvPr/>
        </p:nvSpPr>
        <p:spPr>
          <a:xfrm>
            <a:off x="7464152" y="493714"/>
            <a:ext cx="3168352" cy="216024"/>
          </a:xfrm>
          <a:prstGeom prst="wedgeRoundRectCallout">
            <a:avLst>
              <a:gd name="adj1" fmla="val -106419"/>
              <a:gd name="adj2" fmla="val 15084"/>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Using your Critical Focus Point</a:t>
            </a:r>
          </a:p>
        </p:txBody>
      </p:sp>
      <p:sp>
        <p:nvSpPr>
          <p:cNvPr id="62" name="Rounded Rectangular Callout 61"/>
          <p:cNvSpPr/>
          <p:nvPr/>
        </p:nvSpPr>
        <p:spPr>
          <a:xfrm>
            <a:off x="2063552" y="6521450"/>
            <a:ext cx="7920880" cy="285041"/>
          </a:xfrm>
          <a:prstGeom prst="wedgeRoundRectCallout">
            <a:avLst>
              <a:gd name="adj1" fmla="val 688"/>
              <a:gd name="adj2" fmla="val -176132"/>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Determine the Preparation stage of the Object’s Lifecycle and list it.</a:t>
            </a:r>
          </a:p>
        </p:txBody>
      </p:sp>
      <p:grpSp>
        <p:nvGrpSpPr>
          <p:cNvPr id="64" name="Group 63"/>
          <p:cNvGrpSpPr/>
          <p:nvPr/>
        </p:nvGrpSpPr>
        <p:grpSpPr>
          <a:xfrm>
            <a:off x="5444190" y="1484784"/>
            <a:ext cx="627153" cy="4032448"/>
            <a:chOff x="3920189" y="1484784"/>
            <a:chExt cx="627153" cy="3597067"/>
          </a:xfrm>
        </p:grpSpPr>
        <p:cxnSp>
          <p:nvCxnSpPr>
            <p:cNvPr id="65" name="Straight Connector 64"/>
            <p:cNvCxnSpPr>
              <a:endCxn id="66" idx="1"/>
            </p:cNvCxnSpPr>
            <p:nvPr/>
          </p:nvCxnSpPr>
          <p:spPr>
            <a:xfrm flipV="1">
              <a:off x="3920189" y="1636817"/>
              <a:ext cx="7607" cy="344503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6" name="Right Arrow 65"/>
            <p:cNvSpPr/>
            <p:nvPr/>
          </p:nvSpPr>
          <p:spPr>
            <a:xfrm>
              <a:off x="3927796" y="1484784"/>
              <a:ext cx="619546" cy="30406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dirty="0">
                  <a:solidFill>
                    <a:srgbClr val="FF0000"/>
                  </a:solidFill>
                  <a:latin typeface="Verdana" pitchFamily="34" charset="0"/>
                  <a:ea typeface="Verdana" pitchFamily="34" charset="0"/>
                  <a:cs typeface="Verdana" pitchFamily="34" charset="0"/>
                </a:rPr>
                <a:t>Now</a:t>
              </a:r>
            </a:p>
          </p:txBody>
        </p:sp>
      </p:grpSp>
      <p:grpSp>
        <p:nvGrpSpPr>
          <p:cNvPr id="77" name="Group 76">
            <a:extLst>
              <a:ext uri="{FF2B5EF4-FFF2-40B4-BE49-F238E27FC236}">
                <a16:creationId xmlns:a16="http://schemas.microsoft.com/office/drawing/2014/main" id="{BB22F3EE-77D8-08C9-0639-D7EA8A7D6D6C}"/>
              </a:ext>
            </a:extLst>
          </p:cNvPr>
          <p:cNvGrpSpPr/>
          <p:nvPr/>
        </p:nvGrpSpPr>
        <p:grpSpPr>
          <a:xfrm>
            <a:off x="1498881" y="637244"/>
            <a:ext cx="4614212" cy="1350895"/>
            <a:chOff x="1498881" y="637244"/>
            <a:chExt cx="4614212" cy="1350895"/>
          </a:xfrm>
        </p:grpSpPr>
        <p:sp>
          <p:nvSpPr>
            <p:cNvPr id="63" name="Rounded Rectangular Callout 62"/>
            <p:cNvSpPr/>
            <p:nvPr/>
          </p:nvSpPr>
          <p:spPr>
            <a:xfrm>
              <a:off x="1498881" y="637244"/>
              <a:ext cx="3596932" cy="863710"/>
            </a:xfrm>
            <a:prstGeom prst="wedgeRoundRectCallout">
              <a:avLst>
                <a:gd name="adj1" fmla="val 67411"/>
                <a:gd name="adj2" fmla="val 94958"/>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u="sng" dirty="0">
                  <a:solidFill>
                    <a:srgbClr val="FF0000"/>
                  </a:solidFill>
                </a:rPr>
                <a:t>EFFECTIVENESS OPPORTUNITY </a:t>
              </a:r>
              <a:r>
                <a:rPr lang="en-ZA" sz="1400" b="1" u="sng" dirty="0">
                  <a:solidFill>
                    <a:schemeClr val="tx1"/>
                  </a:solidFill>
                </a:rPr>
                <a:t>Define this for each quadrangle created by the row lines the &amp; the dotted lines</a:t>
              </a:r>
            </a:p>
          </p:txBody>
        </p:sp>
        <p:sp>
          <p:nvSpPr>
            <p:cNvPr id="68" name="Trapezoid 67"/>
            <p:cNvSpPr/>
            <p:nvPr/>
          </p:nvSpPr>
          <p:spPr>
            <a:xfrm flipV="1">
              <a:off x="5658000" y="1867396"/>
              <a:ext cx="455093" cy="120743"/>
            </a:xfrm>
            <a:prstGeom prst="trapezoid">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78" name="Group 77">
            <a:extLst>
              <a:ext uri="{FF2B5EF4-FFF2-40B4-BE49-F238E27FC236}">
                <a16:creationId xmlns:a16="http://schemas.microsoft.com/office/drawing/2014/main" id="{7042CEDA-A6F6-D977-C310-CD4FEB9E94FF}"/>
              </a:ext>
            </a:extLst>
          </p:cNvPr>
          <p:cNvGrpSpPr/>
          <p:nvPr/>
        </p:nvGrpSpPr>
        <p:grpSpPr>
          <a:xfrm>
            <a:off x="1602160" y="4685575"/>
            <a:ext cx="4421833" cy="1678115"/>
            <a:chOff x="1602160" y="4702827"/>
            <a:chExt cx="4421833" cy="1678115"/>
          </a:xfrm>
        </p:grpSpPr>
        <p:sp>
          <p:nvSpPr>
            <p:cNvPr id="67" name="Rounded Rectangular Callout 66"/>
            <p:cNvSpPr/>
            <p:nvPr/>
          </p:nvSpPr>
          <p:spPr>
            <a:xfrm>
              <a:off x="1602160" y="5517232"/>
              <a:ext cx="3539411" cy="863710"/>
            </a:xfrm>
            <a:prstGeom prst="wedgeRoundRectCallout">
              <a:avLst>
                <a:gd name="adj1" fmla="val 65556"/>
                <a:gd name="adj2" fmla="val -135579"/>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u="sng" dirty="0">
                  <a:solidFill>
                    <a:srgbClr val="FF0000"/>
                  </a:solidFill>
                </a:rPr>
                <a:t>EFFICIENCY OPPORTUNITY </a:t>
              </a:r>
            </a:p>
            <a:p>
              <a:pPr algn="ctr"/>
              <a:r>
                <a:rPr lang="en-ZA" sz="1400" b="1" u="sng" dirty="0">
                  <a:solidFill>
                    <a:schemeClr val="tx1"/>
                  </a:solidFill>
                </a:rPr>
                <a:t>Define this for each quadrangle created by the row lines the &amp; the dotted lines</a:t>
              </a:r>
            </a:p>
          </p:txBody>
        </p:sp>
        <p:sp>
          <p:nvSpPr>
            <p:cNvPr id="69" name="Trapezoid 68"/>
            <p:cNvSpPr/>
            <p:nvPr/>
          </p:nvSpPr>
          <p:spPr>
            <a:xfrm>
              <a:off x="5632598" y="4702827"/>
              <a:ext cx="391395" cy="169704"/>
            </a:xfrm>
            <a:prstGeom prst="trapezoid">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70" name="Group 69"/>
          <p:cNvGrpSpPr/>
          <p:nvPr/>
        </p:nvGrpSpPr>
        <p:grpSpPr>
          <a:xfrm>
            <a:off x="5452297" y="718334"/>
            <a:ext cx="1111155" cy="5446970"/>
            <a:chOff x="4288078" y="-1464890"/>
            <a:chExt cx="2022764" cy="9935697"/>
          </a:xfrm>
        </p:grpSpPr>
        <p:cxnSp>
          <p:nvCxnSpPr>
            <p:cNvPr id="71" name="Straight Connector 70"/>
            <p:cNvCxnSpPr/>
            <p:nvPr/>
          </p:nvCxnSpPr>
          <p:spPr>
            <a:xfrm flipH="1" flipV="1">
              <a:off x="4288078" y="3507526"/>
              <a:ext cx="1948547" cy="4473514"/>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4331915" y="-763565"/>
              <a:ext cx="1904710" cy="4243146"/>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4754825" y="-1464890"/>
              <a:ext cx="1556017" cy="701325"/>
            </a:xfrm>
            <a:prstGeom prst="rect">
              <a:avLst/>
            </a:prstGeom>
            <a:solidFill>
              <a:srgbClr val="00B050">
                <a:alpha val="21000"/>
              </a:srgb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Required     </a:t>
              </a:r>
            </a:p>
            <a:p>
              <a:pPr algn="ctr"/>
              <a:r>
                <a:rPr lang="en-ZA" sz="800" b="1" dirty="0">
                  <a:solidFill>
                    <a:schemeClr val="tx1"/>
                  </a:solidFill>
                  <a:latin typeface="Verdana" pitchFamily="34" charset="0"/>
                  <a:ea typeface="Verdana" pitchFamily="34" charset="0"/>
                  <a:cs typeface="Verdana" pitchFamily="34" charset="0"/>
                </a:rPr>
                <a:t>to be prepared</a:t>
              </a:r>
            </a:p>
          </p:txBody>
        </p:sp>
        <p:sp>
          <p:nvSpPr>
            <p:cNvPr id="74" name="Rectangle 73"/>
            <p:cNvSpPr/>
            <p:nvPr/>
          </p:nvSpPr>
          <p:spPr>
            <a:xfrm>
              <a:off x="4810127" y="7960941"/>
              <a:ext cx="1500714" cy="509866"/>
            </a:xfrm>
            <a:prstGeom prst="rect">
              <a:avLst/>
            </a:prstGeom>
            <a:solidFill>
              <a:srgbClr val="00B050">
                <a:alpha val="21000"/>
              </a:srgb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Life Cycle</a:t>
              </a:r>
            </a:p>
            <a:p>
              <a:pPr algn="ctr"/>
              <a:r>
                <a:rPr lang="en-ZA" sz="800" b="1" dirty="0">
                  <a:solidFill>
                    <a:schemeClr val="tx1"/>
                  </a:solidFill>
                  <a:latin typeface="Verdana" pitchFamily="34" charset="0"/>
                  <a:ea typeface="Verdana" pitchFamily="34" charset="0"/>
                  <a:cs typeface="Verdana" pitchFamily="34" charset="0"/>
                </a:rPr>
                <a:t>Stage -1</a:t>
              </a:r>
            </a:p>
          </p:txBody>
        </p:sp>
      </p:grpSp>
      <p:sp>
        <p:nvSpPr>
          <p:cNvPr id="75" name="Rounded Rectangular Callout 74"/>
          <p:cNvSpPr/>
          <p:nvPr/>
        </p:nvSpPr>
        <p:spPr>
          <a:xfrm>
            <a:off x="1524001" y="1655218"/>
            <a:ext cx="2835491" cy="3790006"/>
          </a:xfrm>
          <a:prstGeom prst="wedgeRoundRectCallout">
            <a:avLst>
              <a:gd name="adj1" fmla="val 44727"/>
              <a:gd name="adj2" fmla="val -4145"/>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Determine what could work better if prior Preparation work was done.</a:t>
            </a:r>
          </a:p>
          <a:p>
            <a:pPr algn="ctr"/>
            <a:r>
              <a:rPr lang="en-ZA" b="1" dirty="0">
                <a:solidFill>
                  <a:schemeClr val="tx1"/>
                </a:solidFill>
              </a:rPr>
              <a:t>Remember this includes: </a:t>
            </a:r>
          </a:p>
          <a:p>
            <a:pPr algn="ctr"/>
            <a:r>
              <a:rPr lang="en-ZA" b="1" dirty="0">
                <a:solidFill>
                  <a:schemeClr val="tx1"/>
                </a:solidFill>
              </a:rPr>
              <a:t>Inter-communication, Management, </a:t>
            </a:r>
          </a:p>
          <a:p>
            <a:pPr algn="ctr"/>
            <a:r>
              <a:rPr lang="en-ZA" b="1" dirty="0">
                <a:solidFill>
                  <a:schemeClr val="tx1"/>
                </a:solidFill>
              </a:rPr>
              <a:t>Controls,</a:t>
            </a:r>
          </a:p>
          <a:p>
            <a:pPr algn="ctr"/>
            <a:r>
              <a:rPr lang="en-ZA" b="1" dirty="0">
                <a:solidFill>
                  <a:schemeClr val="tx1"/>
                </a:solidFill>
              </a:rPr>
              <a:t>Current Effectiveness, Current Efficiency,</a:t>
            </a:r>
          </a:p>
          <a:p>
            <a:pPr algn="ctr"/>
            <a:r>
              <a:rPr lang="en-ZA" b="1" dirty="0">
                <a:solidFill>
                  <a:schemeClr val="tx1"/>
                </a:solidFill>
              </a:rPr>
              <a:t>Potential impact on current situation</a:t>
            </a:r>
          </a:p>
          <a:p>
            <a:pPr algn="ctr"/>
            <a:r>
              <a:rPr lang="en-ZA" b="1" dirty="0">
                <a:solidFill>
                  <a:schemeClr val="tx1"/>
                </a:solidFill>
              </a:rPr>
              <a:t>What will you lose?</a:t>
            </a:r>
          </a:p>
          <a:p>
            <a:pPr algn="ctr"/>
            <a:r>
              <a:rPr lang="en-ZA" b="1" dirty="0">
                <a:solidFill>
                  <a:schemeClr val="tx1"/>
                </a:solidFill>
              </a:rPr>
              <a:t>What will you gain? </a:t>
            </a:r>
          </a:p>
        </p:txBody>
      </p:sp>
      <p:sp>
        <p:nvSpPr>
          <p:cNvPr id="76" name="Rounded Rectangular Callout 75"/>
          <p:cNvSpPr/>
          <p:nvPr/>
        </p:nvSpPr>
        <p:spPr>
          <a:xfrm>
            <a:off x="8328248" y="1408162"/>
            <a:ext cx="2232248" cy="1513963"/>
          </a:xfrm>
          <a:prstGeom prst="wedgeRoundRectCallout">
            <a:avLst>
              <a:gd name="adj1" fmla="val -128240"/>
              <a:gd name="adj2" fmla="val -76360"/>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Identify what is meant by “being prepared”</a:t>
            </a:r>
          </a:p>
        </p:txBody>
      </p:sp>
    </p:spTree>
    <p:extLst>
      <p:ext uri="{BB962C8B-B14F-4D97-AF65-F5344CB8AC3E}">
        <p14:creationId xmlns:p14="http://schemas.microsoft.com/office/powerpoint/2010/main" val="228984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fade">
                                      <p:cBhvr>
                                        <p:cTn id="12" dur="500"/>
                                        <p:tgtEl>
                                          <p:spTgt spid="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500"/>
                                        <p:tgtEl>
                                          <p:spTgt spid="7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fade">
                                      <p:cBhvr>
                                        <p:cTn id="27" dur="500"/>
                                        <p:tgtEl>
                                          <p:spTgt spid="7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fade">
                                      <p:cBhvr>
                                        <p:cTn id="3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75" grpId="0" animBg="1"/>
      <p:bldP spid="76"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524000" y="493714"/>
            <a:ext cx="9145588" cy="6364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957" y="1788850"/>
            <a:ext cx="4142227" cy="329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4"/>
          <p:cNvSpPr txBox="1">
            <a:spLocks/>
          </p:cNvSpPr>
          <p:nvPr/>
        </p:nvSpPr>
        <p:spPr bwMode="auto">
          <a:xfrm>
            <a:off x="1557339" y="58739"/>
            <a:ext cx="9001125" cy="484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400">
                <a:latin typeface="Arial" charset="0"/>
                <a:cs typeface="Arial" charset="0"/>
              </a:rPr>
              <a:t>Object </a:t>
            </a:r>
            <a:r>
              <a:rPr lang="en-ZA" sz="2400" u="sng">
                <a:solidFill>
                  <a:srgbClr val="FF0000"/>
                </a:solidFill>
                <a:latin typeface="Arial" charset="0"/>
                <a:cs typeface="Arial" charset="0"/>
              </a:rPr>
              <a:t>Opportunity Pre-preparation</a:t>
            </a:r>
            <a:r>
              <a:rPr lang="en-ZA" sz="2400">
                <a:solidFill>
                  <a:srgbClr val="FF0000"/>
                </a:solidFill>
                <a:latin typeface="Arial" charset="0"/>
                <a:cs typeface="Arial" charset="0"/>
              </a:rPr>
              <a:t> </a:t>
            </a:r>
            <a:r>
              <a:rPr lang="en-ZA" sz="2400">
                <a:latin typeface="Arial" charset="0"/>
                <a:cs typeface="Arial" charset="0"/>
              </a:rPr>
              <a:t>Considerations</a:t>
            </a:r>
            <a:endParaRPr lang="en-ZA" sz="2400" dirty="0">
              <a:latin typeface="Arial" charset="0"/>
              <a:cs typeface="Arial" charset="0"/>
            </a:endParaRPr>
          </a:p>
        </p:txBody>
      </p:sp>
      <p:grpSp>
        <p:nvGrpSpPr>
          <p:cNvPr id="5" name="Group 10"/>
          <p:cNvGrpSpPr>
            <a:grpSpLocks/>
          </p:cNvGrpSpPr>
          <p:nvPr/>
        </p:nvGrpSpPr>
        <p:grpSpPr bwMode="auto">
          <a:xfrm>
            <a:off x="10115418" y="6490138"/>
            <a:ext cx="755319" cy="347663"/>
            <a:chOff x="8589272" y="6520719"/>
            <a:chExt cx="617729" cy="348542"/>
          </a:xfrm>
        </p:grpSpPr>
        <p:pic>
          <p:nvPicPr>
            <p:cNvPr id="6"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9272" y="6520719"/>
              <a:ext cx="556071" cy="34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1"/>
            <p:cNvSpPr txBox="1">
              <a:spLocks/>
            </p:cNvSpPr>
            <p:nvPr/>
          </p:nvSpPr>
          <p:spPr bwMode="auto">
            <a:xfrm>
              <a:off x="8691734" y="6536606"/>
              <a:ext cx="51526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0382FED-399C-41AD-848E-8D57682C77A4}" type="slidenum">
                <a:rPr lang="en-US"/>
                <a:pPr eaLnBrk="1" hangingPunct="1"/>
                <a:t>68</a:t>
              </a:fld>
              <a:endParaRPr lang="en-US"/>
            </a:p>
          </p:txBody>
        </p:sp>
      </p:grpSp>
      <p:grpSp>
        <p:nvGrpSpPr>
          <p:cNvPr id="8" name="Group 7"/>
          <p:cNvGrpSpPr/>
          <p:nvPr/>
        </p:nvGrpSpPr>
        <p:grpSpPr>
          <a:xfrm>
            <a:off x="5176563" y="2165144"/>
            <a:ext cx="547492" cy="553301"/>
            <a:chOff x="0" y="0"/>
            <a:chExt cx="2938138" cy="2560856"/>
          </a:xfrm>
        </p:grpSpPr>
        <p:cxnSp>
          <p:nvCxnSpPr>
            <p:cNvPr id="9" name="Straight Connector 8"/>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flipH="1">
            <a:off x="5447928" y="2727536"/>
            <a:ext cx="648072" cy="727582"/>
            <a:chOff x="3275856" y="2727536"/>
            <a:chExt cx="661045" cy="727582"/>
          </a:xfrm>
        </p:grpSpPr>
        <p:grpSp>
          <p:nvGrpSpPr>
            <p:cNvPr id="13" name="Group 12"/>
            <p:cNvGrpSpPr/>
            <p:nvPr/>
          </p:nvGrpSpPr>
          <p:grpSpPr>
            <a:xfrm>
              <a:off x="3275856" y="2731221"/>
              <a:ext cx="661045" cy="699609"/>
              <a:chOff x="-2021614" y="-23770"/>
              <a:chExt cx="3547525" cy="3238012"/>
            </a:xfrm>
          </p:grpSpPr>
          <p:cxnSp>
            <p:nvCxnSpPr>
              <p:cNvPr id="15" name="Straight Connector 14"/>
              <p:cNvCxnSpPr/>
              <p:nvPr/>
            </p:nvCxnSpPr>
            <p:spPr>
              <a:xfrm>
                <a:off x="-51750" y="1"/>
                <a:ext cx="1577661"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021614" y="-23770"/>
                <a:ext cx="1969864" cy="32295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886635" y="3205772"/>
                <a:ext cx="3412545" cy="84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flipV="1">
              <a:off x="3911643" y="2727536"/>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4808403" y="2727536"/>
            <a:ext cx="661045" cy="727582"/>
            <a:chOff x="3275856" y="2727536"/>
            <a:chExt cx="661045" cy="727582"/>
          </a:xfrm>
        </p:grpSpPr>
        <p:grpSp>
          <p:nvGrpSpPr>
            <p:cNvPr id="19" name="Group 18"/>
            <p:cNvGrpSpPr/>
            <p:nvPr/>
          </p:nvGrpSpPr>
          <p:grpSpPr>
            <a:xfrm>
              <a:off x="3275856" y="2731221"/>
              <a:ext cx="661045" cy="699609"/>
              <a:chOff x="-2021614" y="-23770"/>
              <a:chExt cx="3547525" cy="3238012"/>
            </a:xfrm>
          </p:grpSpPr>
          <p:cxnSp>
            <p:nvCxnSpPr>
              <p:cNvPr id="21" name="Straight Connector 20"/>
              <p:cNvCxnSpPr/>
              <p:nvPr/>
            </p:nvCxnSpPr>
            <p:spPr>
              <a:xfrm>
                <a:off x="-51750" y="1"/>
                <a:ext cx="1577661"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021614" y="-23770"/>
                <a:ext cx="1969864" cy="32295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886635" y="3205772"/>
                <a:ext cx="3412545" cy="84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flipV="1">
              <a:off x="3911643" y="2727536"/>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rot="10800000">
            <a:off x="5192440" y="4165846"/>
            <a:ext cx="547492" cy="547421"/>
            <a:chOff x="0" y="0"/>
            <a:chExt cx="2938138" cy="2560856"/>
          </a:xfrm>
        </p:grpSpPr>
        <p:cxnSp>
          <p:nvCxnSpPr>
            <p:cNvPr id="25" name="Straight Connector 24"/>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flipH="1" flipV="1">
            <a:off x="5468888" y="3429000"/>
            <a:ext cx="644204" cy="732266"/>
            <a:chOff x="3301010" y="2715428"/>
            <a:chExt cx="599349" cy="727582"/>
          </a:xfrm>
        </p:grpSpPr>
        <p:grpSp>
          <p:nvGrpSpPr>
            <p:cNvPr id="29" name="Group 28"/>
            <p:cNvGrpSpPr/>
            <p:nvPr/>
          </p:nvGrpSpPr>
          <p:grpSpPr>
            <a:xfrm>
              <a:off x="3301010" y="2727536"/>
              <a:ext cx="599349" cy="703294"/>
              <a:chOff x="-1886625" y="-40828"/>
              <a:chExt cx="3216434" cy="3255070"/>
            </a:xfrm>
          </p:grpSpPr>
          <p:cxnSp>
            <p:nvCxnSpPr>
              <p:cNvPr id="31" name="Straight Connector 30"/>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30" name="Straight Connector 29"/>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flipV="1">
            <a:off x="4797674" y="3429000"/>
            <a:ext cx="654122" cy="732266"/>
            <a:chOff x="3301010" y="2715428"/>
            <a:chExt cx="599349" cy="727582"/>
          </a:xfrm>
        </p:grpSpPr>
        <p:grpSp>
          <p:nvGrpSpPr>
            <p:cNvPr id="35" name="Group 34"/>
            <p:cNvGrpSpPr/>
            <p:nvPr/>
          </p:nvGrpSpPr>
          <p:grpSpPr>
            <a:xfrm>
              <a:off x="3301010" y="2727536"/>
              <a:ext cx="599349" cy="703294"/>
              <a:chOff x="-1886625" y="-40828"/>
              <a:chExt cx="3216434" cy="3255070"/>
            </a:xfrm>
          </p:grpSpPr>
          <p:cxnSp>
            <p:nvCxnSpPr>
              <p:cNvPr id="37" name="Straight Connector 36"/>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rot="10800000" flipH="1">
            <a:off x="5759795" y="2722776"/>
            <a:ext cx="771148" cy="727581"/>
            <a:chOff x="0" y="0"/>
            <a:chExt cx="2938138" cy="2560856"/>
          </a:xfrm>
        </p:grpSpPr>
        <p:cxnSp>
          <p:nvCxnSpPr>
            <p:cNvPr id="41" name="Straight Connector 40"/>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flipH="1">
            <a:off x="5736812" y="3435351"/>
            <a:ext cx="791236" cy="727581"/>
            <a:chOff x="0" y="0"/>
            <a:chExt cx="2938138" cy="2560856"/>
          </a:xfrm>
        </p:grpSpPr>
        <p:cxnSp>
          <p:nvCxnSpPr>
            <p:cNvPr id="45" name="Straight Connector 44"/>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rot="10800000" flipH="1">
            <a:off x="4380352" y="2729530"/>
            <a:ext cx="771148" cy="727581"/>
            <a:chOff x="0" y="0"/>
            <a:chExt cx="2938138" cy="2560856"/>
          </a:xfrm>
        </p:grpSpPr>
        <p:cxnSp>
          <p:nvCxnSpPr>
            <p:cNvPr id="49" name="Straight Connector 48"/>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flipH="1">
            <a:off x="4357369" y="3442105"/>
            <a:ext cx="791236" cy="727581"/>
            <a:chOff x="0" y="0"/>
            <a:chExt cx="2938138" cy="2560856"/>
          </a:xfrm>
        </p:grpSpPr>
        <p:cxnSp>
          <p:nvCxnSpPr>
            <p:cNvPr id="53" name="Straight Connector 52"/>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5167888" y="601728"/>
            <a:ext cx="568072" cy="5635585"/>
            <a:chOff x="4082182" y="-1874853"/>
            <a:chExt cx="979635" cy="10540371"/>
          </a:xfrm>
        </p:grpSpPr>
        <p:sp>
          <p:nvSpPr>
            <p:cNvPr id="57" name="Rectangle 56"/>
            <p:cNvSpPr/>
            <p:nvPr/>
          </p:nvSpPr>
          <p:spPr>
            <a:xfrm>
              <a:off x="4082182" y="-1874853"/>
              <a:ext cx="925286" cy="937201"/>
            </a:xfrm>
            <a:prstGeom prst="rect">
              <a:avLst/>
            </a:prstGeom>
            <a:solidFill>
              <a:srgbClr val="FF0000">
                <a:alpha val="21000"/>
              </a:srgbClr>
            </a:solid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Critical to</a:t>
              </a:r>
            </a:p>
            <a:p>
              <a:pPr algn="ctr"/>
              <a:r>
                <a:rPr lang="en-ZA" sz="800" b="1" dirty="0">
                  <a:solidFill>
                    <a:schemeClr val="tx1"/>
                  </a:solidFill>
                  <a:latin typeface="Verdana" pitchFamily="34" charset="0"/>
                  <a:ea typeface="Verdana" pitchFamily="34" charset="0"/>
                  <a:cs typeface="Verdana" pitchFamily="34" charset="0"/>
                </a:rPr>
                <a:t>Act</a:t>
              </a:r>
            </a:p>
          </p:txBody>
        </p:sp>
        <p:sp>
          <p:nvSpPr>
            <p:cNvPr id="58" name="Rectangle 57"/>
            <p:cNvSpPr/>
            <p:nvPr/>
          </p:nvSpPr>
          <p:spPr>
            <a:xfrm>
              <a:off x="4129726" y="7986633"/>
              <a:ext cx="932091" cy="678885"/>
            </a:xfrm>
            <a:prstGeom prst="rect">
              <a:avLst/>
            </a:prstGeom>
            <a:solidFill>
              <a:srgbClr val="FF0000">
                <a:alpha val="21000"/>
              </a:srgbClr>
            </a:solid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Use</a:t>
              </a:r>
            </a:p>
            <a:p>
              <a:pPr algn="ctr"/>
              <a:r>
                <a:rPr lang="en-ZA" sz="800" b="1" dirty="0">
                  <a:solidFill>
                    <a:schemeClr val="tx1"/>
                  </a:solidFill>
                  <a:latin typeface="Verdana" pitchFamily="34" charset="0"/>
                  <a:ea typeface="Verdana" pitchFamily="34" charset="0"/>
                  <a:cs typeface="Verdana" pitchFamily="34" charset="0"/>
                </a:rPr>
                <a:t>Stage 0</a:t>
              </a:r>
            </a:p>
          </p:txBody>
        </p:sp>
        <p:cxnSp>
          <p:nvCxnSpPr>
            <p:cNvPr id="59" name="Straight Connector 58"/>
            <p:cNvCxnSpPr/>
            <p:nvPr/>
          </p:nvCxnSpPr>
          <p:spPr>
            <a:xfrm flipH="1" flipV="1">
              <a:off x="4082183" y="-1062917"/>
              <a:ext cx="967307" cy="9091572"/>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4124204" y="-1062917"/>
              <a:ext cx="896871" cy="9049550"/>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sp>
        <p:nvSpPr>
          <p:cNvPr id="61" name="Rounded Rectangular Callout 60"/>
          <p:cNvSpPr/>
          <p:nvPr/>
        </p:nvSpPr>
        <p:spPr>
          <a:xfrm>
            <a:off x="7464152" y="493714"/>
            <a:ext cx="3168352" cy="216024"/>
          </a:xfrm>
          <a:prstGeom prst="wedgeRoundRectCallout">
            <a:avLst>
              <a:gd name="adj1" fmla="val -106419"/>
              <a:gd name="adj2" fmla="val 15084"/>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Using your Critical Focus Point</a:t>
            </a:r>
          </a:p>
        </p:txBody>
      </p:sp>
      <p:sp>
        <p:nvSpPr>
          <p:cNvPr id="62" name="Rounded Rectangular Callout 61"/>
          <p:cNvSpPr/>
          <p:nvPr/>
        </p:nvSpPr>
        <p:spPr>
          <a:xfrm>
            <a:off x="2063552" y="6521450"/>
            <a:ext cx="7920880" cy="285041"/>
          </a:xfrm>
          <a:prstGeom prst="wedgeRoundRectCallout">
            <a:avLst>
              <a:gd name="adj1" fmla="val 688"/>
              <a:gd name="adj2" fmla="val -176132"/>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Determine the Preparation stage of the Object’s Lifecycle and list it.</a:t>
            </a:r>
          </a:p>
        </p:txBody>
      </p:sp>
      <p:grpSp>
        <p:nvGrpSpPr>
          <p:cNvPr id="63" name="Group 62"/>
          <p:cNvGrpSpPr/>
          <p:nvPr/>
        </p:nvGrpSpPr>
        <p:grpSpPr>
          <a:xfrm>
            <a:off x="5444190" y="1484784"/>
            <a:ext cx="627153" cy="4032448"/>
            <a:chOff x="3920189" y="1484784"/>
            <a:chExt cx="627153" cy="3597067"/>
          </a:xfrm>
        </p:grpSpPr>
        <p:cxnSp>
          <p:nvCxnSpPr>
            <p:cNvPr id="64" name="Straight Connector 63"/>
            <p:cNvCxnSpPr>
              <a:endCxn id="65" idx="1"/>
            </p:cNvCxnSpPr>
            <p:nvPr/>
          </p:nvCxnSpPr>
          <p:spPr>
            <a:xfrm flipV="1">
              <a:off x="3920189" y="1636817"/>
              <a:ext cx="7607" cy="344503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5" name="Right Arrow 64"/>
            <p:cNvSpPr/>
            <p:nvPr/>
          </p:nvSpPr>
          <p:spPr>
            <a:xfrm>
              <a:off x="3927796" y="1484784"/>
              <a:ext cx="619546" cy="30406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dirty="0">
                  <a:solidFill>
                    <a:srgbClr val="FF0000"/>
                  </a:solidFill>
                  <a:latin typeface="Verdana" pitchFamily="34" charset="0"/>
                  <a:ea typeface="Verdana" pitchFamily="34" charset="0"/>
                  <a:cs typeface="Verdana" pitchFamily="34" charset="0"/>
                </a:rPr>
                <a:t>Now</a:t>
              </a:r>
            </a:p>
          </p:txBody>
        </p:sp>
      </p:grpSp>
      <p:grpSp>
        <p:nvGrpSpPr>
          <p:cNvPr id="66" name="Group 65"/>
          <p:cNvGrpSpPr/>
          <p:nvPr/>
        </p:nvGrpSpPr>
        <p:grpSpPr>
          <a:xfrm>
            <a:off x="5452297" y="718334"/>
            <a:ext cx="1111155" cy="5446970"/>
            <a:chOff x="4288078" y="-1464890"/>
            <a:chExt cx="2022764" cy="9935697"/>
          </a:xfrm>
        </p:grpSpPr>
        <p:cxnSp>
          <p:nvCxnSpPr>
            <p:cNvPr id="67" name="Straight Connector 66"/>
            <p:cNvCxnSpPr/>
            <p:nvPr/>
          </p:nvCxnSpPr>
          <p:spPr>
            <a:xfrm flipH="1" flipV="1">
              <a:off x="4288078" y="3507526"/>
              <a:ext cx="1948547" cy="4473514"/>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4331915" y="-763565"/>
              <a:ext cx="1904710" cy="4243146"/>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4754825" y="-1464890"/>
              <a:ext cx="1556017" cy="701325"/>
            </a:xfrm>
            <a:prstGeom prst="rect">
              <a:avLst/>
            </a:prstGeom>
            <a:solidFill>
              <a:srgbClr val="00B050">
                <a:alpha val="21000"/>
              </a:srgb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Required     </a:t>
              </a:r>
            </a:p>
            <a:p>
              <a:pPr algn="ctr"/>
              <a:r>
                <a:rPr lang="en-ZA" sz="800" b="1" dirty="0">
                  <a:solidFill>
                    <a:schemeClr val="tx1"/>
                  </a:solidFill>
                  <a:latin typeface="Verdana" pitchFamily="34" charset="0"/>
                  <a:ea typeface="Verdana" pitchFamily="34" charset="0"/>
                  <a:cs typeface="Verdana" pitchFamily="34" charset="0"/>
                </a:rPr>
                <a:t>to be prepared</a:t>
              </a:r>
            </a:p>
          </p:txBody>
        </p:sp>
        <p:sp>
          <p:nvSpPr>
            <p:cNvPr id="70" name="Rectangle 69"/>
            <p:cNvSpPr/>
            <p:nvPr/>
          </p:nvSpPr>
          <p:spPr>
            <a:xfrm>
              <a:off x="4810127" y="7960941"/>
              <a:ext cx="1500714" cy="509866"/>
            </a:xfrm>
            <a:prstGeom prst="rect">
              <a:avLst/>
            </a:prstGeom>
            <a:solidFill>
              <a:srgbClr val="00B050">
                <a:alpha val="21000"/>
              </a:srgb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Life Cycle</a:t>
              </a:r>
            </a:p>
            <a:p>
              <a:pPr algn="ctr"/>
              <a:r>
                <a:rPr lang="en-ZA" sz="800" b="1" dirty="0">
                  <a:solidFill>
                    <a:schemeClr val="tx1"/>
                  </a:solidFill>
                  <a:latin typeface="Verdana" pitchFamily="34" charset="0"/>
                  <a:ea typeface="Verdana" pitchFamily="34" charset="0"/>
                  <a:cs typeface="Verdana" pitchFamily="34" charset="0"/>
                </a:rPr>
                <a:t>Stage -1</a:t>
              </a:r>
            </a:p>
          </p:txBody>
        </p:sp>
      </p:grpSp>
      <p:sp>
        <p:nvSpPr>
          <p:cNvPr id="71" name="Rounded Rectangular Callout 70"/>
          <p:cNvSpPr/>
          <p:nvPr/>
        </p:nvSpPr>
        <p:spPr>
          <a:xfrm>
            <a:off x="1524000" y="1035843"/>
            <a:ext cx="2699793" cy="5019980"/>
          </a:xfrm>
          <a:prstGeom prst="wedgeRoundRectCallout">
            <a:avLst>
              <a:gd name="adj1" fmla="val 44727"/>
              <a:gd name="adj2" fmla="val -4145"/>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Determine what could work better if prior Preparation work was done.</a:t>
            </a:r>
          </a:p>
          <a:p>
            <a:pPr algn="ctr"/>
            <a:r>
              <a:rPr lang="en-ZA" b="1" dirty="0">
                <a:solidFill>
                  <a:schemeClr val="tx1"/>
                </a:solidFill>
              </a:rPr>
              <a:t>Remember this includes: </a:t>
            </a:r>
          </a:p>
          <a:p>
            <a:pPr algn="ctr"/>
            <a:r>
              <a:rPr lang="en-ZA" b="1" dirty="0">
                <a:solidFill>
                  <a:schemeClr val="tx1"/>
                </a:solidFill>
              </a:rPr>
              <a:t>Inter-communication, Management, </a:t>
            </a:r>
          </a:p>
          <a:p>
            <a:pPr algn="ctr"/>
            <a:r>
              <a:rPr lang="en-ZA" b="1" dirty="0">
                <a:solidFill>
                  <a:schemeClr val="tx1"/>
                </a:solidFill>
              </a:rPr>
              <a:t>Controls,</a:t>
            </a:r>
          </a:p>
          <a:p>
            <a:pPr algn="ctr"/>
            <a:r>
              <a:rPr lang="en-ZA" b="1" dirty="0">
                <a:solidFill>
                  <a:schemeClr val="tx1"/>
                </a:solidFill>
              </a:rPr>
              <a:t>Current Effectiveness, Current Efficiency,</a:t>
            </a:r>
          </a:p>
          <a:p>
            <a:pPr algn="ctr"/>
            <a:r>
              <a:rPr lang="en-ZA" b="1" dirty="0">
                <a:solidFill>
                  <a:schemeClr val="tx1"/>
                </a:solidFill>
              </a:rPr>
              <a:t>Potential impact on current situation</a:t>
            </a:r>
          </a:p>
          <a:p>
            <a:pPr algn="ctr"/>
            <a:r>
              <a:rPr lang="en-ZA" b="1" dirty="0">
                <a:solidFill>
                  <a:schemeClr val="tx1"/>
                </a:solidFill>
              </a:rPr>
              <a:t>What will you lose?</a:t>
            </a:r>
          </a:p>
          <a:p>
            <a:pPr algn="ctr"/>
            <a:r>
              <a:rPr lang="en-ZA" b="1" dirty="0">
                <a:solidFill>
                  <a:schemeClr val="tx1"/>
                </a:solidFill>
              </a:rPr>
              <a:t>What will you gain? </a:t>
            </a:r>
          </a:p>
        </p:txBody>
      </p:sp>
      <p:cxnSp>
        <p:nvCxnSpPr>
          <p:cNvPr id="72" name="Straight Connector 71"/>
          <p:cNvCxnSpPr/>
          <p:nvPr/>
        </p:nvCxnSpPr>
        <p:spPr>
          <a:xfrm flipV="1">
            <a:off x="5765024" y="2737262"/>
            <a:ext cx="0" cy="1417939"/>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821E6671-4959-6BE9-3BB1-2E531D500149}"/>
              </a:ext>
            </a:extLst>
          </p:cNvPr>
          <p:cNvGrpSpPr/>
          <p:nvPr/>
        </p:nvGrpSpPr>
        <p:grpSpPr>
          <a:xfrm>
            <a:off x="5485752" y="3463184"/>
            <a:ext cx="5184109" cy="2835245"/>
            <a:chOff x="5485752" y="3463184"/>
            <a:chExt cx="5184109" cy="2835245"/>
          </a:xfrm>
        </p:grpSpPr>
        <p:sp>
          <p:nvSpPr>
            <p:cNvPr id="74" name="Right Triangle 73"/>
            <p:cNvSpPr/>
            <p:nvPr/>
          </p:nvSpPr>
          <p:spPr>
            <a:xfrm flipH="1" flipV="1">
              <a:off x="5485752" y="3463184"/>
              <a:ext cx="263554" cy="648072"/>
            </a:xfrm>
            <a:prstGeom prst="rtTriangle">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5" name="Rounded Rectangular Callout 74"/>
            <p:cNvSpPr/>
            <p:nvPr/>
          </p:nvSpPr>
          <p:spPr>
            <a:xfrm>
              <a:off x="8136481" y="4439556"/>
              <a:ext cx="2533380" cy="1858873"/>
            </a:xfrm>
            <a:prstGeom prst="wedgeRoundRectCallout">
              <a:avLst>
                <a:gd name="adj1" fmla="val -149567"/>
                <a:gd name="adj2" fmla="val -91906"/>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u="sng" dirty="0">
                  <a:solidFill>
                    <a:srgbClr val="FF0000"/>
                  </a:solidFill>
                </a:rPr>
                <a:t>EFFICIENCY OPPORTUNITY </a:t>
              </a:r>
            </a:p>
            <a:p>
              <a:pPr algn="ctr"/>
              <a:r>
                <a:rPr lang="en-ZA" sz="1400" b="1" u="sng" dirty="0">
                  <a:solidFill>
                    <a:schemeClr val="tx1"/>
                  </a:solidFill>
                </a:rPr>
                <a:t>Establish a Functional Capability that maintains Interactive Preparation to ensure the Object Interacts Efficiently</a:t>
              </a:r>
            </a:p>
          </p:txBody>
        </p:sp>
      </p:grpSp>
      <p:grpSp>
        <p:nvGrpSpPr>
          <p:cNvPr id="77" name="Group 76">
            <a:extLst>
              <a:ext uri="{FF2B5EF4-FFF2-40B4-BE49-F238E27FC236}">
                <a16:creationId xmlns:a16="http://schemas.microsoft.com/office/drawing/2014/main" id="{A0E886B5-FA49-BD99-DAEC-FADAD085C28C}"/>
              </a:ext>
            </a:extLst>
          </p:cNvPr>
          <p:cNvGrpSpPr/>
          <p:nvPr/>
        </p:nvGrpSpPr>
        <p:grpSpPr>
          <a:xfrm>
            <a:off x="5476378" y="835891"/>
            <a:ext cx="5190843" cy="2593109"/>
            <a:chOff x="5476378" y="835891"/>
            <a:chExt cx="5190843" cy="2593109"/>
          </a:xfrm>
        </p:grpSpPr>
        <p:sp>
          <p:nvSpPr>
            <p:cNvPr id="73" name="Right Triangle 72"/>
            <p:cNvSpPr/>
            <p:nvPr/>
          </p:nvSpPr>
          <p:spPr>
            <a:xfrm flipH="1">
              <a:off x="5476378" y="2852936"/>
              <a:ext cx="272928" cy="576064"/>
            </a:xfrm>
            <a:prstGeom prst="rtTriangle">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6" name="Rounded Rectangular Callout 75"/>
            <p:cNvSpPr/>
            <p:nvPr/>
          </p:nvSpPr>
          <p:spPr>
            <a:xfrm>
              <a:off x="8109584" y="835891"/>
              <a:ext cx="2557637" cy="1729013"/>
            </a:xfrm>
            <a:prstGeom prst="wedgeRoundRectCallout">
              <a:avLst>
                <a:gd name="adj1" fmla="val -144720"/>
                <a:gd name="adj2" fmla="val 76747"/>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u="sng" dirty="0">
                  <a:solidFill>
                    <a:srgbClr val="FF0000"/>
                  </a:solidFill>
                </a:rPr>
                <a:t>EFFECTIVENESS OPPORTUNITY </a:t>
              </a:r>
            </a:p>
            <a:p>
              <a:pPr algn="ctr"/>
              <a:r>
                <a:rPr lang="en-ZA" sz="1400" b="1" u="sng" dirty="0">
                  <a:solidFill>
                    <a:schemeClr val="tx1"/>
                  </a:solidFill>
                </a:rPr>
                <a:t>Establish a Functional Capability that maintains Interactive Preparation to ensure the Object Interacts Effectively</a:t>
              </a:r>
            </a:p>
          </p:txBody>
        </p:sp>
      </p:grpSp>
    </p:spTree>
    <p:extLst>
      <p:ext uri="{BB962C8B-B14F-4D97-AF65-F5344CB8AC3E}">
        <p14:creationId xmlns:p14="http://schemas.microsoft.com/office/powerpoint/2010/main" val="137980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fade">
                                      <p:cBhvr>
                                        <p:cTn id="17" dur="500"/>
                                        <p:tgtEl>
                                          <p:spTgt spid="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500"/>
                                        <p:tgtEl>
                                          <p:spTgt spid="7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fade">
                                      <p:cBhvr>
                                        <p:cTn id="2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71"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524000" y="493714"/>
            <a:ext cx="9145588" cy="6364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957" y="1788850"/>
            <a:ext cx="4142227" cy="329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4"/>
          <p:cNvSpPr txBox="1">
            <a:spLocks/>
          </p:cNvSpPr>
          <p:nvPr/>
        </p:nvSpPr>
        <p:spPr bwMode="auto">
          <a:xfrm>
            <a:off x="1557339" y="58739"/>
            <a:ext cx="9001125" cy="484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400">
                <a:latin typeface="Arial" charset="0"/>
                <a:cs typeface="Arial" charset="0"/>
              </a:rPr>
              <a:t>Object </a:t>
            </a:r>
            <a:r>
              <a:rPr lang="en-ZA" sz="2400" u="sng">
                <a:solidFill>
                  <a:srgbClr val="FF0000"/>
                </a:solidFill>
                <a:latin typeface="Arial" charset="0"/>
                <a:cs typeface="Arial" charset="0"/>
              </a:rPr>
              <a:t>Opportunity Pre-preparation</a:t>
            </a:r>
            <a:r>
              <a:rPr lang="en-ZA" sz="2400">
                <a:solidFill>
                  <a:srgbClr val="FF0000"/>
                </a:solidFill>
                <a:latin typeface="Arial" charset="0"/>
                <a:cs typeface="Arial" charset="0"/>
              </a:rPr>
              <a:t> </a:t>
            </a:r>
            <a:r>
              <a:rPr lang="en-ZA" sz="2400">
                <a:latin typeface="Arial" charset="0"/>
                <a:cs typeface="Arial" charset="0"/>
              </a:rPr>
              <a:t>Considerations</a:t>
            </a:r>
            <a:endParaRPr lang="en-ZA" sz="2400" dirty="0">
              <a:latin typeface="Arial" charset="0"/>
              <a:cs typeface="Arial" charset="0"/>
            </a:endParaRPr>
          </a:p>
        </p:txBody>
      </p:sp>
      <p:grpSp>
        <p:nvGrpSpPr>
          <p:cNvPr id="5" name="Group 10"/>
          <p:cNvGrpSpPr>
            <a:grpSpLocks/>
          </p:cNvGrpSpPr>
          <p:nvPr/>
        </p:nvGrpSpPr>
        <p:grpSpPr bwMode="auto">
          <a:xfrm>
            <a:off x="10113964" y="6521451"/>
            <a:ext cx="617537" cy="347663"/>
            <a:chOff x="8589272" y="6520719"/>
            <a:chExt cx="617729" cy="348542"/>
          </a:xfrm>
        </p:grpSpPr>
        <p:pic>
          <p:nvPicPr>
            <p:cNvPr id="6"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9272" y="6520719"/>
              <a:ext cx="556071" cy="34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1"/>
            <p:cNvSpPr txBox="1">
              <a:spLocks/>
            </p:cNvSpPr>
            <p:nvPr/>
          </p:nvSpPr>
          <p:spPr bwMode="auto">
            <a:xfrm>
              <a:off x="8691734" y="6536606"/>
              <a:ext cx="51526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0382FED-399C-41AD-848E-8D57682C77A4}" type="slidenum">
                <a:rPr lang="en-US"/>
                <a:pPr eaLnBrk="1" hangingPunct="1"/>
                <a:t>69</a:t>
              </a:fld>
              <a:endParaRPr lang="en-US"/>
            </a:p>
          </p:txBody>
        </p:sp>
      </p:grpSp>
      <p:grpSp>
        <p:nvGrpSpPr>
          <p:cNvPr id="8" name="Group 7"/>
          <p:cNvGrpSpPr/>
          <p:nvPr/>
        </p:nvGrpSpPr>
        <p:grpSpPr>
          <a:xfrm>
            <a:off x="5176563" y="2165144"/>
            <a:ext cx="547492" cy="553301"/>
            <a:chOff x="0" y="0"/>
            <a:chExt cx="2938138" cy="2560856"/>
          </a:xfrm>
        </p:grpSpPr>
        <p:cxnSp>
          <p:nvCxnSpPr>
            <p:cNvPr id="9" name="Straight Connector 8"/>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flipH="1">
            <a:off x="5447928" y="2727536"/>
            <a:ext cx="648072" cy="727582"/>
            <a:chOff x="3275856" y="2727536"/>
            <a:chExt cx="661045" cy="727582"/>
          </a:xfrm>
        </p:grpSpPr>
        <p:grpSp>
          <p:nvGrpSpPr>
            <p:cNvPr id="13" name="Group 12"/>
            <p:cNvGrpSpPr/>
            <p:nvPr/>
          </p:nvGrpSpPr>
          <p:grpSpPr>
            <a:xfrm>
              <a:off x="3275856" y="2731221"/>
              <a:ext cx="661045" cy="699609"/>
              <a:chOff x="-2021614" y="-23770"/>
              <a:chExt cx="3547525" cy="3238012"/>
            </a:xfrm>
          </p:grpSpPr>
          <p:cxnSp>
            <p:nvCxnSpPr>
              <p:cNvPr id="15" name="Straight Connector 14"/>
              <p:cNvCxnSpPr/>
              <p:nvPr/>
            </p:nvCxnSpPr>
            <p:spPr>
              <a:xfrm>
                <a:off x="-51750" y="1"/>
                <a:ext cx="1577661"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021614" y="-23770"/>
                <a:ext cx="1969864" cy="32295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886635" y="3205772"/>
                <a:ext cx="3412545" cy="84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flipV="1">
              <a:off x="3911643" y="2727536"/>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4808403" y="2727536"/>
            <a:ext cx="661045" cy="727582"/>
            <a:chOff x="3275856" y="2727536"/>
            <a:chExt cx="661045" cy="727582"/>
          </a:xfrm>
        </p:grpSpPr>
        <p:grpSp>
          <p:nvGrpSpPr>
            <p:cNvPr id="19" name="Group 18"/>
            <p:cNvGrpSpPr/>
            <p:nvPr/>
          </p:nvGrpSpPr>
          <p:grpSpPr>
            <a:xfrm>
              <a:off x="3275856" y="2731221"/>
              <a:ext cx="661045" cy="699609"/>
              <a:chOff x="-2021614" y="-23770"/>
              <a:chExt cx="3547525" cy="3238012"/>
            </a:xfrm>
          </p:grpSpPr>
          <p:cxnSp>
            <p:nvCxnSpPr>
              <p:cNvPr id="21" name="Straight Connector 20"/>
              <p:cNvCxnSpPr/>
              <p:nvPr/>
            </p:nvCxnSpPr>
            <p:spPr>
              <a:xfrm>
                <a:off x="-51750" y="1"/>
                <a:ext cx="1577661"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021614" y="-23770"/>
                <a:ext cx="1969864" cy="32295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886635" y="3205772"/>
                <a:ext cx="3412545" cy="84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flipV="1">
              <a:off x="3911643" y="2727536"/>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rot="10800000">
            <a:off x="5192440" y="4165846"/>
            <a:ext cx="547492" cy="547421"/>
            <a:chOff x="0" y="0"/>
            <a:chExt cx="2938138" cy="2560856"/>
          </a:xfrm>
        </p:grpSpPr>
        <p:cxnSp>
          <p:nvCxnSpPr>
            <p:cNvPr id="25" name="Straight Connector 24"/>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flipH="1" flipV="1">
            <a:off x="5468888" y="3429000"/>
            <a:ext cx="644204" cy="732266"/>
            <a:chOff x="3301010" y="2715428"/>
            <a:chExt cx="599349" cy="727582"/>
          </a:xfrm>
        </p:grpSpPr>
        <p:grpSp>
          <p:nvGrpSpPr>
            <p:cNvPr id="29" name="Group 28"/>
            <p:cNvGrpSpPr/>
            <p:nvPr/>
          </p:nvGrpSpPr>
          <p:grpSpPr>
            <a:xfrm>
              <a:off x="3301010" y="2727536"/>
              <a:ext cx="599349" cy="703294"/>
              <a:chOff x="-1886625" y="-40828"/>
              <a:chExt cx="3216434" cy="3255070"/>
            </a:xfrm>
          </p:grpSpPr>
          <p:cxnSp>
            <p:nvCxnSpPr>
              <p:cNvPr id="31" name="Straight Connector 30"/>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30" name="Straight Connector 29"/>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flipV="1">
            <a:off x="4797674" y="3429000"/>
            <a:ext cx="654122" cy="732266"/>
            <a:chOff x="3301010" y="2715428"/>
            <a:chExt cx="599349" cy="727582"/>
          </a:xfrm>
        </p:grpSpPr>
        <p:grpSp>
          <p:nvGrpSpPr>
            <p:cNvPr id="35" name="Group 34"/>
            <p:cNvGrpSpPr/>
            <p:nvPr/>
          </p:nvGrpSpPr>
          <p:grpSpPr>
            <a:xfrm>
              <a:off x="3301010" y="2727536"/>
              <a:ext cx="599349" cy="703294"/>
              <a:chOff x="-1886625" y="-40828"/>
              <a:chExt cx="3216434" cy="3255070"/>
            </a:xfrm>
          </p:grpSpPr>
          <p:cxnSp>
            <p:nvCxnSpPr>
              <p:cNvPr id="37" name="Straight Connector 36"/>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rot="10800000" flipH="1">
            <a:off x="5759795" y="2722776"/>
            <a:ext cx="771148" cy="727581"/>
            <a:chOff x="0" y="0"/>
            <a:chExt cx="2938138" cy="2560856"/>
          </a:xfrm>
        </p:grpSpPr>
        <p:cxnSp>
          <p:nvCxnSpPr>
            <p:cNvPr id="41" name="Straight Connector 40"/>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flipH="1">
            <a:off x="5736812" y="3435351"/>
            <a:ext cx="791236" cy="727581"/>
            <a:chOff x="0" y="0"/>
            <a:chExt cx="2938138" cy="2560856"/>
          </a:xfrm>
        </p:grpSpPr>
        <p:cxnSp>
          <p:nvCxnSpPr>
            <p:cNvPr id="45" name="Straight Connector 44"/>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rot="10800000" flipH="1">
            <a:off x="4380352" y="2729530"/>
            <a:ext cx="771148" cy="727581"/>
            <a:chOff x="0" y="0"/>
            <a:chExt cx="2938138" cy="2560856"/>
          </a:xfrm>
        </p:grpSpPr>
        <p:cxnSp>
          <p:nvCxnSpPr>
            <p:cNvPr id="49" name="Straight Connector 48"/>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flipH="1">
            <a:off x="4357369" y="3442105"/>
            <a:ext cx="791236" cy="727581"/>
            <a:chOff x="0" y="0"/>
            <a:chExt cx="2938138" cy="2560856"/>
          </a:xfrm>
        </p:grpSpPr>
        <p:cxnSp>
          <p:nvCxnSpPr>
            <p:cNvPr id="53" name="Straight Connector 52"/>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5167888" y="601728"/>
            <a:ext cx="568072" cy="5635585"/>
            <a:chOff x="4082182" y="-1874853"/>
            <a:chExt cx="979635" cy="10540371"/>
          </a:xfrm>
        </p:grpSpPr>
        <p:sp>
          <p:nvSpPr>
            <p:cNvPr id="57" name="Rectangle 56"/>
            <p:cNvSpPr/>
            <p:nvPr/>
          </p:nvSpPr>
          <p:spPr>
            <a:xfrm>
              <a:off x="4082182" y="-1874853"/>
              <a:ext cx="925286" cy="937201"/>
            </a:xfrm>
            <a:prstGeom prst="rect">
              <a:avLst/>
            </a:prstGeom>
            <a:solidFill>
              <a:srgbClr val="FF0000">
                <a:alpha val="21000"/>
              </a:srgbClr>
            </a:solid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Critical to</a:t>
              </a:r>
            </a:p>
            <a:p>
              <a:pPr algn="ctr"/>
              <a:r>
                <a:rPr lang="en-ZA" sz="800" b="1" dirty="0">
                  <a:solidFill>
                    <a:schemeClr val="tx1"/>
                  </a:solidFill>
                  <a:latin typeface="Verdana" pitchFamily="34" charset="0"/>
                  <a:ea typeface="Verdana" pitchFamily="34" charset="0"/>
                  <a:cs typeface="Verdana" pitchFamily="34" charset="0"/>
                </a:rPr>
                <a:t>Act</a:t>
              </a:r>
            </a:p>
          </p:txBody>
        </p:sp>
        <p:sp>
          <p:nvSpPr>
            <p:cNvPr id="58" name="Rectangle 57"/>
            <p:cNvSpPr/>
            <p:nvPr/>
          </p:nvSpPr>
          <p:spPr>
            <a:xfrm>
              <a:off x="4129726" y="7986633"/>
              <a:ext cx="932091" cy="678885"/>
            </a:xfrm>
            <a:prstGeom prst="rect">
              <a:avLst/>
            </a:prstGeom>
            <a:solidFill>
              <a:srgbClr val="FF0000">
                <a:alpha val="21000"/>
              </a:srgbClr>
            </a:solid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Use</a:t>
              </a:r>
            </a:p>
            <a:p>
              <a:pPr algn="ctr"/>
              <a:r>
                <a:rPr lang="en-ZA" sz="800" b="1" dirty="0">
                  <a:solidFill>
                    <a:schemeClr val="tx1"/>
                  </a:solidFill>
                  <a:latin typeface="Verdana" pitchFamily="34" charset="0"/>
                  <a:ea typeface="Verdana" pitchFamily="34" charset="0"/>
                  <a:cs typeface="Verdana" pitchFamily="34" charset="0"/>
                </a:rPr>
                <a:t>Stage 0</a:t>
              </a:r>
            </a:p>
          </p:txBody>
        </p:sp>
        <p:cxnSp>
          <p:nvCxnSpPr>
            <p:cNvPr id="59" name="Straight Connector 58"/>
            <p:cNvCxnSpPr/>
            <p:nvPr/>
          </p:nvCxnSpPr>
          <p:spPr>
            <a:xfrm flipH="1" flipV="1">
              <a:off x="4082183" y="-1062917"/>
              <a:ext cx="967307" cy="9091572"/>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4124204" y="-1062917"/>
              <a:ext cx="896871" cy="9049550"/>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sp>
        <p:nvSpPr>
          <p:cNvPr id="61" name="Rounded Rectangular Callout 60"/>
          <p:cNvSpPr/>
          <p:nvPr/>
        </p:nvSpPr>
        <p:spPr>
          <a:xfrm>
            <a:off x="7464152" y="493714"/>
            <a:ext cx="3168352" cy="216024"/>
          </a:xfrm>
          <a:prstGeom prst="wedgeRoundRectCallout">
            <a:avLst>
              <a:gd name="adj1" fmla="val -106419"/>
              <a:gd name="adj2" fmla="val 15084"/>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Using your Critical Focus Point</a:t>
            </a:r>
          </a:p>
        </p:txBody>
      </p:sp>
      <p:sp>
        <p:nvSpPr>
          <p:cNvPr id="62" name="Rounded Rectangular Callout 61"/>
          <p:cNvSpPr/>
          <p:nvPr/>
        </p:nvSpPr>
        <p:spPr>
          <a:xfrm>
            <a:off x="2063552" y="6521450"/>
            <a:ext cx="7920880" cy="285041"/>
          </a:xfrm>
          <a:prstGeom prst="wedgeRoundRectCallout">
            <a:avLst>
              <a:gd name="adj1" fmla="val 688"/>
              <a:gd name="adj2" fmla="val -176132"/>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Determine this stage of the Object’s Lifecycle and list it.</a:t>
            </a:r>
          </a:p>
        </p:txBody>
      </p:sp>
      <p:grpSp>
        <p:nvGrpSpPr>
          <p:cNvPr id="64" name="Group 63"/>
          <p:cNvGrpSpPr/>
          <p:nvPr/>
        </p:nvGrpSpPr>
        <p:grpSpPr>
          <a:xfrm>
            <a:off x="5444190" y="1484784"/>
            <a:ext cx="627153" cy="4032448"/>
            <a:chOff x="3920189" y="1484784"/>
            <a:chExt cx="627153" cy="3597067"/>
          </a:xfrm>
        </p:grpSpPr>
        <p:cxnSp>
          <p:nvCxnSpPr>
            <p:cNvPr id="65" name="Straight Connector 64"/>
            <p:cNvCxnSpPr>
              <a:endCxn id="66" idx="1"/>
            </p:cNvCxnSpPr>
            <p:nvPr/>
          </p:nvCxnSpPr>
          <p:spPr>
            <a:xfrm flipV="1">
              <a:off x="3920189" y="1636817"/>
              <a:ext cx="7607" cy="344503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6" name="Right Arrow 65"/>
            <p:cNvSpPr/>
            <p:nvPr/>
          </p:nvSpPr>
          <p:spPr>
            <a:xfrm>
              <a:off x="3927796" y="1484784"/>
              <a:ext cx="619546" cy="30406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dirty="0">
                  <a:solidFill>
                    <a:srgbClr val="FF0000"/>
                  </a:solidFill>
                  <a:latin typeface="Verdana" pitchFamily="34" charset="0"/>
                  <a:ea typeface="Verdana" pitchFamily="34" charset="0"/>
                  <a:cs typeface="Verdana" pitchFamily="34" charset="0"/>
                </a:rPr>
                <a:t>Now</a:t>
              </a:r>
            </a:p>
          </p:txBody>
        </p:sp>
      </p:grpSp>
      <p:grpSp>
        <p:nvGrpSpPr>
          <p:cNvPr id="82" name="Group 81">
            <a:extLst>
              <a:ext uri="{FF2B5EF4-FFF2-40B4-BE49-F238E27FC236}">
                <a16:creationId xmlns:a16="http://schemas.microsoft.com/office/drawing/2014/main" id="{CCAFA164-9EF5-727A-0597-68AA8927B078}"/>
              </a:ext>
            </a:extLst>
          </p:cNvPr>
          <p:cNvGrpSpPr/>
          <p:nvPr/>
        </p:nvGrpSpPr>
        <p:grpSpPr>
          <a:xfrm>
            <a:off x="1498881" y="637244"/>
            <a:ext cx="5245192" cy="1350893"/>
            <a:chOff x="1498881" y="637244"/>
            <a:chExt cx="5245192" cy="1350893"/>
          </a:xfrm>
        </p:grpSpPr>
        <p:sp>
          <p:nvSpPr>
            <p:cNvPr id="63" name="Rounded Rectangular Callout 62"/>
            <p:cNvSpPr/>
            <p:nvPr/>
          </p:nvSpPr>
          <p:spPr>
            <a:xfrm>
              <a:off x="1498881" y="637244"/>
              <a:ext cx="3596932" cy="863710"/>
            </a:xfrm>
            <a:prstGeom prst="wedgeRoundRectCallout">
              <a:avLst>
                <a:gd name="adj1" fmla="val 83567"/>
                <a:gd name="adj2" fmla="val 100895"/>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u="sng" dirty="0">
                  <a:solidFill>
                    <a:srgbClr val="FF0000"/>
                  </a:solidFill>
                </a:rPr>
                <a:t>EFFECTIVENESS OPPORTUNITY </a:t>
              </a:r>
              <a:r>
                <a:rPr lang="en-ZA" sz="1400" b="1" u="sng" dirty="0">
                  <a:solidFill>
                    <a:schemeClr val="tx1"/>
                  </a:solidFill>
                </a:rPr>
                <a:t>Define this for each quadrangle created by the row lines the &amp; the dotted lines</a:t>
              </a:r>
            </a:p>
          </p:txBody>
        </p:sp>
        <p:sp>
          <p:nvSpPr>
            <p:cNvPr id="68" name="Trapezoid 67"/>
            <p:cNvSpPr/>
            <p:nvPr/>
          </p:nvSpPr>
          <p:spPr>
            <a:xfrm flipV="1">
              <a:off x="6151262" y="1867394"/>
              <a:ext cx="592811" cy="120743"/>
            </a:xfrm>
            <a:prstGeom prst="trapezoid">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83" name="Group 82">
            <a:extLst>
              <a:ext uri="{FF2B5EF4-FFF2-40B4-BE49-F238E27FC236}">
                <a16:creationId xmlns:a16="http://schemas.microsoft.com/office/drawing/2014/main" id="{E3FCBB17-F5FC-8743-8667-71055482B611}"/>
              </a:ext>
            </a:extLst>
          </p:cNvPr>
          <p:cNvGrpSpPr/>
          <p:nvPr/>
        </p:nvGrpSpPr>
        <p:grpSpPr>
          <a:xfrm>
            <a:off x="1602160" y="4677780"/>
            <a:ext cx="4993786" cy="1703162"/>
            <a:chOff x="1602160" y="4677780"/>
            <a:chExt cx="4993786" cy="1703162"/>
          </a:xfrm>
        </p:grpSpPr>
        <p:sp>
          <p:nvSpPr>
            <p:cNvPr id="67" name="Rounded Rectangular Callout 66"/>
            <p:cNvSpPr/>
            <p:nvPr/>
          </p:nvSpPr>
          <p:spPr>
            <a:xfrm>
              <a:off x="1602160" y="5517232"/>
              <a:ext cx="3539411" cy="863710"/>
            </a:xfrm>
            <a:prstGeom prst="wedgeRoundRectCallout">
              <a:avLst>
                <a:gd name="adj1" fmla="val 79318"/>
                <a:gd name="adj2" fmla="val -137558"/>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u="sng" dirty="0">
                  <a:solidFill>
                    <a:srgbClr val="FF0000"/>
                  </a:solidFill>
                </a:rPr>
                <a:t>EFFICIENCY OPPORTUNITY </a:t>
              </a:r>
            </a:p>
            <a:p>
              <a:pPr algn="ctr"/>
              <a:r>
                <a:rPr lang="en-ZA" sz="1400" b="1" u="sng" dirty="0">
                  <a:solidFill>
                    <a:schemeClr val="tx1"/>
                  </a:solidFill>
                </a:rPr>
                <a:t>Define this for each quadrangle created by the row lines the &amp; the dotted lines</a:t>
              </a:r>
            </a:p>
          </p:txBody>
        </p:sp>
        <p:sp>
          <p:nvSpPr>
            <p:cNvPr id="69" name="Trapezoid 68"/>
            <p:cNvSpPr/>
            <p:nvPr/>
          </p:nvSpPr>
          <p:spPr>
            <a:xfrm>
              <a:off x="6094697" y="4677780"/>
              <a:ext cx="501249" cy="169704"/>
            </a:xfrm>
            <a:prstGeom prst="trapezoid">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70" name="Group 69"/>
          <p:cNvGrpSpPr/>
          <p:nvPr/>
        </p:nvGrpSpPr>
        <p:grpSpPr>
          <a:xfrm>
            <a:off x="5452297" y="718334"/>
            <a:ext cx="1111155" cy="5446970"/>
            <a:chOff x="4288078" y="-1464890"/>
            <a:chExt cx="2022764" cy="9935697"/>
          </a:xfrm>
        </p:grpSpPr>
        <p:cxnSp>
          <p:nvCxnSpPr>
            <p:cNvPr id="71" name="Straight Connector 70"/>
            <p:cNvCxnSpPr/>
            <p:nvPr/>
          </p:nvCxnSpPr>
          <p:spPr>
            <a:xfrm flipH="1" flipV="1">
              <a:off x="4288078" y="3507526"/>
              <a:ext cx="1948547" cy="4473514"/>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4331915" y="-763565"/>
              <a:ext cx="1904710" cy="4243146"/>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4754825" y="-1464890"/>
              <a:ext cx="1556017" cy="701325"/>
            </a:xfrm>
            <a:prstGeom prst="rect">
              <a:avLst/>
            </a:prstGeom>
            <a:solidFill>
              <a:srgbClr val="00B050">
                <a:alpha val="21000"/>
              </a:srgb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Required     </a:t>
              </a:r>
            </a:p>
            <a:p>
              <a:pPr algn="ctr"/>
              <a:r>
                <a:rPr lang="en-ZA" sz="800" b="1" dirty="0">
                  <a:solidFill>
                    <a:schemeClr val="tx1"/>
                  </a:solidFill>
                  <a:latin typeface="Verdana" pitchFamily="34" charset="0"/>
                  <a:ea typeface="Verdana" pitchFamily="34" charset="0"/>
                  <a:cs typeface="Verdana" pitchFamily="34" charset="0"/>
                </a:rPr>
                <a:t>to be prepared</a:t>
              </a:r>
            </a:p>
          </p:txBody>
        </p:sp>
        <p:sp>
          <p:nvSpPr>
            <p:cNvPr id="74" name="Rectangle 73"/>
            <p:cNvSpPr/>
            <p:nvPr/>
          </p:nvSpPr>
          <p:spPr>
            <a:xfrm>
              <a:off x="4810127" y="7960941"/>
              <a:ext cx="1500714" cy="509866"/>
            </a:xfrm>
            <a:prstGeom prst="rect">
              <a:avLst/>
            </a:prstGeom>
            <a:solidFill>
              <a:srgbClr val="00B050">
                <a:alpha val="21000"/>
              </a:srgb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Life Cycle</a:t>
              </a:r>
            </a:p>
            <a:p>
              <a:pPr algn="ctr"/>
              <a:r>
                <a:rPr lang="en-ZA" sz="800" b="1" dirty="0">
                  <a:solidFill>
                    <a:schemeClr val="tx1"/>
                  </a:solidFill>
                  <a:latin typeface="Verdana" pitchFamily="34" charset="0"/>
                  <a:ea typeface="Verdana" pitchFamily="34" charset="0"/>
                  <a:cs typeface="Verdana" pitchFamily="34" charset="0"/>
                </a:rPr>
                <a:t>Stage -1</a:t>
              </a:r>
            </a:p>
          </p:txBody>
        </p:sp>
      </p:grpSp>
      <p:sp>
        <p:nvSpPr>
          <p:cNvPr id="75" name="Rounded Rectangular Callout 74"/>
          <p:cNvSpPr/>
          <p:nvPr/>
        </p:nvSpPr>
        <p:spPr>
          <a:xfrm>
            <a:off x="1524001" y="1655218"/>
            <a:ext cx="2835491" cy="3790006"/>
          </a:xfrm>
          <a:prstGeom prst="wedgeRoundRectCallout">
            <a:avLst>
              <a:gd name="adj1" fmla="val 44727"/>
              <a:gd name="adj2" fmla="val -4145"/>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Determine what could work better if prior Preparation work was done.</a:t>
            </a:r>
          </a:p>
          <a:p>
            <a:pPr algn="ctr"/>
            <a:r>
              <a:rPr lang="en-ZA" b="1" dirty="0">
                <a:solidFill>
                  <a:schemeClr val="tx1"/>
                </a:solidFill>
              </a:rPr>
              <a:t>Remember this includes: </a:t>
            </a:r>
          </a:p>
          <a:p>
            <a:pPr algn="ctr"/>
            <a:r>
              <a:rPr lang="en-ZA" b="1" dirty="0">
                <a:solidFill>
                  <a:schemeClr val="tx1"/>
                </a:solidFill>
              </a:rPr>
              <a:t>Inter-communication, Management, </a:t>
            </a:r>
          </a:p>
          <a:p>
            <a:pPr algn="ctr"/>
            <a:r>
              <a:rPr lang="en-ZA" b="1" dirty="0">
                <a:solidFill>
                  <a:schemeClr val="tx1"/>
                </a:solidFill>
              </a:rPr>
              <a:t>Controls,</a:t>
            </a:r>
          </a:p>
          <a:p>
            <a:pPr algn="ctr"/>
            <a:r>
              <a:rPr lang="en-ZA" b="1" dirty="0">
                <a:solidFill>
                  <a:schemeClr val="tx1"/>
                </a:solidFill>
              </a:rPr>
              <a:t>Current Effectiveness, Current Efficiency,</a:t>
            </a:r>
          </a:p>
          <a:p>
            <a:pPr algn="ctr"/>
            <a:r>
              <a:rPr lang="en-ZA" b="1" dirty="0">
                <a:solidFill>
                  <a:schemeClr val="tx1"/>
                </a:solidFill>
              </a:rPr>
              <a:t>Potential impact on current situation</a:t>
            </a:r>
          </a:p>
          <a:p>
            <a:pPr algn="ctr"/>
            <a:r>
              <a:rPr lang="en-ZA" b="1" dirty="0">
                <a:solidFill>
                  <a:schemeClr val="tx1"/>
                </a:solidFill>
              </a:rPr>
              <a:t>What will you lose?</a:t>
            </a:r>
          </a:p>
          <a:p>
            <a:pPr algn="ctr"/>
            <a:r>
              <a:rPr lang="en-ZA" b="1" dirty="0">
                <a:solidFill>
                  <a:schemeClr val="tx1"/>
                </a:solidFill>
              </a:rPr>
              <a:t>What will you gain? </a:t>
            </a:r>
          </a:p>
        </p:txBody>
      </p:sp>
      <p:sp>
        <p:nvSpPr>
          <p:cNvPr id="76" name="Rounded Rectangular Callout 75"/>
          <p:cNvSpPr/>
          <p:nvPr/>
        </p:nvSpPr>
        <p:spPr>
          <a:xfrm>
            <a:off x="8328248" y="1462215"/>
            <a:ext cx="2232248" cy="1513963"/>
          </a:xfrm>
          <a:prstGeom prst="wedgeRoundRectCallout">
            <a:avLst>
              <a:gd name="adj1" fmla="val -88425"/>
              <a:gd name="adj2" fmla="val -81440"/>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Identify what is meant by “Medium Term”</a:t>
            </a:r>
          </a:p>
        </p:txBody>
      </p:sp>
      <p:grpSp>
        <p:nvGrpSpPr>
          <p:cNvPr id="77" name="Group 76"/>
          <p:cNvGrpSpPr/>
          <p:nvPr/>
        </p:nvGrpSpPr>
        <p:grpSpPr>
          <a:xfrm>
            <a:off x="5464330" y="709738"/>
            <a:ext cx="2251183" cy="5469274"/>
            <a:chOff x="4177129" y="-1674242"/>
            <a:chExt cx="4865472" cy="9939305"/>
          </a:xfrm>
        </p:grpSpPr>
        <p:cxnSp>
          <p:nvCxnSpPr>
            <p:cNvPr id="78" name="Straight Connector 77"/>
            <p:cNvCxnSpPr/>
            <p:nvPr/>
          </p:nvCxnSpPr>
          <p:spPr>
            <a:xfrm flipV="1">
              <a:off x="4177129" y="-959900"/>
              <a:ext cx="4600679" cy="4227371"/>
            </a:xfrm>
            <a:prstGeom prst="line">
              <a:avLst/>
            </a:prstGeom>
            <a:ln w="25400">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203170" y="3318556"/>
              <a:ext cx="4839431" cy="4436641"/>
            </a:xfrm>
            <a:prstGeom prst="line">
              <a:avLst/>
            </a:prstGeom>
            <a:ln w="25400">
              <a:solidFill>
                <a:srgbClr val="FFC000"/>
              </a:solidFill>
              <a:prstDash val="lgDash"/>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6518942" y="-1674242"/>
              <a:ext cx="2258865" cy="714342"/>
            </a:xfrm>
            <a:prstGeom prst="rect">
              <a:avLst/>
            </a:prstGeom>
            <a:solidFill>
              <a:srgbClr val="FFC000">
                <a:alpha val="21000"/>
              </a:srgbClr>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Medium Term</a:t>
              </a:r>
            </a:p>
            <a:p>
              <a:pPr algn="ctr"/>
              <a:r>
                <a:rPr lang="en-ZA" sz="800" b="1" dirty="0">
                  <a:solidFill>
                    <a:schemeClr val="tx1"/>
                  </a:solidFill>
                  <a:latin typeface="Verdana" pitchFamily="34" charset="0"/>
                  <a:ea typeface="Verdana" pitchFamily="34" charset="0"/>
                  <a:cs typeface="Verdana" pitchFamily="34" charset="0"/>
                </a:rPr>
                <a:t>Planning / Preparation</a:t>
              </a:r>
            </a:p>
          </p:txBody>
        </p:sp>
        <p:sp>
          <p:nvSpPr>
            <p:cNvPr id="81" name="Rectangle 80"/>
            <p:cNvSpPr/>
            <p:nvPr/>
          </p:nvSpPr>
          <p:spPr>
            <a:xfrm>
              <a:off x="6529922" y="7755196"/>
              <a:ext cx="2512679" cy="509867"/>
            </a:xfrm>
            <a:prstGeom prst="rect">
              <a:avLst/>
            </a:prstGeom>
            <a:solidFill>
              <a:srgbClr val="FFC000">
                <a:alpha val="21000"/>
              </a:srgbClr>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a:solidFill>
                    <a:schemeClr val="tx1"/>
                  </a:solidFill>
                  <a:latin typeface="Verdana" pitchFamily="34" charset="0"/>
                  <a:ea typeface="Verdana" pitchFamily="34" charset="0"/>
                  <a:cs typeface="Verdana" pitchFamily="34" charset="0"/>
                </a:rPr>
                <a:t>Life Cycle</a:t>
              </a:r>
            </a:p>
            <a:p>
              <a:pPr algn="ctr"/>
              <a:r>
                <a:rPr lang="en-ZA" sz="800" b="1">
                  <a:solidFill>
                    <a:schemeClr val="tx1"/>
                  </a:solidFill>
                  <a:latin typeface="Verdana" pitchFamily="34" charset="0"/>
                  <a:ea typeface="Verdana" pitchFamily="34" charset="0"/>
                  <a:cs typeface="Verdana" pitchFamily="34" charset="0"/>
                </a:rPr>
                <a:t>Stage -2</a:t>
              </a:r>
            </a:p>
          </p:txBody>
        </p:sp>
      </p:grpSp>
    </p:spTree>
    <p:extLst>
      <p:ext uri="{BB962C8B-B14F-4D97-AF65-F5344CB8AC3E}">
        <p14:creationId xmlns:p14="http://schemas.microsoft.com/office/powerpoint/2010/main" val="44773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fade">
                                      <p:cBhvr>
                                        <p:cTn id="12" dur="500"/>
                                        <p:tgtEl>
                                          <p:spTgt spid="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500"/>
                                        <p:tgtEl>
                                          <p:spTgt spid="8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fade">
                                      <p:cBhvr>
                                        <p:cTn id="27" dur="500"/>
                                        <p:tgtEl>
                                          <p:spTgt spid="8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fade">
                                      <p:cBhvr>
                                        <p:cTn id="3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75" grpId="0" animBg="1"/>
      <p:bldP spid="7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1524000" y="412750"/>
            <a:ext cx="9145588" cy="6445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48" name="Text Placeholder 4"/>
          <p:cNvSpPr txBox="1">
            <a:spLocks/>
          </p:cNvSpPr>
          <p:nvPr/>
        </p:nvSpPr>
        <p:spPr bwMode="auto">
          <a:xfrm>
            <a:off x="1415480" y="1"/>
            <a:ext cx="9316020" cy="747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2400">
                <a:latin typeface="Arial" charset="0"/>
                <a:cs typeface="Arial" charset="0"/>
              </a:rPr>
              <a:t>When is it critical to THINK!!!</a:t>
            </a:r>
            <a:endParaRPr lang="en-ZA" sz="2400" dirty="0">
              <a:latin typeface="Arial" charset="0"/>
              <a:cs typeface="Arial" charset="0"/>
            </a:endParaRPr>
          </a:p>
        </p:txBody>
      </p:sp>
      <p:sp>
        <p:nvSpPr>
          <p:cNvPr id="49" name="Title 1"/>
          <p:cNvSpPr txBox="1">
            <a:spLocks/>
          </p:cNvSpPr>
          <p:nvPr/>
        </p:nvSpPr>
        <p:spPr bwMode="auto">
          <a:xfrm>
            <a:off x="2390775" y="412751"/>
            <a:ext cx="72453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endParaRPr lang="en-ZA" sz="3200"/>
          </a:p>
        </p:txBody>
      </p:sp>
      <p:sp>
        <p:nvSpPr>
          <p:cNvPr id="50" name="Title 1"/>
          <p:cNvSpPr txBox="1">
            <a:spLocks/>
          </p:cNvSpPr>
          <p:nvPr/>
        </p:nvSpPr>
        <p:spPr>
          <a:xfrm>
            <a:off x="1970088" y="765175"/>
            <a:ext cx="8229600" cy="1582738"/>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ZA" sz="2000" dirty="0">
              <a:latin typeface="Verdana" pitchFamily="34" charset="0"/>
              <a:ea typeface="Verdana" pitchFamily="34" charset="0"/>
              <a:cs typeface="Verdana" pitchFamily="34" charset="0"/>
            </a:endParaRPr>
          </a:p>
        </p:txBody>
      </p:sp>
      <p:graphicFrame>
        <p:nvGraphicFramePr>
          <p:cNvPr id="51" name="Diagram 50"/>
          <p:cNvGraphicFramePr/>
          <p:nvPr/>
        </p:nvGraphicFramePr>
        <p:xfrm>
          <a:off x="7375010" y="571539"/>
          <a:ext cx="3272764" cy="48508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2" name="Diagram 51"/>
          <p:cNvGraphicFramePr/>
          <p:nvPr/>
        </p:nvGraphicFramePr>
        <p:xfrm>
          <a:off x="7328938" y="548680"/>
          <a:ext cx="3347864" cy="46805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3" name="Title 1"/>
          <p:cNvSpPr txBox="1">
            <a:spLocks/>
          </p:cNvSpPr>
          <p:nvPr/>
        </p:nvSpPr>
        <p:spPr>
          <a:xfrm>
            <a:off x="2633904" y="476672"/>
            <a:ext cx="3888432" cy="1584176"/>
          </a:xfrm>
          <a:prstGeom prst="rect">
            <a:avLst/>
          </a:prstGeom>
          <a:ln>
            <a:solidFill>
              <a:schemeClr val="accent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A" sz="1800">
                <a:latin typeface="+mn-lt"/>
              </a:rPr>
              <a:t>Plan</a:t>
            </a:r>
            <a:br>
              <a:rPr lang="en-ZA" sz="1200"/>
            </a:br>
            <a:br>
              <a:rPr lang="en-ZA" sz="1200"/>
            </a:br>
            <a:br>
              <a:rPr lang="en-ZA" sz="1200"/>
            </a:br>
            <a:br>
              <a:rPr lang="en-ZA" sz="1200"/>
            </a:br>
            <a:br>
              <a:rPr lang="en-ZA" sz="1200"/>
            </a:br>
            <a:br>
              <a:rPr lang="en-ZA" sz="1200"/>
            </a:br>
            <a:br>
              <a:rPr lang="en-ZA" sz="1200"/>
            </a:br>
            <a:endParaRPr lang="en-ZA" sz="1200" dirty="0"/>
          </a:p>
        </p:txBody>
      </p:sp>
      <p:graphicFrame>
        <p:nvGraphicFramePr>
          <p:cNvPr id="54" name="Diagram 53"/>
          <p:cNvGraphicFramePr/>
          <p:nvPr/>
        </p:nvGraphicFramePr>
        <p:xfrm>
          <a:off x="2705912" y="548680"/>
          <a:ext cx="4032448" cy="172819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55" name="Title 1"/>
          <p:cNvSpPr txBox="1">
            <a:spLocks/>
          </p:cNvSpPr>
          <p:nvPr/>
        </p:nvSpPr>
        <p:spPr>
          <a:xfrm>
            <a:off x="2993944" y="2060848"/>
            <a:ext cx="3888432" cy="1584176"/>
          </a:xfrm>
          <a:prstGeom prst="rect">
            <a:avLst/>
          </a:prstGeom>
          <a:ln>
            <a:solidFill>
              <a:schemeClr val="accent1"/>
            </a:solidFill>
          </a:ln>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A" sz="1800" dirty="0"/>
              <a:t>Design</a:t>
            </a:r>
            <a:br>
              <a:rPr lang="en-ZA" sz="1200" dirty="0"/>
            </a:br>
            <a:br>
              <a:rPr lang="en-ZA" sz="1200" dirty="0"/>
            </a:br>
            <a:br>
              <a:rPr lang="en-ZA" sz="1200" dirty="0"/>
            </a:br>
            <a:br>
              <a:rPr lang="en-ZA" sz="1200" dirty="0"/>
            </a:br>
            <a:br>
              <a:rPr lang="en-ZA" sz="1200" dirty="0"/>
            </a:br>
            <a:br>
              <a:rPr lang="en-ZA" sz="1200" dirty="0"/>
            </a:br>
            <a:br>
              <a:rPr lang="en-ZA" sz="1200" dirty="0"/>
            </a:br>
            <a:endParaRPr lang="en-ZA" sz="1200" dirty="0"/>
          </a:p>
        </p:txBody>
      </p:sp>
      <p:graphicFrame>
        <p:nvGraphicFramePr>
          <p:cNvPr id="56" name="Diagram 55"/>
          <p:cNvGraphicFramePr/>
          <p:nvPr/>
        </p:nvGraphicFramePr>
        <p:xfrm>
          <a:off x="3065952" y="2276872"/>
          <a:ext cx="4032448" cy="144016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57" name="Title 1"/>
          <p:cNvSpPr txBox="1">
            <a:spLocks/>
          </p:cNvSpPr>
          <p:nvPr/>
        </p:nvSpPr>
        <p:spPr>
          <a:xfrm>
            <a:off x="3570008" y="3645024"/>
            <a:ext cx="3888432" cy="1584176"/>
          </a:xfrm>
          <a:prstGeom prst="rect">
            <a:avLst/>
          </a:prstGeom>
          <a:ln>
            <a:solidFill>
              <a:schemeClr val="accent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A" sz="1800" dirty="0">
                <a:latin typeface="+mn-lt"/>
              </a:rPr>
              <a:t>Build</a:t>
            </a:r>
            <a:br>
              <a:rPr lang="en-ZA" sz="1200" dirty="0"/>
            </a:br>
            <a:br>
              <a:rPr lang="en-ZA" sz="1200" dirty="0"/>
            </a:br>
            <a:br>
              <a:rPr lang="en-ZA" sz="1200" dirty="0"/>
            </a:br>
            <a:br>
              <a:rPr lang="en-ZA" sz="1200" dirty="0"/>
            </a:br>
            <a:br>
              <a:rPr lang="en-ZA" sz="1200" dirty="0"/>
            </a:br>
            <a:br>
              <a:rPr lang="en-ZA" sz="1200" dirty="0"/>
            </a:br>
            <a:br>
              <a:rPr lang="en-ZA" sz="1200" dirty="0"/>
            </a:br>
            <a:endParaRPr lang="en-ZA" sz="1200" dirty="0"/>
          </a:p>
        </p:txBody>
      </p:sp>
      <p:graphicFrame>
        <p:nvGraphicFramePr>
          <p:cNvPr id="58" name="Diagram 57"/>
          <p:cNvGraphicFramePr/>
          <p:nvPr/>
        </p:nvGraphicFramePr>
        <p:xfrm>
          <a:off x="3642016" y="3717032"/>
          <a:ext cx="4032448" cy="1728192"/>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
        <p:nvSpPr>
          <p:cNvPr id="59" name="Title 1"/>
          <p:cNvSpPr txBox="1">
            <a:spLocks/>
          </p:cNvSpPr>
          <p:nvPr/>
        </p:nvSpPr>
        <p:spPr>
          <a:xfrm>
            <a:off x="4362096" y="5229200"/>
            <a:ext cx="3888432" cy="1584176"/>
          </a:xfrm>
          <a:prstGeom prst="rect">
            <a:avLst/>
          </a:prstGeom>
          <a:ln>
            <a:solidFill>
              <a:schemeClr val="accent1"/>
            </a:solidFill>
          </a:ln>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A" sz="1800" dirty="0"/>
              <a:t>Run</a:t>
            </a:r>
            <a:br>
              <a:rPr lang="en-ZA" sz="1200" dirty="0"/>
            </a:br>
            <a:br>
              <a:rPr lang="en-ZA" sz="1200" dirty="0"/>
            </a:br>
            <a:br>
              <a:rPr lang="en-ZA" sz="1200" dirty="0"/>
            </a:br>
            <a:br>
              <a:rPr lang="en-ZA" sz="1200" dirty="0"/>
            </a:br>
            <a:br>
              <a:rPr lang="en-ZA" sz="1200" dirty="0"/>
            </a:br>
            <a:br>
              <a:rPr lang="en-ZA" sz="1200" dirty="0"/>
            </a:br>
            <a:br>
              <a:rPr lang="en-ZA" sz="1200" dirty="0"/>
            </a:br>
            <a:endParaRPr lang="en-ZA" sz="1200" dirty="0"/>
          </a:p>
        </p:txBody>
      </p:sp>
      <p:graphicFrame>
        <p:nvGraphicFramePr>
          <p:cNvPr id="60" name="Diagram 59"/>
          <p:cNvGraphicFramePr/>
          <p:nvPr/>
        </p:nvGraphicFramePr>
        <p:xfrm>
          <a:off x="4434104" y="5445224"/>
          <a:ext cx="4032448" cy="1440160"/>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61" name="Curved Right Arrow 60"/>
          <p:cNvSpPr/>
          <p:nvPr/>
        </p:nvSpPr>
        <p:spPr>
          <a:xfrm flipV="1">
            <a:off x="2453885" y="3974620"/>
            <a:ext cx="2556283" cy="2060521"/>
          </a:xfrm>
          <a:prstGeom prst="curvedRightArrow">
            <a:avLst>
              <a:gd name="adj1" fmla="val 0"/>
              <a:gd name="adj2" fmla="val 10441"/>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sp>
        <p:nvSpPr>
          <p:cNvPr id="62" name="Curved Right Arrow 61"/>
          <p:cNvSpPr/>
          <p:nvPr/>
        </p:nvSpPr>
        <p:spPr>
          <a:xfrm flipV="1">
            <a:off x="1985832" y="2465186"/>
            <a:ext cx="2520280" cy="3556102"/>
          </a:xfrm>
          <a:prstGeom prst="curvedRightArrow">
            <a:avLst>
              <a:gd name="adj1" fmla="val 0"/>
              <a:gd name="adj2" fmla="val 1143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sp>
        <p:nvSpPr>
          <p:cNvPr id="63" name="Curved Right Arrow 62"/>
          <p:cNvSpPr/>
          <p:nvPr/>
        </p:nvSpPr>
        <p:spPr>
          <a:xfrm flipV="1">
            <a:off x="1553784" y="692696"/>
            <a:ext cx="2736304" cy="5328592"/>
          </a:xfrm>
          <a:prstGeom prst="curvedRightArrow">
            <a:avLst>
              <a:gd name="adj1" fmla="val 0"/>
              <a:gd name="adj2" fmla="val 7042"/>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sp>
        <p:nvSpPr>
          <p:cNvPr id="64" name="Curved Right Arrow 63"/>
          <p:cNvSpPr/>
          <p:nvPr/>
        </p:nvSpPr>
        <p:spPr>
          <a:xfrm flipV="1">
            <a:off x="1985832" y="2465186"/>
            <a:ext cx="2016224" cy="2115942"/>
          </a:xfrm>
          <a:prstGeom prst="curvedRightArrow">
            <a:avLst>
              <a:gd name="adj1" fmla="val 0"/>
              <a:gd name="adj2" fmla="val 11171"/>
              <a:gd name="adj3" fmla="val 25000"/>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sp>
        <p:nvSpPr>
          <p:cNvPr id="65" name="Curved Right Arrow 64"/>
          <p:cNvSpPr/>
          <p:nvPr/>
        </p:nvSpPr>
        <p:spPr>
          <a:xfrm flipV="1">
            <a:off x="1680141" y="692696"/>
            <a:ext cx="2016224" cy="3888432"/>
          </a:xfrm>
          <a:prstGeom prst="curvedRightArrow">
            <a:avLst>
              <a:gd name="adj1" fmla="val 0"/>
              <a:gd name="adj2" fmla="val 11430"/>
              <a:gd name="adj3" fmla="val 25000"/>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sp>
        <p:nvSpPr>
          <p:cNvPr id="66" name="Curved Right Arrow 65"/>
          <p:cNvSpPr/>
          <p:nvPr/>
        </p:nvSpPr>
        <p:spPr>
          <a:xfrm flipV="1">
            <a:off x="1553784" y="692696"/>
            <a:ext cx="1800200" cy="2304256"/>
          </a:xfrm>
          <a:prstGeom prst="curvedRightArrow">
            <a:avLst>
              <a:gd name="adj1" fmla="val 0"/>
              <a:gd name="adj2" fmla="val 14634"/>
              <a:gd name="adj3" fmla="val 250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graphicFrame>
        <p:nvGraphicFramePr>
          <p:cNvPr id="67" name="Diagram 66"/>
          <p:cNvGraphicFramePr/>
          <p:nvPr/>
        </p:nvGraphicFramePr>
        <p:xfrm>
          <a:off x="7602456" y="1484784"/>
          <a:ext cx="2952328" cy="288032"/>
        </p:xfrm>
        <a:graphic>
          <a:graphicData uri="http://schemas.openxmlformats.org/drawingml/2006/diagram">
            <dgm:relIds xmlns:dgm="http://schemas.openxmlformats.org/drawingml/2006/diagram" xmlns:r="http://schemas.openxmlformats.org/officeDocument/2006/relationships" r:dm="rId32" r:lo="rId33" r:qs="rId34" r:cs="rId35"/>
          </a:graphicData>
        </a:graphic>
      </p:graphicFrame>
      <p:graphicFrame>
        <p:nvGraphicFramePr>
          <p:cNvPr id="68" name="Diagram 67"/>
          <p:cNvGraphicFramePr/>
          <p:nvPr/>
        </p:nvGraphicFramePr>
        <p:xfrm>
          <a:off x="7674464" y="2362832"/>
          <a:ext cx="2952328" cy="288032"/>
        </p:xfrm>
        <a:graphic>
          <a:graphicData uri="http://schemas.openxmlformats.org/drawingml/2006/diagram">
            <dgm:relIds xmlns:dgm="http://schemas.openxmlformats.org/drawingml/2006/diagram" xmlns:r="http://schemas.openxmlformats.org/officeDocument/2006/relationships" r:dm="rId37" r:lo="rId38" r:qs="rId39" r:cs="rId40"/>
          </a:graphicData>
        </a:graphic>
      </p:graphicFrame>
      <p:graphicFrame>
        <p:nvGraphicFramePr>
          <p:cNvPr id="69" name="Diagram 68"/>
          <p:cNvGraphicFramePr/>
          <p:nvPr/>
        </p:nvGraphicFramePr>
        <p:xfrm>
          <a:off x="7674464" y="4653136"/>
          <a:ext cx="2952328" cy="288032"/>
        </p:xfrm>
        <a:graphic>
          <a:graphicData uri="http://schemas.openxmlformats.org/drawingml/2006/diagram">
            <dgm:relIds xmlns:dgm="http://schemas.openxmlformats.org/drawingml/2006/diagram" xmlns:r="http://schemas.openxmlformats.org/officeDocument/2006/relationships" r:dm="rId42" r:lo="rId43" r:qs="rId44" r:cs="rId45"/>
          </a:graphicData>
        </a:graphic>
      </p:graphicFrame>
      <p:graphicFrame>
        <p:nvGraphicFramePr>
          <p:cNvPr id="70" name="Diagram 69"/>
          <p:cNvGraphicFramePr/>
          <p:nvPr/>
        </p:nvGraphicFramePr>
        <p:xfrm>
          <a:off x="7674464" y="3140968"/>
          <a:ext cx="2952328" cy="288032"/>
        </p:xfrm>
        <a:graphic>
          <a:graphicData uri="http://schemas.openxmlformats.org/drawingml/2006/diagram">
            <dgm:relIds xmlns:dgm="http://schemas.openxmlformats.org/drawingml/2006/diagram" xmlns:r="http://schemas.openxmlformats.org/officeDocument/2006/relationships" r:dm="rId47" r:lo="rId48" r:qs="rId49" r:cs="rId50"/>
          </a:graphicData>
        </a:graphic>
      </p:graphicFrame>
      <p:cxnSp>
        <p:nvCxnSpPr>
          <p:cNvPr id="71" name="Curved Connector 70"/>
          <p:cNvCxnSpPr/>
          <p:nvPr/>
        </p:nvCxnSpPr>
        <p:spPr>
          <a:xfrm>
            <a:off x="4290088" y="4725144"/>
            <a:ext cx="2016224" cy="936104"/>
          </a:xfrm>
          <a:prstGeom prst="curvedConnector3">
            <a:avLst>
              <a:gd name="adj1" fmla="val -162"/>
            </a:avLst>
          </a:prstGeom>
          <a:ln w="508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2" name="Curved Connector 71"/>
          <p:cNvCxnSpPr/>
          <p:nvPr/>
        </p:nvCxnSpPr>
        <p:spPr>
          <a:xfrm>
            <a:off x="3696366" y="3154823"/>
            <a:ext cx="1745851" cy="819796"/>
          </a:xfrm>
          <a:prstGeom prst="curvedConnector3">
            <a:avLst>
              <a:gd name="adj1" fmla="val 5"/>
            </a:avLst>
          </a:prstGeom>
          <a:ln w="508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73" name="Curved Connector 72"/>
          <p:cNvCxnSpPr/>
          <p:nvPr/>
        </p:nvCxnSpPr>
        <p:spPr>
          <a:xfrm>
            <a:off x="3245972" y="1581674"/>
            <a:ext cx="1692188" cy="883512"/>
          </a:xfrm>
          <a:prstGeom prst="curvedConnector3">
            <a:avLst>
              <a:gd name="adj1" fmla="val 876"/>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4" name="Picture 2"/>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4866153" y="562593"/>
            <a:ext cx="864096" cy="49014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2"/>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5298200" y="2158036"/>
            <a:ext cx="864096" cy="49014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Picture 2"/>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5874264" y="3729548"/>
            <a:ext cx="864096" cy="490143"/>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2"/>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6571927" y="5298593"/>
            <a:ext cx="864096" cy="490143"/>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2"/>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4866154" y="551327"/>
            <a:ext cx="864096" cy="490143"/>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 name="Picture 2"/>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5298201" y="2146770"/>
            <a:ext cx="864096" cy="490143"/>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 name="Oval 79"/>
          <p:cNvSpPr/>
          <p:nvPr/>
        </p:nvSpPr>
        <p:spPr>
          <a:xfrm>
            <a:off x="4037132" y="807664"/>
            <a:ext cx="1008111" cy="46109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1" name="Oval 80"/>
          <p:cNvSpPr/>
          <p:nvPr/>
        </p:nvSpPr>
        <p:spPr>
          <a:xfrm>
            <a:off x="4501955" y="2465187"/>
            <a:ext cx="873966" cy="39901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2" name="Oval 81"/>
          <p:cNvSpPr/>
          <p:nvPr/>
        </p:nvSpPr>
        <p:spPr>
          <a:xfrm>
            <a:off x="4956778" y="3966073"/>
            <a:ext cx="1008111" cy="46109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3" name="Oval 82"/>
          <p:cNvSpPr/>
          <p:nvPr/>
        </p:nvSpPr>
        <p:spPr>
          <a:xfrm>
            <a:off x="5904290" y="5661248"/>
            <a:ext cx="834071" cy="37389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5335920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559399" y="493715"/>
            <a:ext cx="9145588" cy="6364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957" y="1788850"/>
            <a:ext cx="4142227" cy="329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4"/>
          <p:cNvSpPr txBox="1">
            <a:spLocks/>
          </p:cNvSpPr>
          <p:nvPr/>
        </p:nvSpPr>
        <p:spPr bwMode="auto">
          <a:xfrm>
            <a:off x="1557339" y="58739"/>
            <a:ext cx="9001125" cy="484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400">
                <a:latin typeface="Arial" charset="0"/>
                <a:cs typeface="Arial" charset="0"/>
              </a:rPr>
              <a:t>Object </a:t>
            </a:r>
            <a:r>
              <a:rPr lang="en-ZA" sz="2400" u="sng">
                <a:solidFill>
                  <a:srgbClr val="FF0000"/>
                </a:solidFill>
                <a:latin typeface="Arial" charset="0"/>
                <a:cs typeface="Arial" charset="0"/>
              </a:rPr>
              <a:t>Opportunity Pre-preparation</a:t>
            </a:r>
            <a:r>
              <a:rPr lang="en-ZA" sz="2400">
                <a:solidFill>
                  <a:srgbClr val="FF0000"/>
                </a:solidFill>
                <a:latin typeface="Arial" charset="0"/>
                <a:cs typeface="Arial" charset="0"/>
              </a:rPr>
              <a:t> </a:t>
            </a:r>
            <a:r>
              <a:rPr lang="en-ZA" sz="2400">
                <a:latin typeface="Arial" charset="0"/>
                <a:cs typeface="Arial" charset="0"/>
              </a:rPr>
              <a:t>Considerations</a:t>
            </a:r>
            <a:endParaRPr lang="en-ZA" sz="2400" dirty="0">
              <a:latin typeface="Arial" charset="0"/>
              <a:cs typeface="Arial" charset="0"/>
            </a:endParaRPr>
          </a:p>
        </p:txBody>
      </p:sp>
      <p:grpSp>
        <p:nvGrpSpPr>
          <p:cNvPr id="5" name="Group 10"/>
          <p:cNvGrpSpPr>
            <a:grpSpLocks/>
          </p:cNvGrpSpPr>
          <p:nvPr/>
        </p:nvGrpSpPr>
        <p:grpSpPr bwMode="auto">
          <a:xfrm>
            <a:off x="10113964" y="6521451"/>
            <a:ext cx="617537" cy="347663"/>
            <a:chOff x="8589272" y="6520719"/>
            <a:chExt cx="617729" cy="348542"/>
          </a:xfrm>
        </p:grpSpPr>
        <p:pic>
          <p:nvPicPr>
            <p:cNvPr id="6"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9272" y="6520719"/>
              <a:ext cx="556071" cy="34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1"/>
            <p:cNvSpPr txBox="1">
              <a:spLocks/>
            </p:cNvSpPr>
            <p:nvPr/>
          </p:nvSpPr>
          <p:spPr bwMode="auto">
            <a:xfrm>
              <a:off x="8691734" y="6536606"/>
              <a:ext cx="51526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0382FED-399C-41AD-848E-8D57682C77A4}" type="slidenum">
                <a:rPr lang="en-US"/>
                <a:pPr eaLnBrk="1" hangingPunct="1"/>
                <a:t>70</a:t>
              </a:fld>
              <a:endParaRPr lang="en-US"/>
            </a:p>
          </p:txBody>
        </p:sp>
      </p:grpSp>
      <p:grpSp>
        <p:nvGrpSpPr>
          <p:cNvPr id="8" name="Group 7"/>
          <p:cNvGrpSpPr/>
          <p:nvPr/>
        </p:nvGrpSpPr>
        <p:grpSpPr>
          <a:xfrm>
            <a:off x="5176563" y="2165144"/>
            <a:ext cx="547492" cy="553301"/>
            <a:chOff x="0" y="0"/>
            <a:chExt cx="2938138" cy="2560856"/>
          </a:xfrm>
        </p:grpSpPr>
        <p:cxnSp>
          <p:nvCxnSpPr>
            <p:cNvPr id="9" name="Straight Connector 8"/>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flipH="1">
            <a:off x="5447928" y="2727536"/>
            <a:ext cx="648072" cy="727582"/>
            <a:chOff x="3275856" y="2727536"/>
            <a:chExt cx="661045" cy="727582"/>
          </a:xfrm>
        </p:grpSpPr>
        <p:grpSp>
          <p:nvGrpSpPr>
            <p:cNvPr id="13" name="Group 12"/>
            <p:cNvGrpSpPr/>
            <p:nvPr/>
          </p:nvGrpSpPr>
          <p:grpSpPr>
            <a:xfrm>
              <a:off x="3275856" y="2731221"/>
              <a:ext cx="661045" cy="699609"/>
              <a:chOff x="-2021614" y="-23770"/>
              <a:chExt cx="3547525" cy="3238012"/>
            </a:xfrm>
          </p:grpSpPr>
          <p:cxnSp>
            <p:nvCxnSpPr>
              <p:cNvPr id="15" name="Straight Connector 14"/>
              <p:cNvCxnSpPr/>
              <p:nvPr/>
            </p:nvCxnSpPr>
            <p:spPr>
              <a:xfrm>
                <a:off x="-51750" y="1"/>
                <a:ext cx="1577661"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021614" y="-23770"/>
                <a:ext cx="1969864" cy="32295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886635" y="3205772"/>
                <a:ext cx="3412545" cy="84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flipV="1">
              <a:off x="3911643" y="2727536"/>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4808403" y="2727536"/>
            <a:ext cx="661045" cy="727582"/>
            <a:chOff x="3275856" y="2727536"/>
            <a:chExt cx="661045" cy="727582"/>
          </a:xfrm>
        </p:grpSpPr>
        <p:grpSp>
          <p:nvGrpSpPr>
            <p:cNvPr id="19" name="Group 18"/>
            <p:cNvGrpSpPr/>
            <p:nvPr/>
          </p:nvGrpSpPr>
          <p:grpSpPr>
            <a:xfrm>
              <a:off x="3275856" y="2731221"/>
              <a:ext cx="661045" cy="699609"/>
              <a:chOff x="-2021614" y="-23770"/>
              <a:chExt cx="3547525" cy="3238012"/>
            </a:xfrm>
          </p:grpSpPr>
          <p:cxnSp>
            <p:nvCxnSpPr>
              <p:cNvPr id="21" name="Straight Connector 20"/>
              <p:cNvCxnSpPr/>
              <p:nvPr/>
            </p:nvCxnSpPr>
            <p:spPr>
              <a:xfrm>
                <a:off x="-51750" y="1"/>
                <a:ext cx="1577661"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021614" y="-23770"/>
                <a:ext cx="1969864" cy="32295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886635" y="3205772"/>
                <a:ext cx="3412545" cy="84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flipV="1">
              <a:off x="3911643" y="2727536"/>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rot="10800000">
            <a:off x="5192440" y="4165846"/>
            <a:ext cx="547492" cy="547421"/>
            <a:chOff x="0" y="0"/>
            <a:chExt cx="2938138" cy="2560856"/>
          </a:xfrm>
        </p:grpSpPr>
        <p:cxnSp>
          <p:nvCxnSpPr>
            <p:cNvPr id="25" name="Straight Connector 24"/>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flipH="1" flipV="1">
            <a:off x="5468888" y="3429000"/>
            <a:ext cx="644204" cy="732266"/>
            <a:chOff x="3301010" y="2715428"/>
            <a:chExt cx="599349" cy="727582"/>
          </a:xfrm>
        </p:grpSpPr>
        <p:grpSp>
          <p:nvGrpSpPr>
            <p:cNvPr id="29" name="Group 28"/>
            <p:cNvGrpSpPr/>
            <p:nvPr/>
          </p:nvGrpSpPr>
          <p:grpSpPr>
            <a:xfrm>
              <a:off x="3301010" y="2727536"/>
              <a:ext cx="599349" cy="703294"/>
              <a:chOff x="-1886625" y="-40828"/>
              <a:chExt cx="3216434" cy="3255070"/>
            </a:xfrm>
          </p:grpSpPr>
          <p:cxnSp>
            <p:nvCxnSpPr>
              <p:cNvPr id="31" name="Straight Connector 30"/>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30" name="Straight Connector 29"/>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flipV="1">
            <a:off x="4797674" y="3429000"/>
            <a:ext cx="654122" cy="732266"/>
            <a:chOff x="3301010" y="2715428"/>
            <a:chExt cx="599349" cy="727582"/>
          </a:xfrm>
        </p:grpSpPr>
        <p:grpSp>
          <p:nvGrpSpPr>
            <p:cNvPr id="35" name="Group 34"/>
            <p:cNvGrpSpPr/>
            <p:nvPr/>
          </p:nvGrpSpPr>
          <p:grpSpPr>
            <a:xfrm>
              <a:off x="3301010" y="2727536"/>
              <a:ext cx="599349" cy="703294"/>
              <a:chOff x="-1886625" y="-40828"/>
              <a:chExt cx="3216434" cy="3255070"/>
            </a:xfrm>
          </p:grpSpPr>
          <p:cxnSp>
            <p:nvCxnSpPr>
              <p:cNvPr id="37" name="Straight Connector 36"/>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rot="10800000" flipH="1">
            <a:off x="5759795" y="2722776"/>
            <a:ext cx="771148" cy="727581"/>
            <a:chOff x="0" y="0"/>
            <a:chExt cx="2938138" cy="2560856"/>
          </a:xfrm>
        </p:grpSpPr>
        <p:cxnSp>
          <p:nvCxnSpPr>
            <p:cNvPr id="41" name="Straight Connector 40"/>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flipH="1">
            <a:off x="5736812" y="3435351"/>
            <a:ext cx="791236" cy="727581"/>
            <a:chOff x="0" y="0"/>
            <a:chExt cx="2938138" cy="2560856"/>
          </a:xfrm>
        </p:grpSpPr>
        <p:cxnSp>
          <p:nvCxnSpPr>
            <p:cNvPr id="45" name="Straight Connector 44"/>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rot="10800000" flipH="1">
            <a:off x="4380352" y="2729530"/>
            <a:ext cx="771148" cy="727581"/>
            <a:chOff x="0" y="0"/>
            <a:chExt cx="2938138" cy="2560856"/>
          </a:xfrm>
        </p:grpSpPr>
        <p:cxnSp>
          <p:nvCxnSpPr>
            <p:cNvPr id="49" name="Straight Connector 48"/>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flipH="1">
            <a:off x="4357369" y="3442105"/>
            <a:ext cx="791236" cy="727581"/>
            <a:chOff x="0" y="0"/>
            <a:chExt cx="2938138" cy="2560856"/>
          </a:xfrm>
        </p:grpSpPr>
        <p:cxnSp>
          <p:nvCxnSpPr>
            <p:cNvPr id="53" name="Straight Connector 52"/>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5167888" y="601728"/>
            <a:ext cx="568072" cy="5635585"/>
            <a:chOff x="4082182" y="-1874853"/>
            <a:chExt cx="979635" cy="10540371"/>
          </a:xfrm>
        </p:grpSpPr>
        <p:sp>
          <p:nvSpPr>
            <p:cNvPr id="57" name="Rectangle 56"/>
            <p:cNvSpPr/>
            <p:nvPr/>
          </p:nvSpPr>
          <p:spPr>
            <a:xfrm>
              <a:off x="4082182" y="-1874853"/>
              <a:ext cx="925286" cy="937201"/>
            </a:xfrm>
            <a:prstGeom prst="rect">
              <a:avLst/>
            </a:prstGeom>
            <a:solidFill>
              <a:srgbClr val="FF0000">
                <a:alpha val="21000"/>
              </a:srgbClr>
            </a:solid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Critical to</a:t>
              </a:r>
            </a:p>
            <a:p>
              <a:pPr algn="ctr"/>
              <a:r>
                <a:rPr lang="en-ZA" sz="800" b="1" dirty="0">
                  <a:solidFill>
                    <a:schemeClr val="tx1"/>
                  </a:solidFill>
                  <a:latin typeface="Verdana" pitchFamily="34" charset="0"/>
                  <a:ea typeface="Verdana" pitchFamily="34" charset="0"/>
                  <a:cs typeface="Verdana" pitchFamily="34" charset="0"/>
                </a:rPr>
                <a:t>Act</a:t>
              </a:r>
            </a:p>
          </p:txBody>
        </p:sp>
        <p:sp>
          <p:nvSpPr>
            <p:cNvPr id="58" name="Rectangle 57"/>
            <p:cNvSpPr/>
            <p:nvPr/>
          </p:nvSpPr>
          <p:spPr>
            <a:xfrm>
              <a:off x="4129726" y="7986633"/>
              <a:ext cx="932091" cy="678885"/>
            </a:xfrm>
            <a:prstGeom prst="rect">
              <a:avLst/>
            </a:prstGeom>
            <a:solidFill>
              <a:srgbClr val="FF0000">
                <a:alpha val="21000"/>
              </a:srgbClr>
            </a:solid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Use</a:t>
              </a:r>
            </a:p>
            <a:p>
              <a:pPr algn="ctr"/>
              <a:r>
                <a:rPr lang="en-ZA" sz="800" b="1" dirty="0">
                  <a:solidFill>
                    <a:schemeClr val="tx1"/>
                  </a:solidFill>
                  <a:latin typeface="Verdana" pitchFamily="34" charset="0"/>
                  <a:ea typeface="Verdana" pitchFamily="34" charset="0"/>
                  <a:cs typeface="Verdana" pitchFamily="34" charset="0"/>
                </a:rPr>
                <a:t>Stage 0</a:t>
              </a:r>
            </a:p>
          </p:txBody>
        </p:sp>
        <p:cxnSp>
          <p:nvCxnSpPr>
            <p:cNvPr id="59" name="Straight Connector 58"/>
            <p:cNvCxnSpPr/>
            <p:nvPr/>
          </p:nvCxnSpPr>
          <p:spPr>
            <a:xfrm flipH="1" flipV="1">
              <a:off x="4082183" y="-1062917"/>
              <a:ext cx="967307" cy="9091572"/>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4124204" y="-1062917"/>
              <a:ext cx="896871" cy="9049550"/>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sp>
        <p:nvSpPr>
          <p:cNvPr id="61" name="Rounded Rectangular Callout 60"/>
          <p:cNvSpPr/>
          <p:nvPr/>
        </p:nvSpPr>
        <p:spPr>
          <a:xfrm>
            <a:off x="7464152" y="493714"/>
            <a:ext cx="3168352" cy="216024"/>
          </a:xfrm>
          <a:prstGeom prst="wedgeRoundRectCallout">
            <a:avLst>
              <a:gd name="adj1" fmla="val -106419"/>
              <a:gd name="adj2" fmla="val 15084"/>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Using your Critical Focus Point</a:t>
            </a:r>
          </a:p>
        </p:txBody>
      </p:sp>
      <p:sp>
        <p:nvSpPr>
          <p:cNvPr id="62" name="Rounded Rectangular Callout 61"/>
          <p:cNvSpPr/>
          <p:nvPr/>
        </p:nvSpPr>
        <p:spPr>
          <a:xfrm>
            <a:off x="2063552" y="6521450"/>
            <a:ext cx="7920880" cy="285041"/>
          </a:xfrm>
          <a:prstGeom prst="wedgeRoundRectCallout">
            <a:avLst>
              <a:gd name="adj1" fmla="val 12664"/>
              <a:gd name="adj2" fmla="val -173134"/>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Determine this stage of the Object’s Lifecycle and list it.</a:t>
            </a:r>
          </a:p>
        </p:txBody>
      </p:sp>
      <p:grpSp>
        <p:nvGrpSpPr>
          <p:cNvPr id="63" name="Group 62"/>
          <p:cNvGrpSpPr/>
          <p:nvPr/>
        </p:nvGrpSpPr>
        <p:grpSpPr>
          <a:xfrm>
            <a:off x="5444190" y="1484784"/>
            <a:ext cx="627153" cy="4032448"/>
            <a:chOff x="3920189" y="1484784"/>
            <a:chExt cx="627153" cy="3597067"/>
          </a:xfrm>
        </p:grpSpPr>
        <p:cxnSp>
          <p:nvCxnSpPr>
            <p:cNvPr id="64" name="Straight Connector 63"/>
            <p:cNvCxnSpPr>
              <a:endCxn id="65" idx="1"/>
            </p:cNvCxnSpPr>
            <p:nvPr/>
          </p:nvCxnSpPr>
          <p:spPr>
            <a:xfrm flipV="1">
              <a:off x="3920189" y="1636817"/>
              <a:ext cx="7607" cy="344503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5" name="Right Arrow 64"/>
            <p:cNvSpPr/>
            <p:nvPr/>
          </p:nvSpPr>
          <p:spPr>
            <a:xfrm>
              <a:off x="3927796" y="1484784"/>
              <a:ext cx="619546" cy="30406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dirty="0">
                  <a:solidFill>
                    <a:srgbClr val="FF0000"/>
                  </a:solidFill>
                  <a:latin typeface="Verdana" pitchFamily="34" charset="0"/>
                  <a:ea typeface="Verdana" pitchFamily="34" charset="0"/>
                  <a:cs typeface="Verdana" pitchFamily="34" charset="0"/>
                </a:rPr>
                <a:t>Now</a:t>
              </a:r>
            </a:p>
          </p:txBody>
        </p:sp>
      </p:grpSp>
      <p:grpSp>
        <p:nvGrpSpPr>
          <p:cNvPr id="66" name="Group 65"/>
          <p:cNvGrpSpPr/>
          <p:nvPr/>
        </p:nvGrpSpPr>
        <p:grpSpPr>
          <a:xfrm>
            <a:off x="5452297" y="718334"/>
            <a:ext cx="1111155" cy="5446970"/>
            <a:chOff x="4288078" y="-1464890"/>
            <a:chExt cx="2022764" cy="9935697"/>
          </a:xfrm>
        </p:grpSpPr>
        <p:cxnSp>
          <p:nvCxnSpPr>
            <p:cNvPr id="67" name="Straight Connector 66"/>
            <p:cNvCxnSpPr/>
            <p:nvPr/>
          </p:nvCxnSpPr>
          <p:spPr>
            <a:xfrm flipH="1" flipV="1">
              <a:off x="4288078" y="3507526"/>
              <a:ext cx="1948547" cy="4473514"/>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4331915" y="-763565"/>
              <a:ext cx="1904710" cy="4243146"/>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4754825" y="-1464890"/>
              <a:ext cx="1556017" cy="701325"/>
            </a:xfrm>
            <a:prstGeom prst="rect">
              <a:avLst/>
            </a:prstGeom>
            <a:solidFill>
              <a:srgbClr val="00B050">
                <a:alpha val="21000"/>
              </a:srgb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Required     </a:t>
              </a:r>
            </a:p>
            <a:p>
              <a:pPr algn="ctr"/>
              <a:r>
                <a:rPr lang="en-ZA" sz="800" b="1" dirty="0">
                  <a:solidFill>
                    <a:schemeClr val="tx1"/>
                  </a:solidFill>
                  <a:latin typeface="Verdana" pitchFamily="34" charset="0"/>
                  <a:ea typeface="Verdana" pitchFamily="34" charset="0"/>
                  <a:cs typeface="Verdana" pitchFamily="34" charset="0"/>
                </a:rPr>
                <a:t>to be prepared</a:t>
              </a:r>
            </a:p>
          </p:txBody>
        </p:sp>
        <p:sp>
          <p:nvSpPr>
            <p:cNvPr id="70" name="Rectangle 69"/>
            <p:cNvSpPr/>
            <p:nvPr/>
          </p:nvSpPr>
          <p:spPr>
            <a:xfrm>
              <a:off x="4810127" y="7960941"/>
              <a:ext cx="1500714" cy="509866"/>
            </a:xfrm>
            <a:prstGeom prst="rect">
              <a:avLst/>
            </a:prstGeom>
            <a:solidFill>
              <a:srgbClr val="00B050">
                <a:alpha val="21000"/>
              </a:srgb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Life Cycle</a:t>
              </a:r>
            </a:p>
            <a:p>
              <a:pPr algn="ctr"/>
              <a:r>
                <a:rPr lang="en-ZA" sz="800" b="1" dirty="0">
                  <a:solidFill>
                    <a:schemeClr val="tx1"/>
                  </a:solidFill>
                  <a:latin typeface="Verdana" pitchFamily="34" charset="0"/>
                  <a:ea typeface="Verdana" pitchFamily="34" charset="0"/>
                  <a:cs typeface="Verdana" pitchFamily="34" charset="0"/>
                </a:rPr>
                <a:t>Stage -1</a:t>
              </a:r>
            </a:p>
          </p:txBody>
        </p:sp>
      </p:grpSp>
      <p:sp>
        <p:nvSpPr>
          <p:cNvPr id="71" name="Rounded Rectangular Callout 70"/>
          <p:cNvSpPr/>
          <p:nvPr/>
        </p:nvSpPr>
        <p:spPr>
          <a:xfrm>
            <a:off x="1524000" y="1035843"/>
            <a:ext cx="2699793" cy="5019980"/>
          </a:xfrm>
          <a:prstGeom prst="wedgeRoundRectCallout">
            <a:avLst>
              <a:gd name="adj1" fmla="val 44727"/>
              <a:gd name="adj2" fmla="val -4145"/>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Determine what could work better if prior Preparation work was done.</a:t>
            </a:r>
          </a:p>
          <a:p>
            <a:pPr algn="ctr"/>
            <a:r>
              <a:rPr lang="en-ZA" b="1" dirty="0">
                <a:solidFill>
                  <a:schemeClr val="tx1"/>
                </a:solidFill>
              </a:rPr>
              <a:t>Remember this includes: </a:t>
            </a:r>
          </a:p>
          <a:p>
            <a:pPr algn="ctr"/>
            <a:r>
              <a:rPr lang="en-ZA" b="1" dirty="0">
                <a:solidFill>
                  <a:schemeClr val="tx1"/>
                </a:solidFill>
              </a:rPr>
              <a:t>Inter-communication, Management, </a:t>
            </a:r>
          </a:p>
          <a:p>
            <a:pPr algn="ctr"/>
            <a:r>
              <a:rPr lang="en-ZA" b="1" dirty="0">
                <a:solidFill>
                  <a:schemeClr val="tx1"/>
                </a:solidFill>
              </a:rPr>
              <a:t>Controls,</a:t>
            </a:r>
          </a:p>
          <a:p>
            <a:pPr algn="ctr"/>
            <a:r>
              <a:rPr lang="en-ZA" b="1" dirty="0">
                <a:solidFill>
                  <a:schemeClr val="tx1"/>
                </a:solidFill>
              </a:rPr>
              <a:t>Current Effectiveness, Current Efficiency,</a:t>
            </a:r>
          </a:p>
          <a:p>
            <a:pPr algn="ctr"/>
            <a:r>
              <a:rPr lang="en-ZA" b="1" dirty="0">
                <a:solidFill>
                  <a:schemeClr val="tx1"/>
                </a:solidFill>
              </a:rPr>
              <a:t>Potential impact on current situation</a:t>
            </a:r>
          </a:p>
          <a:p>
            <a:pPr algn="ctr"/>
            <a:r>
              <a:rPr lang="en-ZA" b="1" dirty="0">
                <a:solidFill>
                  <a:schemeClr val="tx1"/>
                </a:solidFill>
              </a:rPr>
              <a:t>What will you lose?</a:t>
            </a:r>
          </a:p>
          <a:p>
            <a:pPr algn="ctr"/>
            <a:r>
              <a:rPr lang="en-ZA" b="1" dirty="0">
                <a:solidFill>
                  <a:schemeClr val="tx1"/>
                </a:solidFill>
              </a:rPr>
              <a:t>What will you gain? </a:t>
            </a:r>
          </a:p>
        </p:txBody>
      </p:sp>
      <p:grpSp>
        <p:nvGrpSpPr>
          <p:cNvPr id="90" name="Group 89">
            <a:extLst>
              <a:ext uri="{FF2B5EF4-FFF2-40B4-BE49-F238E27FC236}">
                <a16:creationId xmlns:a16="http://schemas.microsoft.com/office/drawing/2014/main" id="{9771913E-1CF6-C548-B06F-393001950FBA}"/>
              </a:ext>
            </a:extLst>
          </p:cNvPr>
          <p:cNvGrpSpPr/>
          <p:nvPr/>
        </p:nvGrpSpPr>
        <p:grpSpPr>
          <a:xfrm>
            <a:off x="5761569" y="3428999"/>
            <a:ext cx="4908292" cy="2869430"/>
            <a:chOff x="5761569" y="3428999"/>
            <a:chExt cx="4908292" cy="2869430"/>
          </a:xfrm>
        </p:grpSpPr>
        <p:sp>
          <p:nvSpPr>
            <p:cNvPr id="75" name="Right Triangle 74"/>
            <p:cNvSpPr/>
            <p:nvPr/>
          </p:nvSpPr>
          <p:spPr>
            <a:xfrm flipH="1">
              <a:off x="5761569" y="3428999"/>
              <a:ext cx="372236" cy="724523"/>
            </a:xfrm>
            <a:prstGeom prst="rtTriangle">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6" name="Rounded Rectangular Callout 75"/>
            <p:cNvSpPr/>
            <p:nvPr/>
          </p:nvSpPr>
          <p:spPr>
            <a:xfrm>
              <a:off x="8136481" y="4439556"/>
              <a:ext cx="2533380" cy="1858873"/>
            </a:xfrm>
            <a:prstGeom prst="wedgeRoundRectCallout">
              <a:avLst>
                <a:gd name="adj1" fmla="val -134387"/>
                <a:gd name="adj2" fmla="val -79953"/>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u="sng" dirty="0">
                  <a:solidFill>
                    <a:srgbClr val="FF0000"/>
                  </a:solidFill>
                </a:rPr>
                <a:t>EFFICIENCY OPPORTUNITY </a:t>
              </a:r>
            </a:p>
            <a:p>
              <a:pPr algn="ctr"/>
              <a:r>
                <a:rPr lang="en-ZA" sz="1400" b="1" u="sng" dirty="0">
                  <a:solidFill>
                    <a:schemeClr val="tx1"/>
                  </a:solidFill>
                </a:rPr>
                <a:t>Establish a Functional Capability that maintains Interactive Preparation to ensure the Object Interacts Efficiently</a:t>
              </a:r>
            </a:p>
          </p:txBody>
        </p:sp>
      </p:grpSp>
      <p:grpSp>
        <p:nvGrpSpPr>
          <p:cNvPr id="89" name="Group 88">
            <a:extLst>
              <a:ext uri="{FF2B5EF4-FFF2-40B4-BE49-F238E27FC236}">
                <a16:creationId xmlns:a16="http://schemas.microsoft.com/office/drawing/2014/main" id="{6595B09E-28F9-EA84-18FF-24273FB6DF77}"/>
              </a:ext>
            </a:extLst>
          </p:cNvPr>
          <p:cNvGrpSpPr/>
          <p:nvPr/>
        </p:nvGrpSpPr>
        <p:grpSpPr>
          <a:xfrm>
            <a:off x="5770144" y="3444322"/>
            <a:ext cx="4884947" cy="2857016"/>
            <a:chOff x="5770144" y="3444322"/>
            <a:chExt cx="4884947" cy="2857016"/>
          </a:xfrm>
        </p:grpSpPr>
        <p:sp>
          <p:nvSpPr>
            <p:cNvPr id="73" name="Right Triangle 72"/>
            <p:cNvSpPr/>
            <p:nvPr/>
          </p:nvSpPr>
          <p:spPr>
            <a:xfrm flipV="1">
              <a:off x="5770144" y="3444322"/>
              <a:ext cx="323862" cy="700318"/>
            </a:xfrm>
            <a:prstGeom prst="rtTriangle">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7" name="Rounded Rectangular Callout 76"/>
            <p:cNvSpPr/>
            <p:nvPr/>
          </p:nvSpPr>
          <p:spPr>
            <a:xfrm>
              <a:off x="8121711" y="4442465"/>
              <a:ext cx="2533380" cy="1858873"/>
            </a:xfrm>
            <a:prstGeom prst="wedgeRoundRectCallout">
              <a:avLst>
                <a:gd name="adj1" fmla="val -137760"/>
                <a:gd name="adj2" fmla="val -93285"/>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u="sng" dirty="0">
                  <a:solidFill>
                    <a:srgbClr val="FF0000"/>
                  </a:solidFill>
                </a:rPr>
                <a:t>EFFICIENCY OPPORTUNITY </a:t>
              </a:r>
            </a:p>
            <a:p>
              <a:pPr algn="ctr"/>
              <a:r>
                <a:rPr lang="en-ZA" sz="1400" b="1" u="sng" dirty="0">
                  <a:solidFill>
                    <a:schemeClr val="tx1"/>
                  </a:solidFill>
                </a:rPr>
                <a:t>Establish a Functional Capability that maintains Interactive Preparation to ensure the Object Interacts Efficiently</a:t>
              </a:r>
            </a:p>
          </p:txBody>
        </p:sp>
      </p:grpSp>
      <p:grpSp>
        <p:nvGrpSpPr>
          <p:cNvPr id="87" name="Group 86">
            <a:extLst>
              <a:ext uri="{FF2B5EF4-FFF2-40B4-BE49-F238E27FC236}">
                <a16:creationId xmlns:a16="http://schemas.microsoft.com/office/drawing/2014/main" id="{88699B41-5FE3-92B0-1227-7153EB3FFCA7}"/>
              </a:ext>
            </a:extLst>
          </p:cNvPr>
          <p:cNvGrpSpPr/>
          <p:nvPr/>
        </p:nvGrpSpPr>
        <p:grpSpPr>
          <a:xfrm>
            <a:off x="5770143" y="835891"/>
            <a:ext cx="4897078" cy="2593108"/>
            <a:chOff x="5770143" y="835891"/>
            <a:chExt cx="4897078" cy="2593108"/>
          </a:xfrm>
        </p:grpSpPr>
        <p:sp>
          <p:nvSpPr>
            <p:cNvPr id="74" name="Right Triangle 73"/>
            <p:cNvSpPr/>
            <p:nvPr/>
          </p:nvSpPr>
          <p:spPr>
            <a:xfrm flipH="1" flipV="1">
              <a:off x="5770143" y="2752586"/>
              <a:ext cx="369630" cy="676413"/>
            </a:xfrm>
            <a:prstGeom prst="rtTriangle">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8" name="Rounded Rectangular Callout 77"/>
            <p:cNvSpPr/>
            <p:nvPr/>
          </p:nvSpPr>
          <p:spPr>
            <a:xfrm>
              <a:off x="8109584" y="835891"/>
              <a:ext cx="2557637" cy="1729013"/>
            </a:xfrm>
            <a:prstGeom prst="wedgeRoundRectCallout">
              <a:avLst>
                <a:gd name="adj1" fmla="val -131689"/>
                <a:gd name="adj2" fmla="val 71804"/>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u="sng" dirty="0">
                  <a:solidFill>
                    <a:srgbClr val="FF0000"/>
                  </a:solidFill>
                </a:rPr>
                <a:t>EFFECTIVENESS OPPORTUNITY </a:t>
              </a:r>
            </a:p>
            <a:p>
              <a:pPr algn="ctr"/>
              <a:r>
                <a:rPr lang="en-ZA" sz="1400" b="1" u="sng" dirty="0">
                  <a:solidFill>
                    <a:schemeClr val="tx1"/>
                  </a:solidFill>
                </a:rPr>
                <a:t>Establish a Functional Capability that maintains Interactive Preparation to ensure the Object Interacts Effectively</a:t>
              </a:r>
            </a:p>
          </p:txBody>
        </p:sp>
      </p:grpSp>
      <p:grpSp>
        <p:nvGrpSpPr>
          <p:cNvPr id="88" name="Group 87">
            <a:extLst>
              <a:ext uri="{FF2B5EF4-FFF2-40B4-BE49-F238E27FC236}">
                <a16:creationId xmlns:a16="http://schemas.microsoft.com/office/drawing/2014/main" id="{356B5540-E00F-D497-94AA-7B1B7CFA3374}"/>
              </a:ext>
            </a:extLst>
          </p:cNvPr>
          <p:cNvGrpSpPr/>
          <p:nvPr/>
        </p:nvGrpSpPr>
        <p:grpSpPr>
          <a:xfrm>
            <a:off x="5761569" y="836713"/>
            <a:ext cx="4908293" cy="2592287"/>
            <a:chOff x="5761569" y="836713"/>
            <a:chExt cx="4908293" cy="2592287"/>
          </a:xfrm>
        </p:grpSpPr>
        <p:sp>
          <p:nvSpPr>
            <p:cNvPr id="72" name="Right Triangle 71"/>
            <p:cNvSpPr/>
            <p:nvPr/>
          </p:nvSpPr>
          <p:spPr>
            <a:xfrm>
              <a:off x="5761569" y="2752586"/>
              <a:ext cx="352502" cy="676414"/>
            </a:xfrm>
            <a:prstGeom prst="rtTriangle">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9" name="Rounded Rectangular Callout 78"/>
            <p:cNvSpPr/>
            <p:nvPr/>
          </p:nvSpPr>
          <p:spPr>
            <a:xfrm>
              <a:off x="8112225" y="836713"/>
              <a:ext cx="2557637" cy="1729013"/>
            </a:xfrm>
            <a:prstGeom prst="wedgeRoundRectCallout">
              <a:avLst>
                <a:gd name="adj1" fmla="val -136701"/>
                <a:gd name="adj2" fmla="val 89103"/>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u="sng" dirty="0">
                  <a:solidFill>
                    <a:srgbClr val="FF0000"/>
                  </a:solidFill>
                </a:rPr>
                <a:t>EFFECTIVENESS OPPORTUNITY </a:t>
              </a:r>
            </a:p>
            <a:p>
              <a:pPr algn="ctr"/>
              <a:r>
                <a:rPr lang="en-ZA" sz="1400" b="1" u="sng" dirty="0">
                  <a:solidFill>
                    <a:schemeClr val="tx1"/>
                  </a:solidFill>
                </a:rPr>
                <a:t>Establish a Functional Capability that maintains Interactive Preparation to ensure the Object Interacts Effectively</a:t>
              </a:r>
            </a:p>
          </p:txBody>
        </p:sp>
      </p:grpSp>
      <p:grpSp>
        <p:nvGrpSpPr>
          <p:cNvPr id="80" name="Group 79"/>
          <p:cNvGrpSpPr/>
          <p:nvPr/>
        </p:nvGrpSpPr>
        <p:grpSpPr>
          <a:xfrm>
            <a:off x="5464330" y="709738"/>
            <a:ext cx="2251183" cy="5469274"/>
            <a:chOff x="4177129" y="-1674242"/>
            <a:chExt cx="4865472" cy="9939305"/>
          </a:xfrm>
        </p:grpSpPr>
        <p:cxnSp>
          <p:nvCxnSpPr>
            <p:cNvPr id="81" name="Straight Connector 80"/>
            <p:cNvCxnSpPr/>
            <p:nvPr/>
          </p:nvCxnSpPr>
          <p:spPr>
            <a:xfrm flipV="1">
              <a:off x="4177129" y="-959900"/>
              <a:ext cx="4600679" cy="4227371"/>
            </a:xfrm>
            <a:prstGeom prst="line">
              <a:avLst/>
            </a:prstGeom>
            <a:ln w="25400">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203170" y="3318556"/>
              <a:ext cx="4839431" cy="4436641"/>
            </a:xfrm>
            <a:prstGeom prst="line">
              <a:avLst/>
            </a:prstGeom>
            <a:ln w="25400">
              <a:solidFill>
                <a:srgbClr val="FFC000"/>
              </a:solidFill>
              <a:prstDash val="lgDash"/>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6518942" y="-1674242"/>
              <a:ext cx="2258865" cy="714342"/>
            </a:xfrm>
            <a:prstGeom prst="rect">
              <a:avLst/>
            </a:prstGeom>
            <a:solidFill>
              <a:srgbClr val="FFC000">
                <a:alpha val="21000"/>
              </a:srgbClr>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Medium Term</a:t>
              </a:r>
            </a:p>
            <a:p>
              <a:pPr algn="ctr"/>
              <a:r>
                <a:rPr lang="en-ZA" sz="800" b="1" dirty="0">
                  <a:solidFill>
                    <a:schemeClr val="tx1"/>
                  </a:solidFill>
                  <a:latin typeface="Verdana" pitchFamily="34" charset="0"/>
                  <a:ea typeface="Verdana" pitchFamily="34" charset="0"/>
                  <a:cs typeface="Verdana" pitchFamily="34" charset="0"/>
                </a:rPr>
                <a:t>Planning / Preparation</a:t>
              </a:r>
            </a:p>
          </p:txBody>
        </p:sp>
        <p:sp>
          <p:nvSpPr>
            <p:cNvPr id="84" name="Rectangle 83"/>
            <p:cNvSpPr/>
            <p:nvPr/>
          </p:nvSpPr>
          <p:spPr>
            <a:xfrm>
              <a:off x="6529922" y="7755196"/>
              <a:ext cx="2512679" cy="509867"/>
            </a:xfrm>
            <a:prstGeom prst="rect">
              <a:avLst/>
            </a:prstGeom>
            <a:solidFill>
              <a:srgbClr val="FFC000">
                <a:alpha val="21000"/>
              </a:srgbClr>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a:solidFill>
                    <a:schemeClr val="tx1"/>
                  </a:solidFill>
                  <a:latin typeface="Verdana" pitchFamily="34" charset="0"/>
                  <a:ea typeface="Verdana" pitchFamily="34" charset="0"/>
                  <a:cs typeface="Verdana" pitchFamily="34" charset="0"/>
                </a:rPr>
                <a:t>Life Cycle</a:t>
              </a:r>
            </a:p>
            <a:p>
              <a:pPr algn="ctr"/>
              <a:r>
                <a:rPr lang="en-ZA" sz="800" b="1">
                  <a:solidFill>
                    <a:schemeClr val="tx1"/>
                  </a:solidFill>
                  <a:latin typeface="Verdana" pitchFamily="34" charset="0"/>
                  <a:ea typeface="Verdana" pitchFamily="34" charset="0"/>
                  <a:cs typeface="Verdana" pitchFamily="34" charset="0"/>
                </a:rPr>
                <a:t>Stage -2</a:t>
              </a:r>
            </a:p>
          </p:txBody>
        </p:sp>
      </p:grpSp>
      <p:cxnSp>
        <p:nvCxnSpPr>
          <p:cNvPr id="85" name="Straight Connector 84"/>
          <p:cNvCxnSpPr/>
          <p:nvPr/>
        </p:nvCxnSpPr>
        <p:spPr>
          <a:xfrm flipV="1">
            <a:off x="5763339" y="2722776"/>
            <a:ext cx="6804" cy="1447247"/>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6107798" y="2728327"/>
            <a:ext cx="0" cy="1407380"/>
          </a:xfrm>
          <a:prstGeom prst="line">
            <a:avLst/>
          </a:prstGeom>
          <a:ln w="25400">
            <a:solidFill>
              <a:srgbClr val="FFC000"/>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080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7"/>
                                        </p:tgtEl>
                                        <p:attrNameLst>
                                          <p:attrName>style.visibility</p:attrName>
                                        </p:attrNameLst>
                                      </p:cBhvr>
                                      <p:to>
                                        <p:strVal val="visible"/>
                                      </p:to>
                                    </p:set>
                                    <p:animEffect transition="in" filter="fade">
                                      <p:cBhvr>
                                        <p:cTn id="17" dur="500"/>
                                        <p:tgtEl>
                                          <p:spTgt spid="8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fade">
                                      <p:cBhvr>
                                        <p:cTn id="22" dur="500"/>
                                        <p:tgtEl>
                                          <p:spTgt spid="8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9"/>
                                        </p:tgtEl>
                                        <p:attrNameLst>
                                          <p:attrName>style.visibility</p:attrName>
                                        </p:attrNameLst>
                                      </p:cBhvr>
                                      <p:to>
                                        <p:strVal val="visible"/>
                                      </p:to>
                                    </p:set>
                                    <p:animEffect transition="in" filter="fade">
                                      <p:cBhvr>
                                        <p:cTn id="27" dur="500"/>
                                        <p:tgtEl>
                                          <p:spTgt spid="8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fade">
                                      <p:cBhvr>
                                        <p:cTn id="32" dur="500"/>
                                        <p:tgtEl>
                                          <p:spTgt spid="9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fade">
                                      <p:cBhvr>
                                        <p:cTn id="3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71"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524000" y="504827"/>
            <a:ext cx="9145588" cy="6364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957" y="1788850"/>
            <a:ext cx="4142227" cy="329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4"/>
          <p:cNvSpPr txBox="1">
            <a:spLocks/>
          </p:cNvSpPr>
          <p:nvPr/>
        </p:nvSpPr>
        <p:spPr bwMode="auto">
          <a:xfrm>
            <a:off x="1557339" y="58739"/>
            <a:ext cx="9001125" cy="484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400">
                <a:latin typeface="Arial" charset="0"/>
                <a:cs typeface="Arial" charset="0"/>
              </a:rPr>
              <a:t>Object </a:t>
            </a:r>
            <a:r>
              <a:rPr lang="en-ZA" sz="2400" u="sng">
                <a:solidFill>
                  <a:srgbClr val="FF0000"/>
                </a:solidFill>
                <a:latin typeface="Arial" charset="0"/>
                <a:cs typeface="Arial" charset="0"/>
              </a:rPr>
              <a:t>Opportunity Research</a:t>
            </a:r>
            <a:r>
              <a:rPr lang="en-ZA" sz="2400">
                <a:solidFill>
                  <a:srgbClr val="FF0000"/>
                </a:solidFill>
                <a:latin typeface="Arial" charset="0"/>
                <a:cs typeface="Arial" charset="0"/>
              </a:rPr>
              <a:t> </a:t>
            </a:r>
            <a:r>
              <a:rPr lang="en-ZA" sz="2400">
                <a:latin typeface="Arial" charset="0"/>
                <a:cs typeface="Arial" charset="0"/>
              </a:rPr>
              <a:t>Considerations</a:t>
            </a:r>
            <a:endParaRPr lang="en-ZA" sz="2400" dirty="0">
              <a:latin typeface="Arial" charset="0"/>
              <a:cs typeface="Arial" charset="0"/>
            </a:endParaRPr>
          </a:p>
        </p:txBody>
      </p:sp>
      <p:grpSp>
        <p:nvGrpSpPr>
          <p:cNvPr id="5" name="Group 10"/>
          <p:cNvGrpSpPr>
            <a:grpSpLocks/>
          </p:cNvGrpSpPr>
          <p:nvPr/>
        </p:nvGrpSpPr>
        <p:grpSpPr bwMode="auto">
          <a:xfrm>
            <a:off x="10113964" y="6521451"/>
            <a:ext cx="617537" cy="347663"/>
            <a:chOff x="8589272" y="6520719"/>
            <a:chExt cx="617729" cy="348542"/>
          </a:xfrm>
        </p:grpSpPr>
        <p:pic>
          <p:nvPicPr>
            <p:cNvPr id="6"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9272" y="6520719"/>
              <a:ext cx="556071" cy="34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1"/>
            <p:cNvSpPr txBox="1">
              <a:spLocks/>
            </p:cNvSpPr>
            <p:nvPr/>
          </p:nvSpPr>
          <p:spPr bwMode="auto">
            <a:xfrm>
              <a:off x="8691734" y="6536606"/>
              <a:ext cx="51526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0382FED-399C-41AD-848E-8D57682C77A4}" type="slidenum">
                <a:rPr lang="en-US"/>
                <a:pPr eaLnBrk="1" hangingPunct="1"/>
                <a:t>71</a:t>
              </a:fld>
              <a:endParaRPr lang="en-US"/>
            </a:p>
          </p:txBody>
        </p:sp>
      </p:grpSp>
      <p:grpSp>
        <p:nvGrpSpPr>
          <p:cNvPr id="8" name="Group 7"/>
          <p:cNvGrpSpPr/>
          <p:nvPr/>
        </p:nvGrpSpPr>
        <p:grpSpPr>
          <a:xfrm>
            <a:off x="5176563" y="2165144"/>
            <a:ext cx="547492" cy="553301"/>
            <a:chOff x="0" y="0"/>
            <a:chExt cx="2938138" cy="2560856"/>
          </a:xfrm>
        </p:grpSpPr>
        <p:cxnSp>
          <p:nvCxnSpPr>
            <p:cNvPr id="9" name="Straight Connector 8"/>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flipH="1">
            <a:off x="5447928" y="2727536"/>
            <a:ext cx="648072" cy="727582"/>
            <a:chOff x="3275856" y="2727536"/>
            <a:chExt cx="661045" cy="727582"/>
          </a:xfrm>
        </p:grpSpPr>
        <p:grpSp>
          <p:nvGrpSpPr>
            <p:cNvPr id="13" name="Group 12"/>
            <p:cNvGrpSpPr/>
            <p:nvPr/>
          </p:nvGrpSpPr>
          <p:grpSpPr>
            <a:xfrm>
              <a:off x="3275856" y="2731221"/>
              <a:ext cx="661045" cy="699609"/>
              <a:chOff x="-2021614" y="-23770"/>
              <a:chExt cx="3547525" cy="3238012"/>
            </a:xfrm>
          </p:grpSpPr>
          <p:cxnSp>
            <p:nvCxnSpPr>
              <p:cNvPr id="15" name="Straight Connector 14"/>
              <p:cNvCxnSpPr/>
              <p:nvPr/>
            </p:nvCxnSpPr>
            <p:spPr>
              <a:xfrm>
                <a:off x="-51750" y="1"/>
                <a:ext cx="1577661"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021614" y="-23770"/>
                <a:ext cx="1969864" cy="32295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886635" y="3205772"/>
                <a:ext cx="3412545" cy="84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flipV="1">
              <a:off x="3911643" y="2727536"/>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4808403" y="2727536"/>
            <a:ext cx="661045" cy="727582"/>
            <a:chOff x="3275856" y="2727536"/>
            <a:chExt cx="661045" cy="727582"/>
          </a:xfrm>
        </p:grpSpPr>
        <p:grpSp>
          <p:nvGrpSpPr>
            <p:cNvPr id="19" name="Group 18"/>
            <p:cNvGrpSpPr/>
            <p:nvPr/>
          </p:nvGrpSpPr>
          <p:grpSpPr>
            <a:xfrm>
              <a:off x="3275856" y="2731221"/>
              <a:ext cx="661045" cy="699609"/>
              <a:chOff x="-2021614" y="-23770"/>
              <a:chExt cx="3547525" cy="3238012"/>
            </a:xfrm>
          </p:grpSpPr>
          <p:cxnSp>
            <p:nvCxnSpPr>
              <p:cNvPr id="21" name="Straight Connector 20"/>
              <p:cNvCxnSpPr/>
              <p:nvPr/>
            </p:nvCxnSpPr>
            <p:spPr>
              <a:xfrm>
                <a:off x="-51750" y="1"/>
                <a:ext cx="1577661"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021614" y="-23770"/>
                <a:ext cx="1969864" cy="32295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886635" y="3205772"/>
                <a:ext cx="3412545" cy="84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flipV="1">
              <a:off x="3911643" y="2727536"/>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rot="10800000">
            <a:off x="5192440" y="4165846"/>
            <a:ext cx="547492" cy="547421"/>
            <a:chOff x="0" y="0"/>
            <a:chExt cx="2938138" cy="2560856"/>
          </a:xfrm>
        </p:grpSpPr>
        <p:cxnSp>
          <p:nvCxnSpPr>
            <p:cNvPr id="25" name="Straight Connector 24"/>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flipH="1" flipV="1">
            <a:off x="5468888" y="3429000"/>
            <a:ext cx="644204" cy="732266"/>
            <a:chOff x="3301010" y="2715428"/>
            <a:chExt cx="599349" cy="727582"/>
          </a:xfrm>
        </p:grpSpPr>
        <p:grpSp>
          <p:nvGrpSpPr>
            <p:cNvPr id="29" name="Group 28"/>
            <p:cNvGrpSpPr/>
            <p:nvPr/>
          </p:nvGrpSpPr>
          <p:grpSpPr>
            <a:xfrm>
              <a:off x="3301010" y="2727536"/>
              <a:ext cx="599349" cy="703294"/>
              <a:chOff x="-1886625" y="-40828"/>
              <a:chExt cx="3216434" cy="3255070"/>
            </a:xfrm>
          </p:grpSpPr>
          <p:cxnSp>
            <p:nvCxnSpPr>
              <p:cNvPr id="31" name="Straight Connector 30"/>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30" name="Straight Connector 29"/>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flipV="1">
            <a:off x="4797674" y="3429000"/>
            <a:ext cx="654122" cy="732266"/>
            <a:chOff x="3301010" y="2715428"/>
            <a:chExt cx="599349" cy="727582"/>
          </a:xfrm>
        </p:grpSpPr>
        <p:grpSp>
          <p:nvGrpSpPr>
            <p:cNvPr id="35" name="Group 34"/>
            <p:cNvGrpSpPr/>
            <p:nvPr/>
          </p:nvGrpSpPr>
          <p:grpSpPr>
            <a:xfrm>
              <a:off x="3301010" y="2727536"/>
              <a:ext cx="599349" cy="703294"/>
              <a:chOff x="-1886625" y="-40828"/>
              <a:chExt cx="3216434" cy="3255070"/>
            </a:xfrm>
          </p:grpSpPr>
          <p:cxnSp>
            <p:nvCxnSpPr>
              <p:cNvPr id="37" name="Straight Connector 36"/>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rot="10800000" flipH="1">
            <a:off x="5759795" y="2722776"/>
            <a:ext cx="771148" cy="727581"/>
            <a:chOff x="0" y="0"/>
            <a:chExt cx="2938138" cy="2560856"/>
          </a:xfrm>
        </p:grpSpPr>
        <p:cxnSp>
          <p:nvCxnSpPr>
            <p:cNvPr id="41" name="Straight Connector 40"/>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flipH="1">
            <a:off x="5736812" y="3435351"/>
            <a:ext cx="791236" cy="727581"/>
            <a:chOff x="0" y="0"/>
            <a:chExt cx="2938138" cy="2560856"/>
          </a:xfrm>
        </p:grpSpPr>
        <p:cxnSp>
          <p:nvCxnSpPr>
            <p:cNvPr id="45" name="Straight Connector 44"/>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rot="10800000" flipH="1">
            <a:off x="4380352" y="2729530"/>
            <a:ext cx="771148" cy="727581"/>
            <a:chOff x="0" y="0"/>
            <a:chExt cx="2938138" cy="2560856"/>
          </a:xfrm>
        </p:grpSpPr>
        <p:cxnSp>
          <p:nvCxnSpPr>
            <p:cNvPr id="49" name="Straight Connector 48"/>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flipH="1">
            <a:off x="4357369" y="3442105"/>
            <a:ext cx="791236" cy="727581"/>
            <a:chOff x="0" y="0"/>
            <a:chExt cx="2938138" cy="2560856"/>
          </a:xfrm>
        </p:grpSpPr>
        <p:cxnSp>
          <p:nvCxnSpPr>
            <p:cNvPr id="53" name="Straight Connector 52"/>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5167888" y="601728"/>
            <a:ext cx="568072" cy="5635585"/>
            <a:chOff x="4082182" y="-1874853"/>
            <a:chExt cx="979635" cy="10540371"/>
          </a:xfrm>
        </p:grpSpPr>
        <p:sp>
          <p:nvSpPr>
            <p:cNvPr id="57" name="Rectangle 56"/>
            <p:cNvSpPr/>
            <p:nvPr/>
          </p:nvSpPr>
          <p:spPr>
            <a:xfrm>
              <a:off x="4082182" y="-1874853"/>
              <a:ext cx="925286" cy="937201"/>
            </a:xfrm>
            <a:prstGeom prst="rect">
              <a:avLst/>
            </a:prstGeom>
            <a:solidFill>
              <a:srgbClr val="FF0000">
                <a:alpha val="21000"/>
              </a:srgbClr>
            </a:solid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Critical to</a:t>
              </a:r>
            </a:p>
            <a:p>
              <a:pPr algn="ctr"/>
              <a:r>
                <a:rPr lang="en-ZA" sz="800" b="1" dirty="0">
                  <a:solidFill>
                    <a:schemeClr val="tx1"/>
                  </a:solidFill>
                  <a:latin typeface="Verdana" pitchFamily="34" charset="0"/>
                  <a:ea typeface="Verdana" pitchFamily="34" charset="0"/>
                  <a:cs typeface="Verdana" pitchFamily="34" charset="0"/>
                </a:rPr>
                <a:t>Act</a:t>
              </a:r>
            </a:p>
          </p:txBody>
        </p:sp>
        <p:sp>
          <p:nvSpPr>
            <p:cNvPr id="58" name="Rectangle 57"/>
            <p:cNvSpPr/>
            <p:nvPr/>
          </p:nvSpPr>
          <p:spPr>
            <a:xfrm>
              <a:off x="4129726" y="7986633"/>
              <a:ext cx="932091" cy="678885"/>
            </a:xfrm>
            <a:prstGeom prst="rect">
              <a:avLst/>
            </a:prstGeom>
            <a:solidFill>
              <a:srgbClr val="FF0000">
                <a:alpha val="21000"/>
              </a:srgbClr>
            </a:solid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Use</a:t>
              </a:r>
            </a:p>
            <a:p>
              <a:pPr algn="ctr"/>
              <a:r>
                <a:rPr lang="en-ZA" sz="800" b="1" dirty="0">
                  <a:solidFill>
                    <a:schemeClr val="tx1"/>
                  </a:solidFill>
                  <a:latin typeface="Verdana" pitchFamily="34" charset="0"/>
                  <a:ea typeface="Verdana" pitchFamily="34" charset="0"/>
                  <a:cs typeface="Verdana" pitchFamily="34" charset="0"/>
                </a:rPr>
                <a:t>Stage 0</a:t>
              </a:r>
            </a:p>
          </p:txBody>
        </p:sp>
        <p:cxnSp>
          <p:nvCxnSpPr>
            <p:cNvPr id="59" name="Straight Connector 58"/>
            <p:cNvCxnSpPr/>
            <p:nvPr/>
          </p:nvCxnSpPr>
          <p:spPr>
            <a:xfrm flipH="1" flipV="1">
              <a:off x="4082183" y="-1062917"/>
              <a:ext cx="967307" cy="9091572"/>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4124204" y="-1062917"/>
              <a:ext cx="896871" cy="9049550"/>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sp>
        <p:nvSpPr>
          <p:cNvPr id="61" name="Rounded Rectangular Callout 60"/>
          <p:cNvSpPr/>
          <p:nvPr/>
        </p:nvSpPr>
        <p:spPr>
          <a:xfrm>
            <a:off x="7464152" y="493714"/>
            <a:ext cx="3168352" cy="216024"/>
          </a:xfrm>
          <a:prstGeom prst="wedgeRoundRectCallout">
            <a:avLst>
              <a:gd name="adj1" fmla="val -106419"/>
              <a:gd name="adj2" fmla="val 15084"/>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Using your Critical Focus Point</a:t>
            </a:r>
          </a:p>
        </p:txBody>
      </p:sp>
      <p:sp>
        <p:nvSpPr>
          <p:cNvPr id="62" name="Rounded Rectangular Callout 61"/>
          <p:cNvSpPr/>
          <p:nvPr/>
        </p:nvSpPr>
        <p:spPr>
          <a:xfrm>
            <a:off x="2063552" y="6521450"/>
            <a:ext cx="7920880" cy="285041"/>
          </a:xfrm>
          <a:prstGeom prst="wedgeRoundRectCallout">
            <a:avLst>
              <a:gd name="adj1" fmla="val 26150"/>
              <a:gd name="adj2" fmla="val -167138"/>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Determine this stage of the Object’s Lifecycle and list it.</a:t>
            </a:r>
          </a:p>
        </p:txBody>
      </p:sp>
      <p:grpSp>
        <p:nvGrpSpPr>
          <p:cNvPr id="64" name="Group 63"/>
          <p:cNvGrpSpPr/>
          <p:nvPr/>
        </p:nvGrpSpPr>
        <p:grpSpPr>
          <a:xfrm>
            <a:off x="5444190" y="1484784"/>
            <a:ext cx="627153" cy="4032448"/>
            <a:chOff x="3920189" y="1484784"/>
            <a:chExt cx="627153" cy="3597067"/>
          </a:xfrm>
        </p:grpSpPr>
        <p:cxnSp>
          <p:nvCxnSpPr>
            <p:cNvPr id="65" name="Straight Connector 64"/>
            <p:cNvCxnSpPr>
              <a:endCxn id="66" idx="1"/>
            </p:cNvCxnSpPr>
            <p:nvPr/>
          </p:nvCxnSpPr>
          <p:spPr>
            <a:xfrm flipV="1">
              <a:off x="3920189" y="1636817"/>
              <a:ext cx="7607" cy="344503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6" name="Right Arrow 65"/>
            <p:cNvSpPr/>
            <p:nvPr/>
          </p:nvSpPr>
          <p:spPr>
            <a:xfrm>
              <a:off x="3927796" y="1484784"/>
              <a:ext cx="619546" cy="30406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dirty="0">
                  <a:solidFill>
                    <a:srgbClr val="FF0000"/>
                  </a:solidFill>
                  <a:latin typeface="Verdana" pitchFamily="34" charset="0"/>
                  <a:ea typeface="Verdana" pitchFamily="34" charset="0"/>
                  <a:cs typeface="Verdana" pitchFamily="34" charset="0"/>
                </a:rPr>
                <a:t>Now</a:t>
              </a:r>
            </a:p>
          </p:txBody>
        </p:sp>
      </p:grpSp>
      <p:grpSp>
        <p:nvGrpSpPr>
          <p:cNvPr id="87" name="Group 86">
            <a:extLst>
              <a:ext uri="{FF2B5EF4-FFF2-40B4-BE49-F238E27FC236}">
                <a16:creationId xmlns:a16="http://schemas.microsoft.com/office/drawing/2014/main" id="{2BACA0E3-66BA-525C-409C-B396F972EBE0}"/>
              </a:ext>
            </a:extLst>
          </p:cNvPr>
          <p:cNvGrpSpPr/>
          <p:nvPr/>
        </p:nvGrpSpPr>
        <p:grpSpPr>
          <a:xfrm>
            <a:off x="1498881" y="637244"/>
            <a:ext cx="5972588" cy="1350893"/>
            <a:chOff x="1498881" y="637244"/>
            <a:chExt cx="5972588" cy="1350893"/>
          </a:xfrm>
        </p:grpSpPr>
        <p:sp>
          <p:nvSpPr>
            <p:cNvPr id="63" name="Rounded Rectangular Callout 62"/>
            <p:cNvSpPr/>
            <p:nvPr/>
          </p:nvSpPr>
          <p:spPr>
            <a:xfrm>
              <a:off x="1498881" y="637244"/>
              <a:ext cx="3596932" cy="863710"/>
            </a:xfrm>
            <a:prstGeom prst="wedgeRoundRectCallout">
              <a:avLst>
                <a:gd name="adj1" fmla="val 101861"/>
                <a:gd name="adj2" fmla="val 99906"/>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u="sng" dirty="0">
                  <a:solidFill>
                    <a:srgbClr val="FF0000"/>
                  </a:solidFill>
                </a:rPr>
                <a:t>EFFECTIVENESS OPPORTUNITY </a:t>
              </a:r>
              <a:r>
                <a:rPr lang="en-ZA" sz="1400" b="1" u="sng" dirty="0">
                  <a:solidFill>
                    <a:schemeClr val="tx1"/>
                  </a:solidFill>
                </a:rPr>
                <a:t>Define this for each quadrangle created by the row lines the &amp; the dotted lines</a:t>
              </a:r>
            </a:p>
          </p:txBody>
        </p:sp>
        <p:sp>
          <p:nvSpPr>
            <p:cNvPr id="68" name="Trapezoid 67"/>
            <p:cNvSpPr/>
            <p:nvPr/>
          </p:nvSpPr>
          <p:spPr>
            <a:xfrm flipV="1">
              <a:off x="6878658" y="1867394"/>
              <a:ext cx="592811" cy="120743"/>
            </a:xfrm>
            <a:prstGeom prst="trapezoid">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88" name="Group 87">
            <a:extLst>
              <a:ext uri="{FF2B5EF4-FFF2-40B4-BE49-F238E27FC236}">
                <a16:creationId xmlns:a16="http://schemas.microsoft.com/office/drawing/2014/main" id="{6D7F2139-A362-0465-1BA4-434F5FB1581C}"/>
              </a:ext>
            </a:extLst>
          </p:cNvPr>
          <p:cNvGrpSpPr/>
          <p:nvPr/>
        </p:nvGrpSpPr>
        <p:grpSpPr>
          <a:xfrm>
            <a:off x="1602160" y="4699405"/>
            <a:ext cx="5713755" cy="1681537"/>
            <a:chOff x="1602160" y="4699405"/>
            <a:chExt cx="5713755" cy="1681537"/>
          </a:xfrm>
        </p:grpSpPr>
        <p:sp>
          <p:nvSpPr>
            <p:cNvPr id="67" name="Rounded Rectangular Callout 66"/>
            <p:cNvSpPr/>
            <p:nvPr/>
          </p:nvSpPr>
          <p:spPr>
            <a:xfrm>
              <a:off x="1602160" y="5517232"/>
              <a:ext cx="3539411" cy="863710"/>
            </a:xfrm>
            <a:prstGeom prst="wedgeRoundRectCallout">
              <a:avLst>
                <a:gd name="adj1" fmla="val 99358"/>
                <a:gd name="adj2" fmla="val -134590"/>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u="sng" dirty="0">
                  <a:solidFill>
                    <a:srgbClr val="FF0000"/>
                  </a:solidFill>
                </a:rPr>
                <a:t>EFFICIENCY OPPORTUNITY </a:t>
              </a:r>
            </a:p>
            <a:p>
              <a:pPr algn="ctr"/>
              <a:r>
                <a:rPr lang="en-ZA" sz="1400" b="1" u="sng" dirty="0">
                  <a:solidFill>
                    <a:schemeClr val="tx1"/>
                  </a:solidFill>
                </a:rPr>
                <a:t>Define this for each quadrangle created by the row lines the &amp; the dotted lines</a:t>
              </a:r>
            </a:p>
          </p:txBody>
        </p:sp>
        <p:sp>
          <p:nvSpPr>
            <p:cNvPr id="69" name="Trapezoid 68"/>
            <p:cNvSpPr/>
            <p:nvPr/>
          </p:nvSpPr>
          <p:spPr>
            <a:xfrm>
              <a:off x="6814666" y="4699405"/>
              <a:ext cx="501249" cy="169704"/>
            </a:xfrm>
            <a:prstGeom prst="trapezoid">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70" name="Group 69"/>
          <p:cNvGrpSpPr/>
          <p:nvPr/>
        </p:nvGrpSpPr>
        <p:grpSpPr>
          <a:xfrm>
            <a:off x="5452297" y="718334"/>
            <a:ext cx="1111155" cy="5446970"/>
            <a:chOff x="4288078" y="-1464890"/>
            <a:chExt cx="2022764" cy="9935697"/>
          </a:xfrm>
        </p:grpSpPr>
        <p:cxnSp>
          <p:nvCxnSpPr>
            <p:cNvPr id="71" name="Straight Connector 70"/>
            <p:cNvCxnSpPr/>
            <p:nvPr/>
          </p:nvCxnSpPr>
          <p:spPr>
            <a:xfrm flipH="1" flipV="1">
              <a:off x="4288078" y="3507526"/>
              <a:ext cx="1948547" cy="4473514"/>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4331915" y="-763565"/>
              <a:ext cx="1904710" cy="4243146"/>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4754825" y="-1464890"/>
              <a:ext cx="1556017" cy="701325"/>
            </a:xfrm>
            <a:prstGeom prst="rect">
              <a:avLst/>
            </a:prstGeom>
            <a:solidFill>
              <a:srgbClr val="00B050">
                <a:alpha val="21000"/>
              </a:srgb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Required     </a:t>
              </a:r>
            </a:p>
            <a:p>
              <a:pPr algn="ctr"/>
              <a:r>
                <a:rPr lang="en-ZA" sz="800" b="1" dirty="0">
                  <a:solidFill>
                    <a:schemeClr val="tx1"/>
                  </a:solidFill>
                  <a:latin typeface="Verdana" pitchFamily="34" charset="0"/>
                  <a:ea typeface="Verdana" pitchFamily="34" charset="0"/>
                  <a:cs typeface="Verdana" pitchFamily="34" charset="0"/>
                </a:rPr>
                <a:t>to be prepared</a:t>
              </a:r>
            </a:p>
          </p:txBody>
        </p:sp>
        <p:sp>
          <p:nvSpPr>
            <p:cNvPr id="74" name="Rectangle 73"/>
            <p:cNvSpPr/>
            <p:nvPr/>
          </p:nvSpPr>
          <p:spPr>
            <a:xfrm>
              <a:off x="4810127" y="7960941"/>
              <a:ext cx="1500714" cy="509866"/>
            </a:xfrm>
            <a:prstGeom prst="rect">
              <a:avLst/>
            </a:prstGeom>
            <a:solidFill>
              <a:srgbClr val="00B050">
                <a:alpha val="21000"/>
              </a:srgb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Life Cycle</a:t>
              </a:r>
            </a:p>
            <a:p>
              <a:pPr algn="ctr"/>
              <a:r>
                <a:rPr lang="en-ZA" sz="800" b="1" dirty="0">
                  <a:solidFill>
                    <a:schemeClr val="tx1"/>
                  </a:solidFill>
                  <a:latin typeface="Verdana" pitchFamily="34" charset="0"/>
                  <a:ea typeface="Verdana" pitchFamily="34" charset="0"/>
                  <a:cs typeface="Verdana" pitchFamily="34" charset="0"/>
                </a:rPr>
                <a:t>Stage -1</a:t>
              </a:r>
            </a:p>
          </p:txBody>
        </p:sp>
      </p:grpSp>
      <p:sp>
        <p:nvSpPr>
          <p:cNvPr id="75" name="Rounded Rectangular Callout 74"/>
          <p:cNvSpPr/>
          <p:nvPr/>
        </p:nvSpPr>
        <p:spPr>
          <a:xfrm>
            <a:off x="1524001" y="1655218"/>
            <a:ext cx="2835491" cy="3790006"/>
          </a:xfrm>
          <a:prstGeom prst="wedgeRoundRectCallout">
            <a:avLst>
              <a:gd name="adj1" fmla="val 44727"/>
              <a:gd name="adj2" fmla="val -4145"/>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Determine what could work better if prior Research was done.</a:t>
            </a:r>
          </a:p>
          <a:p>
            <a:pPr algn="ctr"/>
            <a:r>
              <a:rPr lang="en-ZA" b="1" dirty="0">
                <a:solidFill>
                  <a:schemeClr val="tx1"/>
                </a:solidFill>
              </a:rPr>
              <a:t>Remember this includes: </a:t>
            </a:r>
          </a:p>
          <a:p>
            <a:pPr algn="ctr"/>
            <a:r>
              <a:rPr lang="en-ZA" b="1" dirty="0">
                <a:solidFill>
                  <a:schemeClr val="tx1"/>
                </a:solidFill>
              </a:rPr>
              <a:t>Inter-communication, Management, </a:t>
            </a:r>
          </a:p>
          <a:p>
            <a:pPr algn="ctr"/>
            <a:r>
              <a:rPr lang="en-ZA" b="1" dirty="0">
                <a:solidFill>
                  <a:schemeClr val="tx1"/>
                </a:solidFill>
              </a:rPr>
              <a:t>Controls,</a:t>
            </a:r>
          </a:p>
          <a:p>
            <a:pPr algn="ctr"/>
            <a:r>
              <a:rPr lang="en-ZA" b="1" dirty="0">
                <a:solidFill>
                  <a:schemeClr val="tx1"/>
                </a:solidFill>
              </a:rPr>
              <a:t>Current Effectiveness, Current Efficiency,</a:t>
            </a:r>
          </a:p>
          <a:p>
            <a:pPr algn="ctr"/>
            <a:r>
              <a:rPr lang="en-ZA" b="1" dirty="0">
                <a:solidFill>
                  <a:schemeClr val="tx1"/>
                </a:solidFill>
              </a:rPr>
              <a:t>Potential impact on current situation</a:t>
            </a:r>
          </a:p>
          <a:p>
            <a:pPr algn="ctr"/>
            <a:r>
              <a:rPr lang="en-ZA" b="1" dirty="0">
                <a:solidFill>
                  <a:schemeClr val="tx1"/>
                </a:solidFill>
              </a:rPr>
              <a:t>What will you lose?</a:t>
            </a:r>
          </a:p>
          <a:p>
            <a:pPr algn="ctr"/>
            <a:r>
              <a:rPr lang="en-ZA" b="1" dirty="0">
                <a:solidFill>
                  <a:schemeClr val="tx1"/>
                </a:solidFill>
              </a:rPr>
              <a:t>What will you gain? </a:t>
            </a:r>
          </a:p>
        </p:txBody>
      </p:sp>
      <p:sp>
        <p:nvSpPr>
          <p:cNvPr id="76" name="Rounded Rectangular Callout 75"/>
          <p:cNvSpPr/>
          <p:nvPr/>
        </p:nvSpPr>
        <p:spPr>
          <a:xfrm>
            <a:off x="8328248" y="1462215"/>
            <a:ext cx="2232248" cy="1513963"/>
          </a:xfrm>
          <a:prstGeom prst="wedgeRoundRectCallout">
            <a:avLst>
              <a:gd name="adj1" fmla="val -34063"/>
              <a:gd name="adj2" fmla="val -74666"/>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Identify what is meant by “Long Term”</a:t>
            </a:r>
          </a:p>
        </p:txBody>
      </p:sp>
      <p:grpSp>
        <p:nvGrpSpPr>
          <p:cNvPr id="77" name="Group 76"/>
          <p:cNvGrpSpPr/>
          <p:nvPr/>
        </p:nvGrpSpPr>
        <p:grpSpPr>
          <a:xfrm>
            <a:off x="5464330" y="709738"/>
            <a:ext cx="2251183" cy="5469274"/>
            <a:chOff x="4177129" y="-1674242"/>
            <a:chExt cx="4865472" cy="9939305"/>
          </a:xfrm>
        </p:grpSpPr>
        <p:cxnSp>
          <p:nvCxnSpPr>
            <p:cNvPr id="78" name="Straight Connector 77"/>
            <p:cNvCxnSpPr/>
            <p:nvPr/>
          </p:nvCxnSpPr>
          <p:spPr>
            <a:xfrm flipV="1">
              <a:off x="4177129" y="-959900"/>
              <a:ext cx="4600679" cy="4227371"/>
            </a:xfrm>
            <a:prstGeom prst="line">
              <a:avLst/>
            </a:prstGeom>
            <a:ln w="25400">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203170" y="3318556"/>
              <a:ext cx="4839431" cy="4436641"/>
            </a:xfrm>
            <a:prstGeom prst="line">
              <a:avLst/>
            </a:prstGeom>
            <a:ln w="25400">
              <a:solidFill>
                <a:srgbClr val="FFC000"/>
              </a:solidFill>
              <a:prstDash val="lgDash"/>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6518942" y="-1674242"/>
              <a:ext cx="2258865" cy="714342"/>
            </a:xfrm>
            <a:prstGeom prst="rect">
              <a:avLst/>
            </a:prstGeom>
            <a:solidFill>
              <a:srgbClr val="FFC000">
                <a:alpha val="21000"/>
              </a:srgbClr>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Medium Term</a:t>
              </a:r>
            </a:p>
            <a:p>
              <a:pPr algn="ctr"/>
              <a:r>
                <a:rPr lang="en-ZA" sz="800" b="1" dirty="0">
                  <a:solidFill>
                    <a:schemeClr val="tx1"/>
                  </a:solidFill>
                  <a:latin typeface="Verdana" pitchFamily="34" charset="0"/>
                  <a:ea typeface="Verdana" pitchFamily="34" charset="0"/>
                  <a:cs typeface="Verdana" pitchFamily="34" charset="0"/>
                </a:rPr>
                <a:t>Planning / Preparation</a:t>
              </a:r>
            </a:p>
          </p:txBody>
        </p:sp>
        <p:sp>
          <p:nvSpPr>
            <p:cNvPr id="81" name="Rectangle 80"/>
            <p:cNvSpPr/>
            <p:nvPr/>
          </p:nvSpPr>
          <p:spPr>
            <a:xfrm>
              <a:off x="6529922" y="7755196"/>
              <a:ext cx="2512679" cy="509867"/>
            </a:xfrm>
            <a:prstGeom prst="rect">
              <a:avLst/>
            </a:prstGeom>
            <a:solidFill>
              <a:srgbClr val="FFC000">
                <a:alpha val="21000"/>
              </a:srgbClr>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a:solidFill>
                    <a:schemeClr val="tx1"/>
                  </a:solidFill>
                  <a:latin typeface="Verdana" pitchFamily="34" charset="0"/>
                  <a:ea typeface="Verdana" pitchFamily="34" charset="0"/>
                  <a:cs typeface="Verdana" pitchFamily="34" charset="0"/>
                </a:rPr>
                <a:t>Life Cycle</a:t>
              </a:r>
            </a:p>
            <a:p>
              <a:pPr algn="ctr"/>
              <a:r>
                <a:rPr lang="en-ZA" sz="800" b="1">
                  <a:solidFill>
                    <a:schemeClr val="tx1"/>
                  </a:solidFill>
                  <a:latin typeface="Verdana" pitchFamily="34" charset="0"/>
                  <a:ea typeface="Verdana" pitchFamily="34" charset="0"/>
                  <a:cs typeface="Verdana" pitchFamily="34" charset="0"/>
                </a:rPr>
                <a:t>Stage -2</a:t>
              </a:r>
            </a:p>
          </p:txBody>
        </p:sp>
      </p:grpSp>
      <p:grpSp>
        <p:nvGrpSpPr>
          <p:cNvPr id="82" name="Group 81"/>
          <p:cNvGrpSpPr/>
          <p:nvPr/>
        </p:nvGrpSpPr>
        <p:grpSpPr>
          <a:xfrm>
            <a:off x="5460151" y="718335"/>
            <a:ext cx="3444161" cy="5460677"/>
            <a:chOff x="1062398" y="-1861876"/>
            <a:chExt cx="7019204" cy="10332683"/>
          </a:xfrm>
        </p:grpSpPr>
        <p:cxnSp>
          <p:nvCxnSpPr>
            <p:cNvPr id="83" name="Straight Connector 82"/>
            <p:cNvCxnSpPr/>
            <p:nvPr/>
          </p:nvCxnSpPr>
          <p:spPr>
            <a:xfrm>
              <a:off x="1103219" y="3286004"/>
              <a:ext cx="6908347" cy="4581526"/>
            </a:xfrm>
            <a:prstGeom prst="line">
              <a:avLst/>
            </a:prstGeom>
            <a:ln w="25400">
              <a:solidFill>
                <a:schemeClr val="tx2"/>
              </a:solidFill>
              <a:prstDash val="lgDash"/>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1062398" y="-1112785"/>
              <a:ext cx="6542554" cy="4398789"/>
            </a:xfrm>
            <a:prstGeom prst="line">
              <a:avLst/>
            </a:prstGeom>
            <a:ln w="25400">
              <a:solidFill>
                <a:schemeClr val="tx2"/>
              </a:solidFill>
              <a:prstDash val="lgDash"/>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5414443" y="-1861876"/>
              <a:ext cx="2316576" cy="766140"/>
            </a:xfrm>
            <a:prstGeom prst="rect">
              <a:avLst/>
            </a:prstGeom>
            <a:solidFill>
              <a:srgbClr val="0070C0">
                <a:alpha val="21000"/>
              </a:srgbClr>
            </a:solidFill>
            <a:ln>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Long Term</a:t>
              </a:r>
              <a:endParaRPr lang="en-ZA" sz="800" dirty="0"/>
            </a:p>
            <a:p>
              <a:pPr algn="ctr"/>
              <a:r>
                <a:rPr lang="en-ZA" sz="800" b="1" dirty="0">
                  <a:solidFill>
                    <a:schemeClr val="tx1"/>
                  </a:solidFill>
                  <a:latin typeface="Verdana" pitchFamily="34" charset="0"/>
                  <a:ea typeface="Verdana" pitchFamily="34" charset="0"/>
                  <a:cs typeface="Verdana" pitchFamily="34" charset="0"/>
                </a:rPr>
                <a:t>Planning / Preparation</a:t>
              </a:r>
              <a:endParaRPr lang="en-ZA" sz="800" dirty="0">
                <a:solidFill>
                  <a:schemeClr val="tx1"/>
                </a:solidFill>
                <a:latin typeface="Verdana" pitchFamily="34" charset="0"/>
                <a:ea typeface="Verdana" pitchFamily="34" charset="0"/>
                <a:cs typeface="Verdana" pitchFamily="34" charset="0"/>
              </a:endParaRPr>
            </a:p>
          </p:txBody>
        </p:sp>
        <p:sp>
          <p:nvSpPr>
            <p:cNvPr id="86" name="Rectangle 85"/>
            <p:cNvSpPr/>
            <p:nvPr/>
          </p:nvSpPr>
          <p:spPr>
            <a:xfrm>
              <a:off x="5721317" y="7960940"/>
              <a:ext cx="2360285" cy="509867"/>
            </a:xfrm>
            <a:prstGeom prst="rect">
              <a:avLst/>
            </a:prstGeom>
            <a:solidFill>
              <a:srgbClr val="0070C0">
                <a:alpha val="21000"/>
              </a:srgbClr>
            </a:solidFill>
            <a:ln>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a:solidFill>
                    <a:schemeClr val="tx1"/>
                  </a:solidFill>
                  <a:latin typeface="Verdana" pitchFamily="34" charset="0"/>
                  <a:ea typeface="Verdana" pitchFamily="34" charset="0"/>
                  <a:cs typeface="Verdana" pitchFamily="34" charset="0"/>
                </a:rPr>
                <a:t>Life Cycle</a:t>
              </a:r>
            </a:p>
            <a:p>
              <a:pPr algn="ctr"/>
              <a:r>
                <a:rPr lang="en-ZA" sz="800" b="1">
                  <a:solidFill>
                    <a:schemeClr val="tx1"/>
                  </a:solidFill>
                  <a:latin typeface="Verdana" pitchFamily="34" charset="0"/>
                  <a:ea typeface="Verdana" pitchFamily="34" charset="0"/>
                  <a:cs typeface="Verdana" pitchFamily="34" charset="0"/>
                </a:rPr>
                <a:t>Stage -3</a:t>
              </a:r>
            </a:p>
          </p:txBody>
        </p:sp>
      </p:grpSp>
    </p:spTree>
    <p:extLst>
      <p:ext uri="{BB962C8B-B14F-4D97-AF65-F5344CB8AC3E}">
        <p14:creationId xmlns:p14="http://schemas.microsoft.com/office/powerpoint/2010/main" val="117173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fade">
                                      <p:cBhvr>
                                        <p:cTn id="12" dur="500"/>
                                        <p:tgtEl>
                                          <p:spTgt spid="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fade">
                                      <p:cBhvr>
                                        <p:cTn id="22" dur="500"/>
                                        <p:tgtEl>
                                          <p:spTgt spid="8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8"/>
                                        </p:tgtEl>
                                        <p:attrNameLst>
                                          <p:attrName>style.visibility</p:attrName>
                                        </p:attrNameLst>
                                      </p:cBhvr>
                                      <p:to>
                                        <p:strVal val="visible"/>
                                      </p:to>
                                    </p:set>
                                    <p:animEffect transition="in" filter="fade">
                                      <p:cBhvr>
                                        <p:cTn id="27" dur="500"/>
                                        <p:tgtEl>
                                          <p:spTgt spid="8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fade">
                                      <p:cBhvr>
                                        <p:cTn id="3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75" grpId="0" animBg="1"/>
      <p:bldP spid="76"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524000" y="504827"/>
            <a:ext cx="9145588" cy="6364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957" y="1788850"/>
            <a:ext cx="4142227" cy="329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4"/>
          <p:cNvSpPr txBox="1">
            <a:spLocks/>
          </p:cNvSpPr>
          <p:nvPr/>
        </p:nvSpPr>
        <p:spPr bwMode="auto">
          <a:xfrm>
            <a:off x="1557339" y="58739"/>
            <a:ext cx="9001125" cy="484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400">
                <a:latin typeface="Arial" charset="0"/>
                <a:cs typeface="Arial" charset="0"/>
              </a:rPr>
              <a:t>Object </a:t>
            </a:r>
            <a:r>
              <a:rPr lang="en-ZA" sz="2400" u="sng">
                <a:solidFill>
                  <a:srgbClr val="FF0000"/>
                </a:solidFill>
                <a:latin typeface="Arial" charset="0"/>
                <a:cs typeface="Arial" charset="0"/>
              </a:rPr>
              <a:t>Opportunity Research</a:t>
            </a:r>
            <a:r>
              <a:rPr lang="en-ZA" sz="2400">
                <a:solidFill>
                  <a:srgbClr val="FF0000"/>
                </a:solidFill>
                <a:latin typeface="Arial" charset="0"/>
                <a:cs typeface="Arial" charset="0"/>
              </a:rPr>
              <a:t> </a:t>
            </a:r>
            <a:r>
              <a:rPr lang="en-ZA" sz="2400">
                <a:latin typeface="Arial" charset="0"/>
                <a:cs typeface="Arial" charset="0"/>
              </a:rPr>
              <a:t>Considerations</a:t>
            </a:r>
            <a:endParaRPr lang="en-ZA" sz="2400" dirty="0">
              <a:latin typeface="Arial" charset="0"/>
              <a:cs typeface="Arial" charset="0"/>
            </a:endParaRPr>
          </a:p>
        </p:txBody>
      </p:sp>
      <p:grpSp>
        <p:nvGrpSpPr>
          <p:cNvPr id="5" name="Group 10"/>
          <p:cNvGrpSpPr>
            <a:grpSpLocks/>
          </p:cNvGrpSpPr>
          <p:nvPr/>
        </p:nvGrpSpPr>
        <p:grpSpPr bwMode="auto">
          <a:xfrm>
            <a:off x="10113964" y="6521451"/>
            <a:ext cx="617537" cy="347663"/>
            <a:chOff x="8589272" y="6520719"/>
            <a:chExt cx="617729" cy="348542"/>
          </a:xfrm>
        </p:grpSpPr>
        <p:pic>
          <p:nvPicPr>
            <p:cNvPr id="6"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9272" y="6520719"/>
              <a:ext cx="556071" cy="34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1"/>
            <p:cNvSpPr txBox="1">
              <a:spLocks/>
            </p:cNvSpPr>
            <p:nvPr/>
          </p:nvSpPr>
          <p:spPr bwMode="auto">
            <a:xfrm>
              <a:off x="8691734" y="6536606"/>
              <a:ext cx="51526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0382FED-399C-41AD-848E-8D57682C77A4}" type="slidenum">
                <a:rPr lang="en-US"/>
                <a:pPr eaLnBrk="1" hangingPunct="1"/>
                <a:t>72</a:t>
              </a:fld>
              <a:endParaRPr lang="en-US"/>
            </a:p>
          </p:txBody>
        </p:sp>
      </p:grpSp>
      <p:grpSp>
        <p:nvGrpSpPr>
          <p:cNvPr id="8" name="Group 7"/>
          <p:cNvGrpSpPr/>
          <p:nvPr/>
        </p:nvGrpSpPr>
        <p:grpSpPr>
          <a:xfrm>
            <a:off x="5176563" y="2165144"/>
            <a:ext cx="547492" cy="553301"/>
            <a:chOff x="0" y="0"/>
            <a:chExt cx="2938138" cy="2560856"/>
          </a:xfrm>
        </p:grpSpPr>
        <p:cxnSp>
          <p:nvCxnSpPr>
            <p:cNvPr id="9" name="Straight Connector 8"/>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flipH="1">
            <a:off x="5447928" y="2727536"/>
            <a:ext cx="648072" cy="727582"/>
            <a:chOff x="3275856" y="2727536"/>
            <a:chExt cx="661045" cy="727582"/>
          </a:xfrm>
        </p:grpSpPr>
        <p:grpSp>
          <p:nvGrpSpPr>
            <p:cNvPr id="13" name="Group 12"/>
            <p:cNvGrpSpPr/>
            <p:nvPr/>
          </p:nvGrpSpPr>
          <p:grpSpPr>
            <a:xfrm>
              <a:off x="3275856" y="2731221"/>
              <a:ext cx="661045" cy="699609"/>
              <a:chOff x="-2021614" y="-23770"/>
              <a:chExt cx="3547525" cy="3238012"/>
            </a:xfrm>
          </p:grpSpPr>
          <p:cxnSp>
            <p:nvCxnSpPr>
              <p:cNvPr id="15" name="Straight Connector 14"/>
              <p:cNvCxnSpPr/>
              <p:nvPr/>
            </p:nvCxnSpPr>
            <p:spPr>
              <a:xfrm>
                <a:off x="-51750" y="1"/>
                <a:ext cx="1577661"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021614" y="-23770"/>
                <a:ext cx="1969864" cy="32295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886635" y="3205772"/>
                <a:ext cx="3412545" cy="84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flipV="1">
              <a:off x="3911643" y="2727536"/>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4808403" y="2727536"/>
            <a:ext cx="661045" cy="727582"/>
            <a:chOff x="3275856" y="2727536"/>
            <a:chExt cx="661045" cy="727582"/>
          </a:xfrm>
        </p:grpSpPr>
        <p:grpSp>
          <p:nvGrpSpPr>
            <p:cNvPr id="19" name="Group 18"/>
            <p:cNvGrpSpPr/>
            <p:nvPr/>
          </p:nvGrpSpPr>
          <p:grpSpPr>
            <a:xfrm>
              <a:off x="3275856" y="2731221"/>
              <a:ext cx="661045" cy="699609"/>
              <a:chOff x="-2021614" y="-23770"/>
              <a:chExt cx="3547525" cy="3238012"/>
            </a:xfrm>
          </p:grpSpPr>
          <p:cxnSp>
            <p:nvCxnSpPr>
              <p:cNvPr id="21" name="Straight Connector 20"/>
              <p:cNvCxnSpPr/>
              <p:nvPr/>
            </p:nvCxnSpPr>
            <p:spPr>
              <a:xfrm>
                <a:off x="-51750" y="1"/>
                <a:ext cx="1577661"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021614" y="-23770"/>
                <a:ext cx="1969864" cy="32295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886635" y="3205772"/>
                <a:ext cx="3412545" cy="84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flipV="1">
              <a:off x="3911643" y="2727536"/>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rot="10800000">
            <a:off x="5192440" y="4165846"/>
            <a:ext cx="547492" cy="547421"/>
            <a:chOff x="0" y="0"/>
            <a:chExt cx="2938138" cy="2560856"/>
          </a:xfrm>
        </p:grpSpPr>
        <p:cxnSp>
          <p:nvCxnSpPr>
            <p:cNvPr id="25" name="Straight Connector 24"/>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flipH="1" flipV="1">
            <a:off x="5468888" y="3429000"/>
            <a:ext cx="644204" cy="732266"/>
            <a:chOff x="3301010" y="2715428"/>
            <a:chExt cx="599349" cy="727582"/>
          </a:xfrm>
        </p:grpSpPr>
        <p:grpSp>
          <p:nvGrpSpPr>
            <p:cNvPr id="29" name="Group 28"/>
            <p:cNvGrpSpPr/>
            <p:nvPr/>
          </p:nvGrpSpPr>
          <p:grpSpPr>
            <a:xfrm>
              <a:off x="3301010" y="2727536"/>
              <a:ext cx="599349" cy="703294"/>
              <a:chOff x="-1886625" y="-40828"/>
              <a:chExt cx="3216434" cy="3255070"/>
            </a:xfrm>
          </p:grpSpPr>
          <p:cxnSp>
            <p:nvCxnSpPr>
              <p:cNvPr id="31" name="Straight Connector 30"/>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30" name="Straight Connector 29"/>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flipV="1">
            <a:off x="4797674" y="3429000"/>
            <a:ext cx="654122" cy="732266"/>
            <a:chOff x="3301010" y="2715428"/>
            <a:chExt cx="599349" cy="727582"/>
          </a:xfrm>
        </p:grpSpPr>
        <p:grpSp>
          <p:nvGrpSpPr>
            <p:cNvPr id="35" name="Group 34"/>
            <p:cNvGrpSpPr/>
            <p:nvPr/>
          </p:nvGrpSpPr>
          <p:grpSpPr>
            <a:xfrm>
              <a:off x="3301010" y="2727536"/>
              <a:ext cx="599349" cy="703294"/>
              <a:chOff x="-1886625" y="-40828"/>
              <a:chExt cx="3216434" cy="3255070"/>
            </a:xfrm>
          </p:grpSpPr>
          <p:cxnSp>
            <p:nvCxnSpPr>
              <p:cNvPr id="37" name="Straight Connector 36"/>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rot="10800000" flipH="1">
            <a:off x="5759795" y="2722776"/>
            <a:ext cx="771148" cy="727581"/>
            <a:chOff x="0" y="0"/>
            <a:chExt cx="2938138" cy="2560856"/>
          </a:xfrm>
        </p:grpSpPr>
        <p:cxnSp>
          <p:nvCxnSpPr>
            <p:cNvPr id="41" name="Straight Connector 40"/>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flipH="1">
            <a:off x="5736812" y="3435351"/>
            <a:ext cx="791236" cy="727581"/>
            <a:chOff x="0" y="0"/>
            <a:chExt cx="2938138" cy="2560856"/>
          </a:xfrm>
        </p:grpSpPr>
        <p:cxnSp>
          <p:nvCxnSpPr>
            <p:cNvPr id="45" name="Straight Connector 44"/>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rot="10800000" flipH="1">
            <a:off x="4380352" y="2729530"/>
            <a:ext cx="771148" cy="727581"/>
            <a:chOff x="0" y="0"/>
            <a:chExt cx="2938138" cy="2560856"/>
          </a:xfrm>
        </p:grpSpPr>
        <p:cxnSp>
          <p:nvCxnSpPr>
            <p:cNvPr id="49" name="Straight Connector 48"/>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flipH="1">
            <a:off x="4357369" y="3442105"/>
            <a:ext cx="791236" cy="727581"/>
            <a:chOff x="0" y="0"/>
            <a:chExt cx="2938138" cy="2560856"/>
          </a:xfrm>
        </p:grpSpPr>
        <p:cxnSp>
          <p:nvCxnSpPr>
            <p:cNvPr id="53" name="Straight Connector 52"/>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5167888" y="601728"/>
            <a:ext cx="568072" cy="5635585"/>
            <a:chOff x="4082182" y="-1874853"/>
            <a:chExt cx="979635" cy="10540371"/>
          </a:xfrm>
        </p:grpSpPr>
        <p:sp>
          <p:nvSpPr>
            <p:cNvPr id="57" name="Rectangle 56"/>
            <p:cNvSpPr/>
            <p:nvPr/>
          </p:nvSpPr>
          <p:spPr>
            <a:xfrm>
              <a:off x="4082182" y="-1874853"/>
              <a:ext cx="925286" cy="937201"/>
            </a:xfrm>
            <a:prstGeom prst="rect">
              <a:avLst/>
            </a:prstGeom>
            <a:solidFill>
              <a:srgbClr val="FF0000">
                <a:alpha val="21000"/>
              </a:srgbClr>
            </a:solid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Critical to</a:t>
              </a:r>
            </a:p>
            <a:p>
              <a:pPr algn="ctr"/>
              <a:r>
                <a:rPr lang="en-ZA" sz="800" b="1" dirty="0">
                  <a:solidFill>
                    <a:schemeClr val="tx1"/>
                  </a:solidFill>
                  <a:latin typeface="Verdana" pitchFamily="34" charset="0"/>
                  <a:ea typeface="Verdana" pitchFamily="34" charset="0"/>
                  <a:cs typeface="Verdana" pitchFamily="34" charset="0"/>
                </a:rPr>
                <a:t>Act</a:t>
              </a:r>
            </a:p>
          </p:txBody>
        </p:sp>
        <p:sp>
          <p:nvSpPr>
            <p:cNvPr id="58" name="Rectangle 57"/>
            <p:cNvSpPr/>
            <p:nvPr/>
          </p:nvSpPr>
          <p:spPr>
            <a:xfrm>
              <a:off x="4129726" y="7986633"/>
              <a:ext cx="932091" cy="678885"/>
            </a:xfrm>
            <a:prstGeom prst="rect">
              <a:avLst/>
            </a:prstGeom>
            <a:solidFill>
              <a:srgbClr val="FF0000">
                <a:alpha val="21000"/>
              </a:srgbClr>
            </a:solid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Use</a:t>
              </a:r>
            </a:p>
            <a:p>
              <a:pPr algn="ctr"/>
              <a:r>
                <a:rPr lang="en-ZA" sz="800" b="1" dirty="0">
                  <a:solidFill>
                    <a:schemeClr val="tx1"/>
                  </a:solidFill>
                  <a:latin typeface="Verdana" pitchFamily="34" charset="0"/>
                  <a:ea typeface="Verdana" pitchFamily="34" charset="0"/>
                  <a:cs typeface="Verdana" pitchFamily="34" charset="0"/>
                </a:rPr>
                <a:t>Stage 0</a:t>
              </a:r>
            </a:p>
          </p:txBody>
        </p:sp>
        <p:cxnSp>
          <p:nvCxnSpPr>
            <p:cNvPr id="59" name="Straight Connector 58"/>
            <p:cNvCxnSpPr/>
            <p:nvPr/>
          </p:nvCxnSpPr>
          <p:spPr>
            <a:xfrm flipH="1" flipV="1">
              <a:off x="4082183" y="-1062917"/>
              <a:ext cx="967307" cy="9091572"/>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4124204" y="-1062917"/>
              <a:ext cx="896871" cy="9049550"/>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sp>
        <p:nvSpPr>
          <p:cNvPr id="61" name="Rounded Rectangular Callout 60"/>
          <p:cNvSpPr/>
          <p:nvPr/>
        </p:nvSpPr>
        <p:spPr>
          <a:xfrm>
            <a:off x="7464152" y="493714"/>
            <a:ext cx="3168352" cy="216024"/>
          </a:xfrm>
          <a:prstGeom prst="wedgeRoundRectCallout">
            <a:avLst>
              <a:gd name="adj1" fmla="val -106419"/>
              <a:gd name="adj2" fmla="val 15084"/>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Using your Critical Focus Point</a:t>
            </a:r>
          </a:p>
        </p:txBody>
      </p:sp>
      <p:sp>
        <p:nvSpPr>
          <p:cNvPr id="62" name="Rounded Rectangular Callout 61"/>
          <p:cNvSpPr/>
          <p:nvPr/>
        </p:nvSpPr>
        <p:spPr>
          <a:xfrm>
            <a:off x="2063552" y="6521450"/>
            <a:ext cx="7920880" cy="285041"/>
          </a:xfrm>
          <a:prstGeom prst="wedgeRoundRectCallout">
            <a:avLst>
              <a:gd name="adj1" fmla="val 26150"/>
              <a:gd name="adj2" fmla="val -167138"/>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Determine this stage of the Object’s Lifecycle and list it.</a:t>
            </a:r>
          </a:p>
        </p:txBody>
      </p:sp>
      <p:grpSp>
        <p:nvGrpSpPr>
          <p:cNvPr id="63" name="Group 62"/>
          <p:cNvGrpSpPr/>
          <p:nvPr/>
        </p:nvGrpSpPr>
        <p:grpSpPr>
          <a:xfrm>
            <a:off x="5444190" y="1484784"/>
            <a:ext cx="627153" cy="4032448"/>
            <a:chOff x="3920189" y="1484784"/>
            <a:chExt cx="627153" cy="3597067"/>
          </a:xfrm>
        </p:grpSpPr>
        <p:cxnSp>
          <p:nvCxnSpPr>
            <p:cNvPr id="64" name="Straight Connector 63"/>
            <p:cNvCxnSpPr>
              <a:endCxn id="65" idx="1"/>
            </p:cNvCxnSpPr>
            <p:nvPr/>
          </p:nvCxnSpPr>
          <p:spPr>
            <a:xfrm flipV="1">
              <a:off x="3920189" y="1636817"/>
              <a:ext cx="7607" cy="344503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5" name="Right Arrow 64"/>
            <p:cNvSpPr/>
            <p:nvPr/>
          </p:nvSpPr>
          <p:spPr>
            <a:xfrm>
              <a:off x="3927796" y="1484784"/>
              <a:ext cx="619546" cy="30406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dirty="0">
                  <a:solidFill>
                    <a:srgbClr val="FF0000"/>
                  </a:solidFill>
                  <a:latin typeface="Verdana" pitchFamily="34" charset="0"/>
                  <a:ea typeface="Verdana" pitchFamily="34" charset="0"/>
                  <a:cs typeface="Verdana" pitchFamily="34" charset="0"/>
                </a:rPr>
                <a:t>Now</a:t>
              </a:r>
            </a:p>
          </p:txBody>
        </p:sp>
      </p:grpSp>
      <p:grpSp>
        <p:nvGrpSpPr>
          <p:cNvPr id="66" name="Group 65"/>
          <p:cNvGrpSpPr/>
          <p:nvPr/>
        </p:nvGrpSpPr>
        <p:grpSpPr>
          <a:xfrm>
            <a:off x="5452297" y="718334"/>
            <a:ext cx="1111155" cy="5446970"/>
            <a:chOff x="4288078" y="-1464890"/>
            <a:chExt cx="2022764" cy="9935697"/>
          </a:xfrm>
        </p:grpSpPr>
        <p:cxnSp>
          <p:nvCxnSpPr>
            <p:cNvPr id="67" name="Straight Connector 66"/>
            <p:cNvCxnSpPr/>
            <p:nvPr/>
          </p:nvCxnSpPr>
          <p:spPr>
            <a:xfrm flipH="1" flipV="1">
              <a:off x="4288078" y="3507526"/>
              <a:ext cx="1948547" cy="4473514"/>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4331915" y="-763565"/>
              <a:ext cx="1904710" cy="4243146"/>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4754825" y="-1464890"/>
              <a:ext cx="1556017" cy="701325"/>
            </a:xfrm>
            <a:prstGeom prst="rect">
              <a:avLst/>
            </a:prstGeom>
            <a:solidFill>
              <a:srgbClr val="00B050">
                <a:alpha val="21000"/>
              </a:srgb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Required     </a:t>
              </a:r>
            </a:p>
            <a:p>
              <a:pPr algn="ctr"/>
              <a:r>
                <a:rPr lang="en-ZA" sz="800" b="1" dirty="0">
                  <a:solidFill>
                    <a:schemeClr val="tx1"/>
                  </a:solidFill>
                  <a:latin typeface="Verdana" pitchFamily="34" charset="0"/>
                  <a:ea typeface="Verdana" pitchFamily="34" charset="0"/>
                  <a:cs typeface="Verdana" pitchFamily="34" charset="0"/>
                </a:rPr>
                <a:t>to be prepared</a:t>
              </a:r>
            </a:p>
          </p:txBody>
        </p:sp>
        <p:sp>
          <p:nvSpPr>
            <p:cNvPr id="70" name="Rectangle 69"/>
            <p:cNvSpPr/>
            <p:nvPr/>
          </p:nvSpPr>
          <p:spPr>
            <a:xfrm>
              <a:off x="4810127" y="7960941"/>
              <a:ext cx="1500714" cy="509866"/>
            </a:xfrm>
            <a:prstGeom prst="rect">
              <a:avLst/>
            </a:prstGeom>
            <a:solidFill>
              <a:srgbClr val="00B050">
                <a:alpha val="21000"/>
              </a:srgb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Life Cycle</a:t>
              </a:r>
            </a:p>
            <a:p>
              <a:pPr algn="ctr"/>
              <a:r>
                <a:rPr lang="en-ZA" sz="800" b="1" dirty="0">
                  <a:solidFill>
                    <a:schemeClr val="tx1"/>
                  </a:solidFill>
                  <a:latin typeface="Verdana" pitchFamily="34" charset="0"/>
                  <a:ea typeface="Verdana" pitchFamily="34" charset="0"/>
                  <a:cs typeface="Verdana" pitchFamily="34" charset="0"/>
                </a:rPr>
                <a:t>Stage -1</a:t>
              </a:r>
            </a:p>
          </p:txBody>
        </p:sp>
      </p:grpSp>
      <p:grpSp>
        <p:nvGrpSpPr>
          <p:cNvPr id="71" name="Group 70"/>
          <p:cNvGrpSpPr/>
          <p:nvPr/>
        </p:nvGrpSpPr>
        <p:grpSpPr>
          <a:xfrm>
            <a:off x="5464330" y="709738"/>
            <a:ext cx="2251183" cy="5469274"/>
            <a:chOff x="4177129" y="-1674242"/>
            <a:chExt cx="4865472" cy="9939305"/>
          </a:xfrm>
        </p:grpSpPr>
        <p:cxnSp>
          <p:nvCxnSpPr>
            <p:cNvPr id="72" name="Straight Connector 71"/>
            <p:cNvCxnSpPr/>
            <p:nvPr/>
          </p:nvCxnSpPr>
          <p:spPr>
            <a:xfrm flipV="1">
              <a:off x="4177129" y="-959900"/>
              <a:ext cx="4600679" cy="4227371"/>
            </a:xfrm>
            <a:prstGeom prst="line">
              <a:avLst/>
            </a:prstGeom>
            <a:ln w="25400">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203170" y="3318556"/>
              <a:ext cx="4839431" cy="4436641"/>
            </a:xfrm>
            <a:prstGeom prst="line">
              <a:avLst/>
            </a:prstGeom>
            <a:ln w="25400">
              <a:solidFill>
                <a:srgbClr val="FFC000"/>
              </a:solidFill>
              <a:prstDash val="lgDash"/>
            </a:ln>
          </p:spPr>
          <p:style>
            <a:lnRef idx="1">
              <a:schemeClr val="accent1"/>
            </a:lnRef>
            <a:fillRef idx="0">
              <a:schemeClr val="accent1"/>
            </a:fillRef>
            <a:effectRef idx="0">
              <a:schemeClr val="accent1"/>
            </a:effectRef>
            <a:fontRef idx="minor">
              <a:schemeClr val="tx1"/>
            </a:fontRef>
          </p:style>
        </p:cxnSp>
        <p:sp>
          <p:nvSpPr>
            <p:cNvPr id="74" name="Rectangle 73"/>
            <p:cNvSpPr/>
            <p:nvPr/>
          </p:nvSpPr>
          <p:spPr>
            <a:xfrm>
              <a:off x="6518942" y="-1674242"/>
              <a:ext cx="2258865" cy="714342"/>
            </a:xfrm>
            <a:prstGeom prst="rect">
              <a:avLst/>
            </a:prstGeom>
            <a:solidFill>
              <a:srgbClr val="FFC000">
                <a:alpha val="21000"/>
              </a:srgbClr>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Medium Term</a:t>
              </a:r>
            </a:p>
            <a:p>
              <a:pPr algn="ctr"/>
              <a:r>
                <a:rPr lang="en-ZA" sz="800" b="1" dirty="0">
                  <a:solidFill>
                    <a:schemeClr val="tx1"/>
                  </a:solidFill>
                  <a:latin typeface="Verdana" pitchFamily="34" charset="0"/>
                  <a:ea typeface="Verdana" pitchFamily="34" charset="0"/>
                  <a:cs typeface="Verdana" pitchFamily="34" charset="0"/>
                </a:rPr>
                <a:t>Planning / Preparation</a:t>
              </a:r>
            </a:p>
          </p:txBody>
        </p:sp>
        <p:sp>
          <p:nvSpPr>
            <p:cNvPr id="75" name="Rectangle 74"/>
            <p:cNvSpPr/>
            <p:nvPr/>
          </p:nvSpPr>
          <p:spPr>
            <a:xfrm>
              <a:off x="6529922" y="7755196"/>
              <a:ext cx="2512679" cy="509867"/>
            </a:xfrm>
            <a:prstGeom prst="rect">
              <a:avLst/>
            </a:prstGeom>
            <a:solidFill>
              <a:srgbClr val="FFC000">
                <a:alpha val="21000"/>
              </a:srgbClr>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a:solidFill>
                    <a:schemeClr val="tx1"/>
                  </a:solidFill>
                  <a:latin typeface="Verdana" pitchFamily="34" charset="0"/>
                  <a:ea typeface="Verdana" pitchFamily="34" charset="0"/>
                  <a:cs typeface="Verdana" pitchFamily="34" charset="0"/>
                </a:rPr>
                <a:t>Life Cycle</a:t>
              </a:r>
            </a:p>
            <a:p>
              <a:pPr algn="ctr"/>
              <a:r>
                <a:rPr lang="en-ZA" sz="800" b="1">
                  <a:solidFill>
                    <a:schemeClr val="tx1"/>
                  </a:solidFill>
                  <a:latin typeface="Verdana" pitchFamily="34" charset="0"/>
                  <a:ea typeface="Verdana" pitchFamily="34" charset="0"/>
                  <a:cs typeface="Verdana" pitchFamily="34" charset="0"/>
                </a:rPr>
                <a:t>Stage -2</a:t>
              </a:r>
            </a:p>
          </p:txBody>
        </p:sp>
      </p:grpSp>
      <p:sp>
        <p:nvSpPr>
          <p:cNvPr id="76" name="Rounded Rectangular Callout 75"/>
          <p:cNvSpPr/>
          <p:nvPr/>
        </p:nvSpPr>
        <p:spPr>
          <a:xfrm>
            <a:off x="1524000" y="1035843"/>
            <a:ext cx="2699793" cy="5019980"/>
          </a:xfrm>
          <a:prstGeom prst="wedgeRoundRectCallout">
            <a:avLst>
              <a:gd name="adj1" fmla="val 44727"/>
              <a:gd name="adj2" fmla="val -4145"/>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Determine what could work better if prior Research was done.</a:t>
            </a:r>
          </a:p>
          <a:p>
            <a:pPr algn="ctr"/>
            <a:r>
              <a:rPr lang="en-ZA" b="1" dirty="0">
                <a:solidFill>
                  <a:schemeClr val="tx1"/>
                </a:solidFill>
              </a:rPr>
              <a:t>Remember this includes: </a:t>
            </a:r>
          </a:p>
          <a:p>
            <a:pPr algn="ctr"/>
            <a:r>
              <a:rPr lang="en-ZA" b="1" dirty="0">
                <a:solidFill>
                  <a:schemeClr val="tx1"/>
                </a:solidFill>
              </a:rPr>
              <a:t>Inter-communication, Management, </a:t>
            </a:r>
          </a:p>
          <a:p>
            <a:pPr algn="ctr"/>
            <a:r>
              <a:rPr lang="en-ZA" b="1" dirty="0">
                <a:solidFill>
                  <a:schemeClr val="tx1"/>
                </a:solidFill>
              </a:rPr>
              <a:t>Controls,</a:t>
            </a:r>
          </a:p>
          <a:p>
            <a:pPr algn="ctr"/>
            <a:r>
              <a:rPr lang="en-ZA" b="1" dirty="0">
                <a:solidFill>
                  <a:schemeClr val="tx1"/>
                </a:solidFill>
              </a:rPr>
              <a:t>Current Effectiveness, Current Efficiency,</a:t>
            </a:r>
          </a:p>
          <a:p>
            <a:pPr algn="ctr"/>
            <a:r>
              <a:rPr lang="en-ZA" b="1" dirty="0">
                <a:solidFill>
                  <a:schemeClr val="tx1"/>
                </a:solidFill>
              </a:rPr>
              <a:t>Potential impact on current situation</a:t>
            </a:r>
          </a:p>
          <a:p>
            <a:pPr algn="ctr"/>
            <a:r>
              <a:rPr lang="en-ZA" b="1" dirty="0">
                <a:solidFill>
                  <a:schemeClr val="tx1"/>
                </a:solidFill>
              </a:rPr>
              <a:t>What will you lose?</a:t>
            </a:r>
          </a:p>
          <a:p>
            <a:pPr algn="ctr"/>
            <a:r>
              <a:rPr lang="en-ZA" b="1" dirty="0">
                <a:solidFill>
                  <a:schemeClr val="tx1"/>
                </a:solidFill>
              </a:rPr>
              <a:t>What will you gain? </a:t>
            </a:r>
          </a:p>
        </p:txBody>
      </p:sp>
      <p:cxnSp>
        <p:nvCxnSpPr>
          <p:cNvPr id="79" name="Straight Connector 78"/>
          <p:cNvCxnSpPr/>
          <p:nvPr/>
        </p:nvCxnSpPr>
        <p:spPr>
          <a:xfrm flipH="1" flipV="1">
            <a:off x="6522682" y="2718444"/>
            <a:ext cx="25170" cy="1451578"/>
          </a:xfrm>
          <a:prstGeom prst="line">
            <a:avLst/>
          </a:prstGeom>
          <a:ln w="25400">
            <a:solidFill>
              <a:schemeClr val="tx2"/>
            </a:solidFill>
            <a:prstDash val="lgDash"/>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82FF6B9E-863C-CA3A-7443-C7EE23A32839}"/>
              </a:ext>
            </a:extLst>
          </p:cNvPr>
          <p:cNvGrpSpPr/>
          <p:nvPr/>
        </p:nvGrpSpPr>
        <p:grpSpPr>
          <a:xfrm>
            <a:off x="6129746" y="3477868"/>
            <a:ext cx="4540116" cy="2506433"/>
            <a:chOff x="6129746" y="3477868"/>
            <a:chExt cx="4540116" cy="2506433"/>
          </a:xfrm>
        </p:grpSpPr>
        <p:sp>
          <p:nvSpPr>
            <p:cNvPr id="78" name="Right Triangle 77"/>
            <p:cNvSpPr/>
            <p:nvPr/>
          </p:nvSpPr>
          <p:spPr>
            <a:xfrm>
              <a:off x="6129746" y="3477868"/>
              <a:ext cx="323862" cy="652512"/>
            </a:xfrm>
            <a:prstGeom prst="rtTriangle">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0" name="Rounded Rectangular Callout 79"/>
            <p:cNvSpPr/>
            <p:nvPr/>
          </p:nvSpPr>
          <p:spPr>
            <a:xfrm>
              <a:off x="8144569" y="4125428"/>
              <a:ext cx="2525293" cy="1858873"/>
            </a:xfrm>
            <a:prstGeom prst="wedgeRoundRectCallout">
              <a:avLst>
                <a:gd name="adj1" fmla="val -126585"/>
                <a:gd name="adj2" fmla="val -65346"/>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u="sng" dirty="0">
                  <a:solidFill>
                    <a:srgbClr val="FF0000"/>
                  </a:solidFill>
                </a:rPr>
                <a:t>EFFICIENCY OPPORTUNITY </a:t>
              </a:r>
            </a:p>
            <a:p>
              <a:pPr algn="ctr"/>
              <a:r>
                <a:rPr lang="en-ZA" sz="1400" b="1" u="sng" dirty="0">
                  <a:solidFill>
                    <a:schemeClr val="tx1"/>
                  </a:solidFill>
                </a:rPr>
                <a:t>Establish a Functional Capability that maintains Interactive Preparation to ensure the Object Interacts Efficiently</a:t>
              </a:r>
            </a:p>
          </p:txBody>
        </p:sp>
      </p:grpSp>
      <p:grpSp>
        <p:nvGrpSpPr>
          <p:cNvPr id="87" name="Group 86">
            <a:extLst>
              <a:ext uri="{FF2B5EF4-FFF2-40B4-BE49-F238E27FC236}">
                <a16:creationId xmlns:a16="http://schemas.microsoft.com/office/drawing/2014/main" id="{CB7A00FE-4F77-9335-0B50-0F79ED10CF1A}"/>
              </a:ext>
            </a:extLst>
          </p:cNvPr>
          <p:cNvGrpSpPr/>
          <p:nvPr/>
        </p:nvGrpSpPr>
        <p:grpSpPr>
          <a:xfrm>
            <a:off x="6129746" y="1035843"/>
            <a:ext cx="4572460" cy="2393157"/>
            <a:chOff x="6129746" y="1035843"/>
            <a:chExt cx="4572460" cy="2393157"/>
          </a:xfrm>
        </p:grpSpPr>
        <p:sp>
          <p:nvSpPr>
            <p:cNvPr id="77" name="Right Triangle 76"/>
            <p:cNvSpPr/>
            <p:nvPr/>
          </p:nvSpPr>
          <p:spPr>
            <a:xfrm flipV="1">
              <a:off x="6129746" y="2738880"/>
              <a:ext cx="333939" cy="690120"/>
            </a:xfrm>
            <a:prstGeom prst="rtTriangle">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1" name="Rounded Rectangular Callout 80"/>
            <p:cNvSpPr/>
            <p:nvPr/>
          </p:nvSpPr>
          <p:spPr>
            <a:xfrm>
              <a:off x="8144569" y="1035843"/>
              <a:ext cx="2557637" cy="1729013"/>
            </a:xfrm>
            <a:prstGeom prst="wedgeRoundRectCallout">
              <a:avLst>
                <a:gd name="adj1" fmla="val -119995"/>
                <a:gd name="adj2" fmla="val 54999"/>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u="sng" dirty="0">
                  <a:solidFill>
                    <a:srgbClr val="FF0000"/>
                  </a:solidFill>
                </a:rPr>
                <a:t>EFFECTIVENESS OPPORTUNITY </a:t>
              </a:r>
            </a:p>
            <a:p>
              <a:pPr algn="ctr"/>
              <a:r>
                <a:rPr lang="en-ZA" sz="1400" b="1" u="sng" dirty="0">
                  <a:solidFill>
                    <a:schemeClr val="tx1"/>
                  </a:solidFill>
                </a:rPr>
                <a:t>Establish a Functional Capability that maintains Interactive Preparation to ensure the Object Interacts Effectively</a:t>
              </a:r>
            </a:p>
          </p:txBody>
        </p:sp>
      </p:grpSp>
      <p:grpSp>
        <p:nvGrpSpPr>
          <p:cNvPr id="82" name="Group 81"/>
          <p:cNvGrpSpPr/>
          <p:nvPr/>
        </p:nvGrpSpPr>
        <p:grpSpPr>
          <a:xfrm>
            <a:off x="5460151" y="718335"/>
            <a:ext cx="3444161" cy="5460677"/>
            <a:chOff x="1062398" y="-1861876"/>
            <a:chExt cx="7019204" cy="10332683"/>
          </a:xfrm>
        </p:grpSpPr>
        <p:cxnSp>
          <p:nvCxnSpPr>
            <p:cNvPr id="83" name="Straight Connector 82"/>
            <p:cNvCxnSpPr/>
            <p:nvPr/>
          </p:nvCxnSpPr>
          <p:spPr>
            <a:xfrm>
              <a:off x="1103219" y="3286004"/>
              <a:ext cx="6908347" cy="4581526"/>
            </a:xfrm>
            <a:prstGeom prst="line">
              <a:avLst/>
            </a:prstGeom>
            <a:ln w="25400">
              <a:solidFill>
                <a:schemeClr val="tx2"/>
              </a:solidFill>
              <a:prstDash val="lgDash"/>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1062398" y="-1112785"/>
              <a:ext cx="6542554" cy="4398789"/>
            </a:xfrm>
            <a:prstGeom prst="line">
              <a:avLst/>
            </a:prstGeom>
            <a:ln w="25400">
              <a:solidFill>
                <a:schemeClr val="tx2"/>
              </a:solidFill>
              <a:prstDash val="lgDash"/>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5414443" y="-1861876"/>
              <a:ext cx="2316576" cy="766140"/>
            </a:xfrm>
            <a:prstGeom prst="rect">
              <a:avLst/>
            </a:prstGeom>
            <a:solidFill>
              <a:srgbClr val="0070C0">
                <a:alpha val="21000"/>
              </a:srgbClr>
            </a:solidFill>
            <a:ln>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Long Term</a:t>
              </a:r>
              <a:endParaRPr lang="en-ZA" sz="800" dirty="0"/>
            </a:p>
            <a:p>
              <a:pPr algn="ctr"/>
              <a:r>
                <a:rPr lang="en-ZA" sz="800" b="1" dirty="0">
                  <a:solidFill>
                    <a:schemeClr val="tx1"/>
                  </a:solidFill>
                  <a:latin typeface="Verdana" pitchFamily="34" charset="0"/>
                  <a:ea typeface="Verdana" pitchFamily="34" charset="0"/>
                  <a:cs typeface="Verdana" pitchFamily="34" charset="0"/>
                </a:rPr>
                <a:t>Planning / Preparation</a:t>
              </a:r>
              <a:endParaRPr lang="en-ZA" sz="800" dirty="0">
                <a:solidFill>
                  <a:schemeClr val="tx1"/>
                </a:solidFill>
                <a:latin typeface="Verdana" pitchFamily="34" charset="0"/>
                <a:ea typeface="Verdana" pitchFamily="34" charset="0"/>
                <a:cs typeface="Verdana" pitchFamily="34" charset="0"/>
              </a:endParaRPr>
            </a:p>
          </p:txBody>
        </p:sp>
        <p:sp>
          <p:nvSpPr>
            <p:cNvPr id="86" name="Rectangle 85"/>
            <p:cNvSpPr/>
            <p:nvPr/>
          </p:nvSpPr>
          <p:spPr>
            <a:xfrm>
              <a:off x="5721317" y="7960940"/>
              <a:ext cx="2360285" cy="509867"/>
            </a:xfrm>
            <a:prstGeom prst="rect">
              <a:avLst/>
            </a:prstGeom>
            <a:solidFill>
              <a:srgbClr val="0070C0">
                <a:alpha val="21000"/>
              </a:srgbClr>
            </a:solidFill>
            <a:ln>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a:solidFill>
                    <a:schemeClr val="tx1"/>
                  </a:solidFill>
                  <a:latin typeface="Verdana" pitchFamily="34" charset="0"/>
                  <a:ea typeface="Verdana" pitchFamily="34" charset="0"/>
                  <a:cs typeface="Verdana" pitchFamily="34" charset="0"/>
                </a:rPr>
                <a:t>Life Cycle</a:t>
              </a:r>
            </a:p>
            <a:p>
              <a:pPr algn="ctr"/>
              <a:r>
                <a:rPr lang="en-ZA" sz="800" b="1">
                  <a:solidFill>
                    <a:schemeClr val="tx1"/>
                  </a:solidFill>
                  <a:latin typeface="Verdana" pitchFamily="34" charset="0"/>
                  <a:ea typeface="Verdana" pitchFamily="34" charset="0"/>
                  <a:cs typeface="Verdana" pitchFamily="34" charset="0"/>
                </a:rPr>
                <a:t>Stage -3</a:t>
              </a:r>
            </a:p>
          </p:txBody>
        </p:sp>
      </p:grpSp>
    </p:spTree>
    <p:extLst>
      <p:ext uri="{BB962C8B-B14F-4D97-AF65-F5344CB8AC3E}">
        <p14:creationId xmlns:p14="http://schemas.microsoft.com/office/powerpoint/2010/main" val="241801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fade">
                                      <p:cBhvr>
                                        <p:cTn id="17" dur="500"/>
                                        <p:tgtEl>
                                          <p:spTgt spid="8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fade">
                                      <p:cBhvr>
                                        <p:cTn id="22" dur="500"/>
                                        <p:tgtEl>
                                          <p:spTgt spid="8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76"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524000" y="493714"/>
            <a:ext cx="9145588" cy="6364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957" y="1788850"/>
            <a:ext cx="4142227" cy="329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4"/>
          <p:cNvSpPr txBox="1">
            <a:spLocks/>
          </p:cNvSpPr>
          <p:nvPr/>
        </p:nvSpPr>
        <p:spPr bwMode="auto">
          <a:xfrm>
            <a:off x="1557339" y="58739"/>
            <a:ext cx="9001125" cy="484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400">
                <a:latin typeface="Arial" charset="0"/>
                <a:cs typeface="Arial" charset="0"/>
              </a:rPr>
              <a:t>Object </a:t>
            </a:r>
            <a:r>
              <a:rPr lang="en-ZA" sz="2400" u="sng">
                <a:solidFill>
                  <a:srgbClr val="FF0000"/>
                </a:solidFill>
                <a:latin typeface="Arial" charset="0"/>
                <a:cs typeface="Arial" charset="0"/>
              </a:rPr>
              <a:t>Impact Preparation</a:t>
            </a:r>
            <a:r>
              <a:rPr lang="en-ZA" sz="2400">
                <a:solidFill>
                  <a:srgbClr val="FF0000"/>
                </a:solidFill>
                <a:latin typeface="Arial" charset="0"/>
                <a:cs typeface="Arial" charset="0"/>
              </a:rPr>
              <a:t> </a:t>
            </a:r>
            <a:r>
              <a:rPr lang="en-ZA" sz="2400">
                <a:latin typeface="Arial" charset="0"/>
                <a:cs typeface="Arial" charset="0"/>
              </a:rPr>
              <a:t>Considerations</a:t>
            </a:r>
            <a:endParaRPr lang="en-ZA" sz="2400" dirty="0">
              <a:latin typeface="Arial" charset="0"/>
              <a:cs typeface="Arial" charset="0"/>
            </a:endParaRPr>
          </a:p>
        </p:txBody>
      </p:sp>
      <p:grpSp>
        <p:nvGrpSpPr>
          <p:cNvPr id="5" name="Group 10"/>
          <p:cNvGrpSpPr>
            <a:grpSpLocks/>
          </p:cNvGrpSpPr>
          <p:nvPr/>
        </p:nvGrpSpPr>
        <p:grpSpPr bwMode="auto">
          <a:xfrm>
            <a:off x="10113964" y="6521451"/>
            <a:ext cx="617537" cy="347663"/>
            <a:chOff x="8589272" y="6520719"/>
            <a:chExt cx="617729" cy="348542"/>
          </a:xfrm>
        </p:grpSpPr>
        <p:pic>
          <p:nvPicPr>
            <p:cNvPr id="6"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9272" y="6520719"/>
              <a:ext cx="556071" cy="34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1"/>
            <p:cNvSpPr txBox="1">
              <a:spLocks/>
            </p:cNvSpPr>
            <p:nvPr/>
          </p:nvSpPr>
          <p:spPr bwMode="auto">
            <a:xfrm>
              <a:off x="8691734" y="6536606"/>
              <a:ext cx="51526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0382FED-399C-41AD-848E-8D57682C77A4}" type="slidenum">
                <a:rPr lang="en-US"/>
                <a:pPr eaLnBrk="1" hangingPunct="1"/>
                <a:t>73</a:t>
              </a:fld>
              <a:endParaRPr lang="en-US"/>
            </a:p>
          </p:txBody>
        </p:sp>
      </p:grpSp>
      <p:grpSp>
        <p:nvGrpSpPr>
          <p:cNvPr id="8" name="Group 7"/>
          <p:cNvGrpSpPr/>
          <p:nvPr/>
        </p:nvGrpSpPr>
        <p:grpSpPr>
          <a:xfrm>
            <a:off x="5176563" y="2165144"/>
            <a:ext cx="547492" cy="553301"/>
            <a:chOff x="0" y="0"/>
            <a:chExt cx="2938138" cy="2560856"/>
          </a:xfrm>
        </p:grpSpPr>
        <p:cxnSp>
          <p:nvCxnSpPr>
            <p:cNvPr id="9" name="Straight Connector 8"/>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flipH="1">
            <a:off x="5447928" y="2727536"/>
            <a:ext cx="648072" cy="727582"/>
            <a:chOff x="3275856" y="2727536"/>
            <a:chExt cx="661045" cy="727582"/>
          </a:xfrm>
        </p:grpSpPr>
        <p:grpSp>
          <p:nvGrpSpPr>
            <p:cNvPr id="13" name="Group 12"/>
            <p:cNvGrpSpPr/>
            <p:nvPr/>
          </p:nvGrpSpPr>
          <p:grpSpPr>
            <a:xfrm>
              <a:off x="3275856" y="2731221"/>
              <a:ext cx="661045" cy="699609"/>
              <a:chOff x="-2021614" y="-23770"/>
              <a:chExt cx="3547525" cy="3238012"/>
            </a:xfrm>
          </p:grpSpPr>
          <p:cxnSp>
            <p:nvCxnSpPr>
              <p:cNvPr id="15" name="Straight Connector 14"/>
              <p:cNvCxnSpPr/>
              <p:nvPr/>
            </p:nvCxnSpPr>
            <p:spPr>
              <a:xfrm>
                <a:off x="-51750" y="1"/>
                <a:ext cx="1577661"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021614" y="-23770"/>
                <a:ext cx="1969864" cy="32295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886635" y="3205772"/>
                <a:ext cx="3412545" cy="84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flipV="1">
              <a:off x="3911643" y="2727536"/>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4808403" y="2727536"/>
            <a:ext cx="661045" cy="727582"/>
            <a:chOff x="3275856" y="2727536"/>
            <a:chExt cx="661045" cy="727582"/>
          </a:xfrm>
        </p:grpSpPr>
        <p:grpSp>
          <p:nvGrpSpPr>
            <p:cNvPr id="19" name="Group 18"/>
            <p:cNvGrpSpPr/>
            <p:nvPr/>
          </p:nvGrpSpPr>
          <p:grpSpPr>
            <a:xfrm>
              <a:off x="3275856" y="2731221"/>
              <a:ext cx="661045" cy="699609"/>
              <a:chOff x="-2021614" y="-23770"/>
              <a:chExt cx="3547525" cy="3238012"/>
            </a:xfrm>
          </p:grpSpPr>
          <p:cxnSp>
            <p:nvCxnSpPr>
              <p:cNvPr id="21" name="Straight Connector 20"/>
              <p:cNvCxnSpPr/>
              <p:nvPr/>
            </p:nvCxnSpPr>
            <p:spPr>
              <a:xfrm>
                <a:off x="-51750" y="1"/>
                <a:ext cx="1577661"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021614" y="-23770"/>
                <a:ext cx="1969864" cy="32295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886635" y="3205772"/>
                <a:ext cx="3412545" cy="84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flipV="1">
              <a:off x="3911643" y="2727536"/>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rot="10800000">
            <a:off x="5192440" y="4165846"/>
            <a:ext cx="547492" cy="547421"/>
            <a:chOff x="0" y="0"/>
            <a:chExt cx="2938138" cy="2560856"/>
          </a:xfrm>
        </p:grpSpPr>
        <p:cxnSp>
          <p:nvCxnSpPr>
            <p:cNvPr id="25" name="Straight Connector 24"/>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flipH="1" flipV="1">
            <a:off x="5468888" y="3429000"/>
            <a:ext cx="644204" cy="732266"/>
            <a:chOff x="3301010" y="2715428"/>
            <a:chExt cx="599349" cy="727582"/>
          </a:xfrm>
        </p:grpSpPr>
        <p:grpSp>
          <p:nvGrpSpPr>
            <p:cNvPr id="29" name="Group 28"/>
            <p:cNvGrpSpPr/>
            <p:nvPr/>
          </p:nvGrpSpPr>
          <p:grpSpPr>
            <a:xfrm>
              <a:off x="3301010" y="2727536"/>
              <a:ext cx="599349" cy="703294"/>
              <a:chOff x="-1886625" y="-40828"/>
              <a:chExt cx="3216434" cy="3255070"/>
            </a:xfrm>
          </p:grpSpPr>
          <p:cxnSp>
            <p:nvCxnSpPr>
              <p:cNvPr id="31" name="Straight Connector 30"/>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30" name="Straight Connector 29"/>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flipV="1">
            <a:off x="4797674" y="3429000"/>
            <a:ext cx="654122" cy="732266"/>
            <a:chOff x="3301010" y="2715428"/>
            <a:chExt cx="599349" cy="727582"/>
          </a:xfrm>
        </p:grpSpPr>
        <p:grpSp>
          <p:nvGrpSpPr>
            <p:cNvPr id="35" name="Group 34"/>
            <p:cNvGrpSpPr/>
            <p:nvPr/>
          </p:nvGrpSpPr>
          <p:grpSpPr>
            <a:xfrm>
              <a:off x="3301010" y="2727536"/>
              <a:ext cx="599349" cy="703294"/>
              <a:chOff x="-1886625" y="-40828"/>
              <a:chExt cx="3216434" cy="3255070"/>
            </a:xfrm>
          </p:grpSpPr>
          <p:cxnSp>
            <p:nvCxnSpPr>
              <p:cNvPr id="37" name="Straight Connector 36"/>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rot="10800000" flipH="1">
            <a:off x="5759795" y="2722776"/>
            <a:ext cx="771148" cy="727581"/>
            <a:chOff x="0" y="0"/>
            <a:chExt cx="2938138" cy="2560856"/>
          </a:xfrm>
        </p:grpSpPr>
        <p:cxnSp>
          <p:nvCxnSpPr>
            <p:cNvPr id="41" name="Straight Connector 40"/>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flipH="1">
            <a:off x="5736812" y="3435351"/>
            <a:ext cx="791236" cy="727581"/>
            <a:chOff x="0" y="0"/>
            <a:chExt cx="2938138" cy="2560856"/>
          </a:xfrm>
        </p:grpSpPr>
        <p:cxnSp>
          <p:nvCxnSpPr>
            <p:cNvPr id="45" name="Straight Connector 44"/>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rot="10800000" flipH="1">
            <a:off x="4380352" y="2729530"/>
            <a:ext cx="771148" cy="727581"/>
            <a:chOff x="0" y="0"/>
            <a:chExt cx="2938138" cy="2560856"/>
          </a:xfrm>
        </p:grpSpPr>
        <p:cxnSp>
          <p:nvCxnSpPr>
            <p:cNvPr id="49" name="Straight Connector 48"/>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flipH="1">
            <a:off x="4357369" y="3442105"/>
            <a:ext cx="791236" cy="727581"/>
            <a:chOff x="0" y="0"/>
            <a:chExt cx="2938138" cy="2560856"/>
          </a:xfrm>
        </p:grpSpPr>
        <p:cxnSp>
          <p:nvCxnSpPr>
            <p:cNvPr id="53" name="Straight Connector 52"/>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5167888" y="601728"/>
            <a:ext cx="568072" cy="5635585"/>
            <a:chOff x="4082182" y="-1874853"/>
            <a:chExt cx="979635" cy="10540371"/>
          </a:xfrm>
        </p:grpSpPr>
        <p:sp>
          <p:nvSpPr>
            <p:cNvPr id="57" name="Rectangle 56"/>
            <p:cNvSpPr/>
            <p:nvPr/>
          </p:nvSpPr>
          <p:spPr>
            <a:xfrm>
              <a:off x="4082182" y="-1874853"/>
              <a:ext cx="925286" cy="937201"/>
            </a:xfrm>
            <a:prstGeom prst="rect">
              <a:avLst/>
            </a:prstGeom>
            <a:solidFill>
              <a:srgbClr val="FF0000">
                <a:alpha val="21000"/>
              </a:srgbClr>
            </a:solid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Critical to</a:t>
              </a:r>
            </a:p>
            <a:p>
              <a:pPr algn="ctr"/>
              <a:r>
                <a:rPr lang="en-ZA" sz="800" b="1" dirty="0">
                  <a:solidFill>
                    <a:schemeClr val="tx1"/>
                  </a:solidFill>
                  <a:latin typeface="Verdana" pitchFamily="34" charset="0"/>
                  <a:ea typeface="Verdana" pitchFamily="34" charset="0"/>
                  <a:cs typeface="Verdana" pitchFamily="34" charset="0"/>
                </a:rPr>
                <a:t>Act</a:t>
              </a:r>
            </a:p>
          </p:txBody>
        </p:sp>
        <p:sp>
          <p:nvSpPr>
            <p:cNvPr id="58" name="Rectangle 57"/>
            <p:cNvSpPr/>
            <p:nvPr/>
          </p:nvSpPr>
          <p:spPr>
            <a:xfrm>
              <a:off x="4129726" y="7986633"/>
              <a:ext cx="932091" cy="678885"/>
            </a:xfrm>
            <a:prstGeom prst="rect">
              <a:avLst/>
            </a:prstGeom>
            <a:solidFill>
              <a:srgbClr val="FF0000">
                <a:alpha val="21000"/>
              </a:srgbClr>
            </a:solid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Use</a:t>
              </a:r>
            </a:p>
            <a:p>
              <a:pPr algn="ctr"/>
              <a:r>
                <a:rPr lang="en-ZA" sz="800" b="1" dirty="0">
                  <a:solidFill>
                    <a:schemeClr val="tx1"/>
                  </a:solidFill>
                  <a:latin typeface="Verdana" pitchFamily="34" charset="0"/>
                  <a:ea typeface="Verdana" pitchFamily="34" charset="0"/>
                  <a:cs typeface="Verdana" pitchFamily="34" charset="0"/>
                </a:rPr>
                <a:t>Stage 0</a:t>
              </a:r>
            </a:p>
          </p:txBody>
        </p:sp>
        <p:cxnSp>
          <p:nvCxnSpPr>
            <p:cNvPr id="59" name="Straight Connector 58"/>
            <p:cNvCxnSpPr/>
            <p:nvPr/>
          </p:nvCxnSpPr>
          <p:spPr>
            <a:xfrm flipH="1" flipV="1">
              <a:off x="4082183" y="-1062917"/>
              <a:ext cx="967307" cy="9091572"/>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4124204" y="-1062917"/>
              <a:ext cx="896871" cy="9049550"/>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sp>
        <p:nvSpPr>
          <p:cNvPr id="61" name="Rounded Rectangular Callout 60"/>
          <p:cNvSpPr/>
          <p:nvPr/>
        </p:nvSpPr>
        <p:spPr>
          <a:xfrm>
            <a:off x="7464152" y="493714"/>
            <a:ext cx="3168352" cy="216024"/>
          </a:xfrm>
          <a:prstGeom prst="wedgeRoundRectCallout">
            <a:avLst>
              <a:gd name="adj1" fmla="val -106419"/>
              <a:gd name="adj2" fmla="val 15084"/>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Using your Critical Focus Point</a:t>
            </a:r>
          </a:p>
        </p:txBody>
      </p:sp>
      <p:sp>
        <p:nvSpPr>
          <p:cNvPr id="62" name="Rounded Rectangular Callout 61"/>
          <p:cNvSpPr/>
          <p:nvPr/>
        </p:nvSpPr>
        <p:spPr>
          <a:xfrm>
            <a:off x="2063552" y="6521450"/>
            <a:ext cx="7920880" cy="285041"/>
          </a:xfrm>
          <a:prstGeom prst="wedgeRoundRectCallout">
            <a:avLst>
              <a:gd name="adj1" fmla="val -16073"/>
              <a:gd name="adj2" fmla="val -126779"/>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Determine this stage of the Object’s Lifecycle and list it.</a:t>
            </a:r>
          </a:p>
        </p:txBody>
      </p:sp>
      <p:sp>
        <p:nvSpPr>
          <p:cNvPr id="65" name="Rounded Rectangular Callout 64"/>
          <p:cNvSpPr/>
          <p:nvPr/>
        </p:nvSpPr>
        <p:spPr>
          <a:xfrm>
            <a:off x="7752185" y="1607632"/>
            <a:ext cx="3096343" cy="3907780"/>
          </a:xfrm>
          <a:prstGeom prst="wedgeRoundRectCallout">
            <a:avLst>
              <a:gd name="adj1" fmla="val 44727"/>
              <a:gd name="adj2" fmla="val -4145"/>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Determine what could work better if prior Impact was understood, expected and could be Prepared for.</a:t>
            </a:r>
          </a:p>
          <a:p>
            <a:pPr algn="ctr"/>
            <a:r>
              <a:rPr lang="en-ZA" b="1" dirty="0">
                <a:solidFill>
                  <a:schemeClr val="tx1"/>
                </a:solidFill>
              </a:rPr>
              <a:t>Remember this includes: </a:t>
            </a:r>
          </a:p>
          <a:p>
            <a:pPr algn="ctr"/>
            <a:r>
              <a:rPr lang="en-ZA" b="1" dirty="0">
                <a:solidFill>
                  <a:schemeClr val="tx1"/>
                </a:solidFill>
              </a:rPr>
              <a:t>Inter-communication, Management, </a:t>
            </a:r>
          </a:p>
          <a:p>
            <a:pPr algn="ctr"/>
            <a:r>
              <a:rPr lang="en-ZA" b="1" dirty="0">
                <a:solidFill>
                  <a:schemeClr val="tx1"/>
                </a:solidFill>
              </a:rPr>
              <a:t>Controls,</a:t>
            </a:r>
          </a:p>
          <a:p>
            <a:pPr algn="ctr"/>
            <a:r>
              <a:rPr lang="en-ZA" b="1" dirty="0">
                <a:solidFill>
                  <a:schemeClr val="tx1"/>
                </a:solidFill>
              </a:rPr>
              <a:t>Current Effectiveness, Current Efficiency,</a:t>
            </a:r>
          </a:p>
          <a:p>
            <a:pPr algn="ctr"/>
            <a:r>
              <a:rPr lang="en-ZA" b="1" dirty="0">
                <a:solidFill>
                  <a:schemeClr val="tx1"/>
                </a:solidFill>
              </a:rPr>
              <a:t>Potential impact on current situation</a:t>
            </a:r>
          </a:p>
          <a:p>
            <a:pPr algn="ctr"/>
            <a:r>
              <a:rPr lang="en-ZA" b="1" dirty="0">
                <a:solidFill>
                  <a:schemeClr val="tx1"/>
                </a:solidFill>
              </a:rPr>
              <a:t>What will you lose?</a:t>
            </a:r>
          </a:p>
          <a:p>
            <a:pPr algn="ctr"/>
            <a:r>
              <a:rPr lang="en-ZA" b="1" dirty="0">
                <a:solidFill>
                  <a:schemeClr val="tx1"/>
                </a:solidFill>
              </a:rPr>
              <a:t>What will you gain? </a:t>
            </a:r>
          </a:p>
        </p:txBody>
      </p:sp>
      <p:sp>
        <p:nvSpPr>
          <p:cNvPr id="66" name="Rounded Rectangular Callout 65"/>
          <p:cNvSpPr/>
          <p:nvPr/>
        </p:nvSpPr>
        <p:spPr>
          <a:xfrm>
            <a:off x="1524000" y="1340769"/>
            <a:ext cx="2232248" cy="1513963"/>
          </a:xfrm>
          <a:prstGeom prst="wedgeRoundRectCallout">
            <a:avLst>
              <a:gd name="adj1" fmla="val 93310"/>
              <a:gd name="adj2" fmla="val -64164"/>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Identify what is meant by “reuse”</a:t>
            </a:r>
          </a:p>
        </p:txBody>
      </p:sp>
      <p:grpSp>
        <p:nvGrpSpPr>
          <p:cNvPr id="67" name="Group 66"/>
          <p:cNvGrpSpPr/>
          <p:nvPr/>
        </p:nvGrpSpPr>
        <p:grpSpPr>
          <a:xfrm>
            <a:off x="4269851" y="601727"/>
            <a:ext cx="1191430" cy="5559516"/>
            <a:chOff x="3521975" y="-1806739"/>
            <a:chExt cx="2087169" cy="9982060"/>
          </a:xfrm>
        </p:grpSpPr>
        <p:cxnSp>
          <p:nvCxnSpPr>
            <p:cNvPr id="68" name="Straight Connector 67"/>
            <p:cNvCxnSpPr/>
            <p:nvPr/>
          </p:nvCxnSpPr>
          <p:spPr>
            <a:xfrm flipH="1" flipV="1">
              <a:off x="3724713" y="-907036"/>
              <a:ext cx="1884431" cy="4177755"/>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3547662" y="3338754"/>
              <a:ext cx="2061482" cy="4376949"/>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3674926" y="-1806739"/>
              <a:ext cx="1428270" cy="899701"/>
            </a:xfrm>
            <a:prstGeom prst="rect">
              <a:avLst/>
            </a:prstGeom>
            <a:solidFill>
              <a:srgbClr val="00B050">
                <a:alpha val="21000"/>
              </a:srgb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Required</a:t>
              </a:r>
            </a:p>
            <a:p>
              <a:pPr algn="ctr"/>
              <a:r>
                <a:rPr lang="en-ZA" sz="800" b="1" dirty="0">
                  <a:solidFill>
                    <a:schemeClr val="tx1"/>
                  </a:solidFill>
                  <a:latin typeface="Verdana" pitchFamily="34" charset="0"/>
                  <a:ea typeface="Verdana" pitchFamily="34" charset="0"/>
                  <a:cs typeface="Verdana" pitchFamily="34" charset="0"/>
                </a:rPr>
                <a:t>for reuse</a:t>
              </a:r>
            </a:p>
          </p:txBody>
        </p:sp>
        <p:sp>
          <p:nvSpPr>
            <p:cNvPr id="71" name="Rectangle 70"/>
            <p:cNvSpPr/>
            <p:nvPr/>
          </p:nvSpPr>
          <p:spPr>
            <a:xfrm>
              <a:off x="3521975" y="7665454"/>
              <a:ext cx="1615886" cy="509867"/>
            </a:xfrm>
            <a:prstGeom prst="rect">
              <a:avLst/>
            </a:prstGeom>
            <a:solidFill>
              <a:srgbClr val="00B050">
                <a:alpha val="21000"/>
              </a:srgb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a:solidFill>
                    <a:schemeClr val="tx1"/>
                  </a:solidFill>
                  <a:latin typeface="Verdana" pitchFamily="34" charset="0"/>
                  <a:ea typeface="Verdana" pitchFamily="34" charset="0"/>
                  <a:cs typeface="Verdana" pitchFamily="34" charset="0"/>
                </a:rPr>
                <a:t>Life Cycle </a:t>
              </a:r>
            </a:p>
            <a:p>
              <a:pPr algn="ctr"/>
              <a:r>
                <a:rPr lang="en-ZA" sz="800" b="1">
                  <a:solidFill>
                    <a:schemeClr val="tx1"/>
                  </a:solidFill>
                  <a:latin typeface="Verdana" pitchFamily="34" charset="0"/>
                  <a:ea typeface="Verdana" pitchFamily="34" charset="0"/>
                  <a:cs typeface="Verdana" pitchFamily="34" charset="0"/>
                </a:rPr>
                <a:t>Stage 1</a:t>
              </a:r>
            </a:p>
          </p:txBody>
        </p:sp>
      </p:grpSp>
      <p:grpSp>
        <p:nvGrpSpPr>
          <p:cNvPr id="77" name="Group 76">
            <a:extLst>
              <a:ext uri="{FF2B5EF4-FFF2-40B4-BE49-F238E27FC236}">
                <a16:creationId xmlns:a16="http://schemas.microsoft.com/office/drawing/2014/main" id="{330FE829-059D-5460-F2F1-6BDCA723D527}"/>
              </a:ext>
            </a:extLst>
          </p:cNvPr>
          <p:cNvGrpSpPr/>
          <p:nvPr/>
        </p:nvGrpSpPr>
        <p:grpSpPr>
          <a:xfrm>
            <a:off x="4808403" y="709738"/>
            <a:ext cx="5665543" cy="1250716"/>
            <a:chOff x="4808403" y="709738"/>
            <a:chExt cx="5665543" cy="1250716"/>
          </a:xfrm>
        </p:grpSpPr>
        <p:sp>
          <p:nvSpPr>
            <p:cNvPr id="63" name="Trapezoid 62"/>
            <p:cNvSpPr/>
            <p:nvPr/>
          </p:nvSpPr>
          <p:spPr>
            <a:xfrm flipV="1">
              <a:off x="4808403" y="1839711"/>
              <a:ext cx="474982" cy="120743"/>
            </a:xfrm>
            <a:prstGeom prst="trapezoid">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2" name="Rounded Rectangular Callout 71"/>
            <p:cNvSpPr/>
            <p:nvPr/>
          </p:nvSpPr>
          <p:spPr>
            <a:xfrm>
              <a:off x="6877014" y="709738"/>
              <a:ext cx="3596932" cy="863710"/>
            </a:xfrm>
            <a:prstGeom prst="wedgeRoundRectCallout">
              <a:avLst>
                <a:gd name="adj1" fmla="val -101414"/>
                <a:gd name="adj2" fmla="val 86072"/>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u="sng" dirty="0">
                  <a:solidFill>
                    <a:srgbClr val="FF0000"/>
                  </a:solidFill>
                </a:rPr>
                <a:t>EFFECTIVENESS IMPACT</a:t>
              </a:r>
            </a:p>
            <a:p>
              <a:pPr algn="ctr"/>
              <a:r>
                <a:rPr lang="en-ZA" sz="1400" b="1" u="sng" dirty="0">
                  <a:solidFill>
                    <a:schemeClr val="tx1"/>
                  </a:solidFill>
                </a:rPr>
                <a:t>Define this for each quadrangle created by the row lines the &amp; the dotted lines</a:t>
              </a:r>
            </a:p>
          </p:txBody>
        </p:sp>
      </p:grpSp>
      <p:grpSp>
        <p:nvGrpSpPr>
          <p:cNvPr id="78" name="Group 77">
            <a:extLst>
              <a:ext uri="{FF2B5EF4-FFF2-40B4-BE49-F238E27FC236}">
                <a16:creationId xmlns:a16="http://schemas.microsoft.com/office/drawing/2014/main" id="{D6D20F3D-A195-BC16-8EEE-762294A35A44}"/>
              </a:ext>
            </a:extLst>
          </p:cNvPr>
          <p:cNvGrpSpPr/>
          <p:nvPr/>
        </p:nvGrpSpPr>
        <p:grpSpPr>
          <a:xfrm>
            <a:off x="4872898" y="4692161"/>
            <a:ext cx="5759607" cy="1761175"/>
            <a:chOff x="4872898" y="4692161"/>
            <a:chExt cx="5759607" cy="1761175"/>
          </a:xfrm>
        </p:grpSpPr>
        <p:sp>
          <p:nvSpPr>
            <p:cNvPr id="64" name="Trapezoid 63"/>
            <p:cNvSpPr/>
            <p:nvPr/>
          </p:nvSpPr>
          <p:spPr>
            <a:xfrm>
              <a:off x="4872898" y="4692161"/>
              <a:ext cx="437778" cy="169704"/>
            </a:xfrm>
            <a:prstGeom prst="trapezoid">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3" name="Rounded Rectangular Callout 72"/>
            <p:cNvSpPr/>
            <p:nvPr/>
          </p:nvSpPr>
          <p:spPr>
            <a:xfrm>
              <a:off x="7093094" y="5589626"/>
              <a:ext cx="3539411" cy="863710"/>
            </a:xfrm>
            <a:prstGeom prst="wedgeRoundRectCallout">
              <a:avLst>
                <a:gd name="adj1" fmla="val -103612"/>
                <a:gd name="adj2" fmla="val -137615"/>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u="sng" dirty="0">
                  <a:solidFill>
                    <a:srgbClr val="FF0000"/>
                  </a:solidFill>
                </a:rPr>
                <a:t>EFFICIENCY IMPACT</a:t>
              </a:r>
            </a:p>
            <a:p>
              <a:pPr algn="ctr"/>
              <a:r>
                <a:rPr lang="en-ZA" sz="1400" b="1" u="sng" dirty="0">
                  <a:solidFill>
                    <a:schemeClr val="tx1"/>
                  </a:solidFill>
                </a:rPr>
                <a:t>Define this for each quadrangle created by the row lines the &amp; the dotted lines</a:t>
              </a:r>
            </a:p>
          </p:txBody>
        </p:sp>
      </p:grpSp>
      <p:grpSp>
        <p:nvGrpSpPr>
          <p:cNvPr id="74" name="Group 73"/>
          <p:cNvGrpSpPr/>
          <p:nvPr/>
        </p:nvGrpSpPr>
        <p:grpSpPr>
          <a:xfrm>
            <a:off x="5444189" y="1655221"/>
            <a:ext cx="619546" cy="3971367"/>
            <a:chOff x="3920189" y="1655220"/>
            <a:chExt cx="619546" cy="3971367"/>
          </a:xfrm>
        </p:grpSpPr>
        <p:cxnSp>
          <p:nvCxnSpPr>
            <p:cNvPr id="75" name="Straight Connector 74"/>
            <p:cNvCxnSpPr>
              <a:stCxn id="76" idx="1"/>
            </p:cNvCxnSpPr>
            <p:nvPr/>
          </p:nvCxnSpPr>
          <p:spPr>
            <a:xfrm flipV="1">
              <a:off x="3920189" y="1655220"/>
              <a:ext cx="7607" cy="380093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6" name="Right Arrow 75"/>
            <p:cNvSpPr/>
            <p:nvPr/>
          </p:nvSpPr>
          <p:spPr>
            <a:xfrm>
              <a:off x="3920189" y="5285719"/>
              <a:ext cx="619546" cy="34086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dirty="0">
                  <a:solidFill>
                    <a:srgbClr val="FF0000"/>
                  </a:solidFill>
                  <a:latin typeface="Verdana" pitchFamily="34" charset="0"/>
                  <a:ea typeface="Verdana" pitchFamily="34" charset="0"/>
                  <a:cs typeface="Verdana" pitchFamily="34" charset="0"/>
                </a:rPr>
                <a:t>Now</a:t>
              </a:r>
            </a:p>
          </p:txBody>
        </p:sp>
      </p:grpSp>
    </p:spTree>
    <p:extLst>
      <p:ext uri="{BB962C8B-B14F-4D97-AF65-F5344CB8AC3E}">
        <p14:creationId xmlns:p14="http://schemas.microsoft.com/office/powerpoint/2010/main" val="13165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500"/>
                                        <p:tgtEl>
                                          <p:spTgt spid="7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fade">
                                      <p:cBhvr>
                                        <p:cTn id="27" dur="500"/>
                                        <p:tgtEl>
                                          <p:spTgt spid="7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fade">
                                      <p:cBhvr>
                                        <p:cTn id="3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5" grpId="0" animBg="1"/>
      <p:bldP spid="66"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524000" y="493714"/>
            <a:ext cx="9145588" cy="6364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957" y="1788850"/>
            <a:ext cx="4142227" cy="329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4"/>
          <p:cNvSpPr txBox="1">
            <a:spLocks/>
          </p:cNvSpPr>
          <p:nvPr/>
        </p:nvSpPr>
        <p:spPr bwMode="auto">
          <a:xfrm>
            <a:off x="1557339" y="58739"/>
            <a:ext cx="9001125" cy="484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400">
                <a:latin typeface="Arial" charset="0"/>
                <a:cs typeface="Arial" charset="0"/>
              </a:rPr>
              <a:t>Object </a:t>
            </a:r>
            <a:r>
              <a:rPr lang="en-ZA" sz="2400" u="sng">
                <a:solidFill>
                  <a:srgbClr val="FF0000"/>
                </a:solidFill>
                <a:latin typeface="Arial" charset="0"/>
                <a:cs typeface="Arial" charset="0"/>
              </a:rPr>
              <a:t>Impact Preparation</a:t>
            </a:r>
            <a:r>
              <a:rPr lang="en-ZA" sz="2400">
                <a:solidFill>
                  <a:srgbClr val="FF0000"/>
                </a:solidFill>
                <a:latin typeface="Arial" charset="0"/>
                <a:cs typeface="Arial" charset="0"/>
              </a:rPr>
              <a:t> </a:t>
            </a:r>
            <a:r>
              <a:rPr lang="en-ZA" sz="2400">
                <a:latin typeface="Arial" charset="0"/>
                <a:cs typeface="Arial" charset="0"/>
              </a:rPr>
              <a:t>Considerations</a:t>
            </a:r>
            <a:endParaRPr lang="en-ZA" sz="2400" dirty="0">
              <a:latin typeface="Arial" charset="0"/>
              <a:cs typeface="Arial" charset="0"/>
            </a:endParaRPr>
          </a:p>
        </p:txBody>
      </p:sp>
      <p:grpSp>
        <p:nvGrpSpPr>
          <p:cNvPr id="5" name="Group 10"/>
          <p:cNvGrpSpPr>
            <a:grpSpLocks/>
          </p:cNvGrpSpPr>
          <p:nvPr/>
        </p:nvGrpSpPr>
        <p:grpSpPr bwMode="auto">
          <a:xfrm>
            <a:off x="10113964" y="6521451"/>
            <a:ext cx="617537" cy="347663"/>
            <a:chOff x="8589272" y="6520719"/>
            <a:chExt cx="617729" cy="348542"/>
          </a:xfrm>
        </p:grpSpPr>
        <p:pic>
          <p:nvPicPr>
            <p:cNvPr id="6"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9272" y="6520719"/>
              <a:ext cx="556071" cy="34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1"/>
            <p:cNvSpPr txBox="1">
              <a:spLocks/>
            </p:cNvSpPr>
            <p:nvPr/>
          </p:nvSpPr>
          <p:spPr bwMode="auto">
            <a:xfrm>
              <a:off x="8691734" y="6536606"/>
              <a:ext cx="51526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0382FED-399C-41AD-848E-8D57682C77A4}" type="slidenum">
                <a:rPr lang="en-US"/>
                <a:pPr eaLnBrk="1" hangingPunct="1"/>
                <a:t>74</a:t>
              </a:fld>
              <a:endParaRPr lang="en-US"/>
            </a:p>
          </p:txBody>
        </p:sp>
      </p:grpSp>
      <p:grpSp>
        <p:nvGrpSpPr>
          <p:cNvPr id="8" name="Group 7"/>
          <p:cNvGrpSpPr/>
          <p:nvPr/>
        </p:nvGrpSpPr>
        <p:grpSpPr>
          <a:xfrm>
            <a:off x="5176563" y="2165144"/>
            <a:ext cx="547492" cy="553301"/>
            <a:chOff x="0" y="0"/>
            <a:chExt cx="2938138" cy="2560856"/>
          </a:xfrm>
        </p:grpSpPr>
        <p:cxnSp>
          <p:nvCxnSpPr>
            <p:cNvPr id="9" name="Straight Connector 8"/>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flipH="1">
            <a:off x="5447928" y="2727536"/>
            <a:ext cx="648072" cy="727582"/>
            <a:chOff x="3275856" y="2727536"/>
            <a:chExt cx="661045" cy="727582"/>
          </a:xfrm>
        </p:grpSpPr>
        <p:grpSp>
          <p:nvGrpSpPr>
            <p:cNvPr id="13" name="Group 12"/>
            <p:cNvGrpSpPr/>
            <p:nvPr/>
          </p:nvGrpSpPr>
          <p:grpSpPr>
            <a:xfrm>
              <a:off x="3275856" y="2731221"/>
              <a:ext cx="661045" cy="699609"/>
              <a:chOff x="-2021614" y="-23770"/>
              <a:chExt cx="3547525" cy="3238012"/>
            </a:xfrm>
          </p:grpSpPr>
          <p:cxnSp>
            <p:nvCxnSpPr>
              <p:cNvPr id="15" name="Straight Connector 14"/>
              <p:cNvCxnSpPr/>
              <p:nvPr/>
            </p:nvCxnSpPr>
            <p:spPr>
              <a:xfrm>
                <a:off x="-51750" y="1"/>
                <a:ext cx="1577661"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021614" y="-23770"/>
                <a:ext cx="1969864" cy="32295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886635" y="3205772"/>
                <a:ext cx="3412545" cy="84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flipV="1">
              <a:off x="3911643" y="2727536"/>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4808403" y="2727536"/>
            <a:ext cx="661045" cy="727582"/>
            <a:chOff x="3275856" y="2727536"/>
            <a:chExt cx="661045" cy="727582"/>
          </a:xfrm>
        </p:grpSpPr>
        <p:grpSp>
          <p:nvGrpSpPr>
            <p:cNvPr id="19" name="Group 18"/>
            <p:cNvGrpSpPr/>
            <p:nvPr/>
          </p:nvGrpSpPr>
          <p:grpSpPr>
            <a:xfrm>
              <a:off x="3275856" y="2731221"/>
              <a:ext cx="661045" cy="699609"/>
              <a:chOff x="-2021614" y="-23770"/>
              <a:chExt cx="3547525" cy="3238012"/>
            </a:xfrm>
          </p:grpSpPr>
          <p:cxnSp>
            <p:nvCxnSpPr>
              <p:cNvPr id="21" name="Straight Connector 20"/>
              <p:cNvCxnSpPr/>
              <p:nvPr/>
            </p:nvCxnSpPr>
            <p:spPr>
              <a:xfrm>
                <a:off x="-51750" y="1"/>
                <a:ext cx="1577661"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021614" y="-23770"/>
                <a:ext cx="1969864" cy="32295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886635" y="3205772"/>
                <a:ext cx="3412545" cy="84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flipV="1">
              <a:off x="3911643" y="2727536"/>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rot="10800000">
            <a:off x="5192440" y="4165846"/>
            <a:ext cx="547492" cy="547421"/>
            <a:chOff x="0" y="0"/>
            <a:chExt cx="2938138" cy="2560856"/>
          </a:xfrm>
        </p:grpSpPr>
        <p:cxnSp>
          <p:nvCxnSpPr>
            <p:cNvPr id="25" name="Straight Connector 24"/>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flipH="1" flipV="1">
            <a:off x="5468888" y="3429000"/>
            <a:ext cx="644204" cy="732266"/>
            <a:chOff x="3301010" y="2715428"/>
            <a:chExt cx="599349" cy="727582"/>
          </a:xfrm>
        </p:grpSpPr>
        <p:grpSp>
          <p:nvGrpSpPr>
            <p:cNvPr id="29" name="Group 28"/>
            <p:cNvGrpSpPr/>
            <p:nvPr/>
          </p:nvGrpSpPr>
          <p:grpSpPr>
            <a:xfrm>
              <a:off x="3301010" y="2727536"/>
              <a:ext cx="599349" cy="703294"/>
              <a:chOff x="-1886625" y="-40828"/>
              <a:chExt cx="3216434" cy="3255070"/>
            </a:xfrm>
          </p:grpSpPr>
          <p:cxnSp>
            <p:nvCxnSpPr>
              <p:cNvPr id="31" name="Straight Connector 30"/>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30" name="Straight Connector 29"/>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flipV="1">
            <a:off x="4797674" y="3429000"/>
            <a:ext cx="654122" cy="732266"/>
            <a:chOff x="3301010" y="2715428"/>
            <a:chExt cx="599349" cy="727582"/>
          </a:xfrm>
        </p:grpSpPr>
        <p:grpSp>
          <p:nvGrpSpPr>
            <p:cNvPr id="35" name="Group 34"/>
            <p:cNvGrpSpPr/>
            <p:nvPr/>
          </p:nvGrpSpPr>
          <p:grpSpPr>
            <a:xfrm>
              <a:off x="3301010" y="2727536"/>
              <a:ext cx="599349" cy="703294"/>
              <a:chOff x="-1886625" y="-40828"/>
              <a:chExt cx="3216434" cy="3255070"/>
            </a:xfrm>
          </p:grpSpPr>
          <p:cxnSp>
            <p:nvCxnSpPr>
              <p:cNvPr id="37" name="Straight Connector 36"/>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rot="10800000" flipH="1">
            <a:off x="5759795" y="2722776"/>
            <a:ext cx="771148" cy="727581"/>
            <a:chOff x="0" y="0"/>
            <a:chExt cx="2938138" cy="2560856"/>
          </a:xfrm>
        </p:grpSpPr>
        <p:cxnSp>
          <p:nvCxnSpPr>
            <p:cNvPr id="41" name="Straight Connector 40"/>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flipH="1">
            <a:off x="5736812" y="3435351"/>
            <a:ext cx="791236" cy="727581"/>
            <a:chOff x="0" y="0"/>
            <a:chExt cx="2938138" cy="2560856"/>
          </a:xfrm>
        </p:grpSpPr>
        <p:cxnSp>
          <p:nvCxnSpPr>
            <p:cNvPr id="45" name="Straight Connector 44"/>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rot="10800000" flipH="1">
            <a:off x="4380352" y="2729530"/>
            <a:ext cx="771148" cy="727581"/>
            <a:chOff x="0" y="0"/>
            <a:chExt cx="2938138" cy="2560856"/>
          </a:xfrm>
        </p:grpSpPr>
        <p:cxnSp>
          <p:nvCxnSpPr>
            <p:cNvPr id="49" name="Straight Connector 48"/>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flipH="1">
            <a:off x="4357369" y="3442105"/>
            <a:ext cx="791236" cy="727581"/>
            <a:chOff x="0" y="0"/>
            <a:chExt cx="2938138" cy="2560856"/>
          </a:xfrm>
        </p:grpSpPr>
        <p:cxnSp>
          <p:nvCxnSpPr>
            <p:cNvPr id="53" name="Straight Connector 52"/>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5167888" y="601728"/>
            <a:ext cx="568072" cy="5635585"/>
            <a:chOff x="4082182" y="-1874853"/>
            <a:chExt cx="979635" cy="10540371"/>
          </a:xfrm>
        </p:grpSpPr>
        <p:sp>
          <p:nvSpPr>
            <p:cNvPr id="57" name="Rectangle 56"/>
            <p:cNvSpPr/>
            <p:nvPr/>
          </p:nvSpPr>
          <p:spPr>
            <a:xfrm>
              <a:off x="4082182" y="-1874853"/>
              <a:ext cx="925286" cy="937201"/>
            </a:xfrm>
            <a:prstGeom prst="rect">
              <a:avLst/>
            </a:prstGeom>
            <a:solidFill>
              <a:srgbClr val="FF0000">
                <a:alpha val="21000"/>
              </a:srgbClr>
            </a:solid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Critical to</a:t>
              </a:r>
            </a:p>
            <a:p>
              <a:pPr algn="ctr"/>
              <a:r>
                <a:rPr lang="en-ZA" sz="800" b="1" dirty="0">
                  <a:solidFill>
                    <a:schemeClr val="tx1"/>
                  </a:solidFill>
                  <a:latin typeface="Verdana" pitchFamily="34" charset="0"/>
                  <a:ea typeface="Verdana" pitchFamily="34" charset="0"/>
                  <a:cs typeface="Verdana" pitchFamily="34" charset="0"/>
                </a:rPr>
                <a:t>Act</a:t>
              </a:r>
            </a:p>
          </p:txBody>
        </p:sp>
        <p:sp>
          <p:nvSpPr>
            <p:cNvPr id="58" name="Rectangle 57"/>
            <p:cNvSpPr/>
            <p:nvPr/>
          </p:nvSpPr>
          <p:spPr>
            <a:xfrm>
              <a:off x="4129726" y="7986633"/>
              <a:ext cx="932091" cy="678885"/>
            </a:xfrm>
            <a:prstGeom prst="rect">
              <a:avLst/>
            </a:prstGeom>
            <a:solidFill>
              <a:srgbClr val="FF0000">
                <a:alpha val="21000"/>
              </a:srgbClr>
            </a:solid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Use</a:t>
              </a:r>
            </a:p>
            <a:p>
              <a:pPr algn="ctr"/>
              <a:r>
                <a:rPr lang="en-ZA" sz="800" b="1" dirty="0">
                  <a:solidFill>
                    <a:schemeClr val="tx1"/>
                  </a:solidFill>
                  <a:latin typeface="Verdana" pitchFamily="34" charset="0"/>
                  <a:ea typeface="Verdana" pitchFamily="34" charset="0"/>
                  <a:cs typeface="Verdana" pitchFamily="34" charset="0"/>
                </a:rPr>
                <a:t>Stage 0</a:t>
              </a:r>
            </a:p>
          </p:txBody>
        </p:sp>
        <p:cxnSp>
          <p:nvCxnSpPr>
            <p:cNvPr id="59" name="Straight Connector 58"/>
            <p:cNvCxnSpPr/>
            <p:nvPr/>
          </p:nvCxnSpPr>
          <p:spPr>
            <a:xfrm flipH="1" flipV="1">
              <a:off x="4082183" y="-1062917"/>
              <a:ext cx="967307" cy="9091572"/>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4124204" y="-1062917"/>
              <a:ext cx="896871" cy="9049550"/>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sp>
        <p:nvSpPr>
          <p:cNvPr id="61" name="Rounded Rectangular Callout 60"/>
          <p:cNvSpPr/>
          <p:nvPr/>
        </p:nvSpPr>
        <p:spPr>
          <a:xfrm>
            <a:off x="7464152" y="493714"/>
            <a:ext cx="3168352" cy="216024"/>
          </a:xfrm>
          <a:prstGeom prst="wedgeRoundRectCallout">
            <a:avLst>
              <a:gd name="adj1" fmla="val -106419"/>
              <a:gd name="adj2" fmla="val 15084"/>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Using your Critical Focus Point</a:t>
            </a:r>
          </a:p>
        </p:txBody>
      </p:sp>
      <p:sp>
        <p:nvSpPr>
          <p:cNvPr id="62" name="Rounded Rectangular Callout 61"/>
          <p:cNvSpPr/>
          <p:nvPr/>
        </p:nvSpPr>
        <p:spPr>
          <a:xfrm>
            <a:off x="2063552" y="6521450"/>
            <a:ext cx="7920880" cy="285041"/>
          </a:xfrm>
          <a:prstGeom prst="wedgeRoundRectCallout">
            <a:avLst>
              <a:gd name="adj1" fmla="val -16073"/>
              <a:gd name="adj2" fmla="val -126779"/>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Determine this stage of the Object’s Lifecycle and list it.</a:t>
            </a:r>
          </a:p>
        </p:txBody>
      </p:sp>
      <p:sp>
        <p:nvSpPr>
          <p:cNvPr id="65" name="Rounded Rectangular Callout 64"/>
          <p:cNvSpPr/>
          <p:nvPr/>
        </p:nvSpPr>
        <p:spPr>
          <a:xfrm>
            <a:off x="7752185" y="1607632"/>
            <a:ext cx="3096343" cy="3907780"/>
          </a:xfrm>
          <a:prstGeom prst="wedgeRoundRectCallout">
            <a:avLst>
              <a:gd name="adj1" fmla="val 44727"/>
              <a:gd name="adj2" fmla="val -4145"/>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Determine what could work better if prior Impact was understood, expected and could be Prepared for.</a:t>
            </a:r>
          </a:p>
          <a:p>
            <a:pPr algn="ctr"/>
            <a:r>
              <a:rPr lang="en-ZA" b="1" dirty="0">
                <a:solidFill>
                  <a:schemeClr val="tx1"/>
                </a:solidFill>
              </a:rPr>
              <a:t>Remember this includes: </a:t>
            </a:r>
          </a:p>
          <a:p>
            <a:pPr algn="ctr"/>
            <a:r>
              <a:rPr lang="en-ZA" b="1" dirty="0">
                <a:solidFill>
                  <a:schemeClr val="tx1"/>
                </a:solidFill>
              </a:rPr>
              <a:t>Inter-communication, Management, </a:t>
            </a:r>
          </a:p>
          <a:p>
            <a:pPr algn="ctr"/>
            <a:r>
              <a:rPr lang="en-ZA" b="1" dirty="0">
                <a:solidFill>
                  <a:schemeClr val="tx1"/>
                </a:solidFill>
              </a:rPr>
              <a:t>Controls,</a:t>
            </a:r>
          </a:p>
          <a:p>
            <a:pPr algn="ctr"/>
            <a:r>
              <a:rPr lang="en-ZA" b="1" dirty="0">
                <a:solidFill>
                  <a:schemeClr val="tx1"/>
                </a:solidFill>
              </a:rPr>
              <a:t>Current Effectiveness, Current Efficiency,</a:t>
            </a:r>
          </a:p>
          <a:p>
            <a:pPr algn="ctr"/>
            <a:r>
              <a:rPr lang="en-ZA" b="1" dirty="0">
                <a:solidFill>
                  <a:schemeClr val="tx1"/>
                </a:solidFill>
              </a:rPr>
              <a:t>Potential impact on current situation</a:t>
            </a:r>
          </a:p>
          <a:p>
            <a:pPr algn="ctr"/>
            <a:r>
              <a:rPr lang="en-ZA" b="1" dirty="0">
                <a:solidFill>
                  <a:schemeClr val="tx1"/>
                </a:solidFill>
              </a:rPr>
              <a:t>What will you lose?</a:t>
            </a:r>
          </a:p>
          <a:p>
            <a:pPr algn="ctr"/>
            <a:r>
              <a:rPr lang="en-ZA" b="1" dirty="0">
                <a:solidFill>
                  <a:schemeClr val="tx1"/>
                </a:solidFill>
              </a:rPr>
              <a:t>What will you gain? </a:t>
            </a:r>
          </a:p>
        </p:txBody>
      </p:sp>
      <p:grpSp>
        <p:nvGrpSpPr>
          <p:cNvPr id="66" name="Group 65"/>
          <p:cNvGrpSpPr/>
          <p:nvPr/>
        </p:nvGrpSpPr>
        <p:grpSpPr>
          <a:xfrm>
            <a:off x="4269851" y="601727"/>
            <a:ext cx="1191430" cy="5559516"/>
            <a:chOff x="3521975" y="-1806739"/>
            <a:chExt cx="2087169" cy="9982060"/>
          </a:xfrm>
        </p:grpSpPr>
        <p:cxnSp>
          <p:nvCxnSpPr>
            <p:cNvPr id="67" name="Straight Connector 66"/>
            <p:cNvCxnSpPr/>
            <p:nvPr/>
          </p:nvCxnSpPr>
          <p:spPr>
            <a:xfrm flipH="1" flipV="1">
              <a:off x="3724713" y="-907036"/>
              <a:ext cx="1884431" cy="4177755"/>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3547662" y="3338754"/>
              <a:ext cx="2061482" cy="4376949"/>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3674926" y="-1806739"/>
              <a:ext cx="1428270" cy="899701"/>
            </a:xfrm>
            <a:prstGeom prst="rect">
              <a:avLst/>
            </a:prstGeom>
            <a:solidFill>
              <a:srgbClr val="00B050">
                <a:alpha val="21000"/>
              </a:srgb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Required</a:t>
              </a:r>
            </a:p>
            <a:p>
              <a:pPr algn="ctr"/>
              <a:r>
                <a:rPr lang="en-ZA" sz="800" b="1" dirty="0">
                  <a:solidFill>
                    <a:schemeClr val="tx1"/>
                  </a:solidFill>
                  <a:latin typeface="Verdana" pitchFamily="34" charset="0"/>
                  <a:ea typeface="Verdana" pitchFamily="34" charset="0"/>
                  <a:cs typeface="Verdana" pitchFamily="34" charset="0"/>
                </a:rPr>
                <a:t>for reuse</a:t>
              </a:r>
            </a:p>
          </p:txBody>
        </p:sp>
        <p:sp>
          <p:nvSpPr>
            <p:cNvPr id="70" name="Rectangle 69"/>
            <p:cNvSpPr/>
            <p:nvPr/>
          </p:nvSpPr>
          <p:spPr>
            <a:xfrm>
              <a:off x="3521975" y="7665454"/>
              <a:ext cx="1615886" cy="509867"/>
            </a:xfrm>
            <a:prstGeom prst="rect">
              <a:avLst/>
            </a:prstGeom>
            <a:solidFill>
              <a:srgbClr val="00B050">
                <a:alpha val="21000"/>
              </a:srgb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a:solidFill>
                    <a:schemeClr val="tx1"/>
                  </a:solidFill>
                  <a:latin typeface="Verdana" pitchFamily="34" charset="0"/>
                  <a:ea typeface="Verdana" pitchFamily="34" charset="0"/>
                  <a:cs typeface="Verdana" pitchFamily="34" charset="0"/>
                </a:rPr>
                <a:t>Life Cycle </a:t>
              </a:r>
            </a:p>
            <a:p>
              <a:pPr algn="ctr"/>
              <a:r>
                <a:rPr lang="en-ZA" sz="800" b="1">
                  <a:solidFill>
                    <a:schemeClr val="tx1"/>
                  </a:solidFill>
                  <a:latin typeface="Verdana" pitchFamily="34" charset="0"/>
                  <a:ea typeface="Verdana" pitchFamily="34" charset="0"/>
                  <a:cs typeface="Verdana" pitchFamily="34" charset="0"/>
                </a:rPr>
                <a:t>Stage 1</a:t>
              </a:r>
            </a:p>
          </p:txBody>
        </p:sp>
      </p:grpSp>
      <p:cxnSp>
        <p:nvCxnSpPr>
          <p:cNvPr id="71" name="Straight Connector 70"/>
          <p:cNvCxnSpPr/>
          <p:nvPr/>
        </p:nvCxnSpPr>
        <p:spPr>
          <a:xfrm flipV="1">
            <a:off x="5132856" y="2720031"/>
            <a:ext cx="0" cy="1417939"/>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F8E595E6-37D2-059B-0543-A741B78B3AE0}"/>
              </a:ext>
            </a:extLst>
          </p:cNvPr>
          <p:cNvGrpSpPr/>
          <p:nvPr/>
        </p:nvGrpSpPr>
        <p:grpSpPr>
          <a:xfrm>
            <a:off x="1514386" y="3436808"/>
            <a:ext cx="3927407" cy="2878002"/>
            <a:chOff x="1514386" y="3436808"/>
            <a:chExt cx="3927407" cy="2878002"/>
          </a:xfrm>
        </p:grpSpPr>
        <p:sp>
          <p:nvSpPr>
            <p:cNvPr id="73" name="Right Triangle 72"/>
            <p:cNvSpPr/>
            <p:nvPr/>
          </p:nvSpPr>
          <p:spPr>
            <a:xfrm flipV="1">
              <a:off x="5157648" y="3436808"/>
              <a:ext cx="284145" cy="648072"/>
            </a:xfrm>
            <a:prstGeom prst="rtTriangle">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4" name="Rounded Rectangular Callout 73"/>
            <p:cNvSpPr/>
            <p:nvPr/>
          </p:nvSpPr>
          <p:spPr>
            <a:xfrm>
              <a:off x="1514386" y="4455937"/>
              <a:ext cx="2533380" cy="1858873"/>
            </a:xfrm>
            <a:prstGeom prst="wedgeRoundRectCallout">
              <a:avLst>
                <a:gd name="adj1" fmla="val 97886"/>
                <a:gd name="adj2" fmla="val -90014"/>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u="sng" dirty="0">
                  <a:solidFill>
                    <a:srgbClr val="FF0000"/>
                  </a:solidFill>
                </a:rPr>
                <a:t>EFFICIENCY IMPACT</a:t>
              </a:r>
            </a:p>
            <a:p>
              <a:pPr algn="ctr"/>
              <a:r>
                <a:rPr lang="en-ZA" sz="1400" b="1" u="sng" dirty="0">
                  <a:solidFill>
                    <a:schemeClr val="tx1"/>
                  </a:solidFill>
                </a:rPr>
                <a:t>Establish a Functional Capability that maintains Interactive Preparation to ensure the Object Interacts Efficiently</a:t>
              </a:r>
            </a:p>
          </p:txBody>
        </p:sp>
      </p:grpSp>
      <p:grpSp>
        <p:nvGrpSpPr>
          <p:cNvPr id="79" name="Group 78">
            <a:extLst>
              <a:ext uri="{FF2B5EF4-FFF2-40B4-BE49-F238E27FC236}">
                <a16:creationId xmlns:a16="http://schemas.microsoft.com/office/drawing/2014/main" id="{568B2698-0F68-DFA8-133B-C39BAABA6C16}"/>
              </a:ext>
            </a:extLst>
          </p:cNvPr>
          <p:cNvGrpSpPr/>
          <p:nvPr/>
        </p:nvGrpSpPr>
        <p:grpSpPr>
          <a:xfrm>
            <a:off x="1487489" y="852272"/>
            <a:ext cx="3953722" cy="2541560"/>
            <a:chOff x="1487489" y="852272"/>
            <a:chExt cx="3953722" cy="2541560"/>
          </a:xfrm>
        </p:grpSpPr>
        <p:sp>
          <p:nvSpPr>
            <p:cNvPr id="72" name="Right Triangle 71"/>
            <p:cNvSpPr/>
            <p:nvPr/>
          </p:nvSpPr>
          <p:spPr>
            <a:xfrm>
              <a:off x="5146960" y="2817768"/>
              <a:ext cx="294251" cy="576064"/>
            </a:xfrm>
            <a:prstGeom prst="rtTriangle">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5" name="Rounded Rectangular Callout 74"/>
            <p:cNvSpPr/>
            <p:nvPr/>
          </p:nvSpPr>
          <p:spPr>
            <a:xfrm>
              <a:off x="1487489" y="852272"/>
              <a:ext cx="2557637" cy="1729013"/>
            </a:xfrm>
            <a:prstGeom prst="wedgeRoundRectCallout">
              <a:avLst>
                <a:gd name="adj1" fmla="val 98323"/>
                <a:gd name="adj2" fmla="val 85392"/>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u="sng" dirty="0">
                  <a:solidFill>
                    <a:srgbClr val="FF0000"/>
                  </a:solidFill>
                </a:rPr>
                <a:t>EFFECTIVENESS IMPACT </a:t>
              </a:r>
            </a:p>
            <a:p>
              <a:pPr algn="ctr"/>
              <a:r>
                <a:rPr lang="en-ZA" sz="1400" b="1" u="sng" dirty="0">
                  <a:solidFill>
                    <a:schemeClr val="tx1"/>
                  </a:solidFill>
                </a:rPr>
                <a:t>Establish a Functional Capability that maintains Interactive Preparation to ensure the Object Interacts Effectively</a:t>
              </a:r>
            </a:p>
          </p:txBody>
        </p:sp>
      </p:grpSp>
      <p:grpSp>
        <p:nvGrpSpPr>
          <p:cNvPr id="76" name="Group 75"/>
          <p:cNvGrpSpPr/>
          <p:nvPr/>
        </p:nvGrpSpPr>
        <p:grpSpPr>
          <a:xfrm>
            <a:off x="5444189" y="1655221"/>
            <a:ext cx="619546" cy="3971367"/>
            <a:chOff x="3920189" y="1655220"/>
            <a:chExt cx="619546" cy="3971367"/>
          </a:xfrm>
        </p:grpSpPr>
        <p:cxnSp>
          <p:nvCxnSpPr>
            <p:cNvPr id="77" name="Straight Connector 76"/>
            <p:cNvCxnSpPr>
              <a:stCxn id="78" idx="1"/>
            </p:cNvCxnSpPr>
            <p:nvPr/>
          </p:nvCxnSpPr>
          <p:spPr>
            <a:xfrm flipV="1">
              <a:off x="3920189" y="1655220"/>
              <a:ext cx="7607" cy="380093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8" name="Right Arrow 77"/>
            <p:cNvSpPr/>
            <p:nvPr/>
          </p:nvSpPr>
          <p:spPr>
            <a:xfrm>
              <a:off x="3920189" y="5285719"/>
              <a:ext cx="619546" cy="34086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dirty="0">
                  <a:solidFill>
                    <a:srgbClr val="FF0000"/>
                  </a:solidFill>
                  <a:latin typeface="Verdana" pitchFamily="34" charset="0"/>
                  <a:ea typeface="Verdana" pitchFamily="34" charset="0"/>
                  <a:cs typeface="Verdana" pitchFamily="34" charset="0"/>
                </a:rPr>
                <a:t>Now</a:t>
              </a:r>
            </a:p>
          </p:txBody>
        </p:sp>
      </p:grpSp>
    </p:spTree>
    <p:extLst>
      <p:ext uri="{BB962C8B-B14F-4D97-AF65-F5344CB8AC3E}">
        <p14:creationId xmlns:p14="http://schemas.microsoft.com/office/powerpoint/2010/main" val="363229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500"/>
                                        <p:tgtEl>
                                          <p:spTgt spid="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fade">
                                      <p:cBhvr>
                                        <p:cTn id="22" dur="500"/>
                                        <p:tgtEl>
                                          <p:spTgt spid="8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5"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524000" y="493714"/>
            <a:ext cx="9145588" cy="6364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957" y="1788850"/>
            <a:ext cx="4142227" cy="329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4"/>
          <p:cNvSpPr txBox="1">
            <a:spLocks/>
          </p:cNvSpPr>
          <p:nvPr/>
        </p:nvSpPr>
        <p:spPr bwMode="auto">
          <a:xfrm>
            <a:off x="1557339" y="58739"/>
            <a:ext cx="9001125" cy="484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400">
                <a:latin typeface="Arial" charset="0"/>
                <a:cs typeface="Arial" charset="0"/>
              </a:rPr>
              <a:t>Object </a:t>
            </a:r>
            <a:r>
              <a:rPr lang="en-ZA" sz="2400" u="sng">
                <a:solidFill>
                  <a:srgbClr val="FF0000"/>
                </a:solidFill>
                <a:latin typeface="Arial" charset="0"/>
                <a:cs typeface="Arial" charset="0"/>
              </a:rPr>
              <a:t>Impact Analysis &amp; Intelligence</a:t>
            </a:r>
            <a:r>
              <a:rPr lang="en-ZA" sz="2400">
                <a:solidFill>
                  <a:srgbClr val="FF0000"/>
                </a:solidFill>
                <a:latin typeface="Arial" charset="0"/>
                <a:cs typeface="Arial" charset="0"/>
              </a:rPr>
              <a:t> </a:t>
            </a:r>
            <a:r>
              <a:rPr lang="en-ZA" sz="2400">
                <a:latin typeface="Arial" charset="0"/>
                <a:cs typeface="Arial" charset="0"/>
              </a:rPr>
              <a:t>Considerations</a:t>
            </a:r>
            <a:endParaRPr lang="en-ZA" sz="2400" dirty="0">
              <a:latin typeface="Arial" charset="0"/>
              <a:cs typeface="Arial" charset="0"/>
            </a:endParaRPr>
          </a:p>
        </p:txBody>
      </p:sp>
      <p:grpSp>
        <p:nvGrpSpPr>
          <p:cNvPr id="5" name="Group 10"/>
          <p:cNvGrpSpPr>
            <a:grpSpLocks/>
          </p:cNvGrpSpPr>
          <p:nvPr/>
        </p:nvGrpSpPr>
        <p:grpSpPr bwMode="auto">
          <a:xfrm>
            <a:off x="10113964" y="6521451"/>
            <a:ext cx="617537" cy="347663"/>
            <a:chOff x="8589272" y="6520719"/>
            <a:chExt cx="617729" cy="348542"/>
          </a:xfrm>
        </p:grpSpPr>
        <p:pic>
          <p:nvPicPr>
            <p:cNvPr id="6"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9272" y="6520719"/>
              <a:ext cx="556071" cy="34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1"/>
            <p:cNvSpPr txBox="1">
              <a:spLocks/>
            </p:cNvSpPr>
            <p:nvPr/>
          </p:nvSpPr>
          <p:spPr bwMode="auto">
            <a:xfrm>
              <a:off x="8691734" y="6536606"/>
              <a:ext cx="51526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0382FED-399C-41AD-848E-8D57682C77A4}" type="slidenum">
                <a:rPr lang="en-US"/>
                <a:pPr eaLnBrk="1" hangingPunct="1"/>
                <a:t>75</a:t>
              </a:fld>
              <a:endParaRPr lang="en-US"/>
            </a:p>
          </p:txBody>
        </p:sp>
      </p:grpSp>
      <p:grpSp>
        <p:nvGrpSpPr>
          <p:cNvPr id="8" name="Group 7"/>
          <p:cNvGrpSpPr/>
          <p:nvPr/>
        </p:nvGrpSpPr>
        <p:grpSpPr>
          <a:xfrm>
            <a:off x="5176563" y="2165144"/>
            <a:ext cx="547492" cy="553301"/>
            <a:chOff x="0" y="0"/>
            <a:chExt cx="2938138" cy="2560856"/>
          </a:xfrm>
        </p:grpSpPr>
        <p:cxnSp>
          <p:nvCxnSpPr>
            <p:cNvPr id="9" name="Straight Connector 8"/>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flipH="1">
            <a:off x="5447928" y="2727536"/>
            <a:ext cx="648072" cy="727582"/>
            <a:chOff x="3275856" y="2727536"/>
            <a:chExt cx="661045" cy="727582"/>
          </a:xfrm>
        </p:grpSpPr>
        <p:grpSp>
          <p:nvGrpSpPr>
            <p:cNvPr id="13" name="Group 12"/>
            <p:cNvGrpSpPr/>
            <p:nvPr/>
          </p:nvGrpSpPr>
          <p:grpSpPr>
            <a:xfrm>
              <a:off x="3275856" y="2731221"/>
              <a:ext cx="661045" cy="699609"/>
              <a:chOff x="-2021614" y="-23770"/>
              <a:chExt cx="3547525" cy="3238012"/>
            </a:xfrm>
          </p:grpSpPr>
          <p:cxnSp>
            <p:nvCxnSpPr>
              <p:cNvPr id="15" name="Straight Connector 14"/>
              <p:cNvCxnSpPr/>
              <p:nvPr/>
            </p:nvCxnSpPr>
            <p:spPr>
              <a:xfrm>
                <a:off x="-51750" y="1"/>
                <a:ext cx="1577661"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021614" y="-23770"/>
                <a:ext cx="1969864" cy="32295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886635" y="3205772"/>
                <a:ext cx="3412545" cy="84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flipV="1">
              <a:off x="3911643" y="2727536"/>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4808403" y="2727536"/>
            <a:ext cx="661045" cy="727582"/>
            <a:chOff x="3275856" y="2727536"/>
            <a:chExt cx="661045" cy="727582"/>
          </a:xfrm>
        </p:grpSpPr>
        <p:grpSp>
          <p:nvGrpSpPr>
            <p:cNvPr id="19" name="Group 18"/>
            <p:cNvGrpSpPr/>
            <p:nvPr/>
          </p:nvGrpSpPr>
          <p:grpSpPr>
            <a:xfrm>
              <a:off x="3275856" y="2731221"/>
              <a:ext cx="661045" cy="699609"/>
              <a:chOff x="-2021614" y="-23770"/>
              <a:chExt cx="3547525" cy="3238012"/>
            </a:xfrm>
          </p:grpSpPr>
          <p:cxnSp>
            <p:nvCxnSpPr>
              <p:cNvPr id="21" name="Straight Connector 20"/>
              <p:cNvCxnSpPr/>
              <p:nvPr/>
            </p:nvCxnSpPr>
            <p:spPr>
              <a:xfrm>
                <a:off x="-51750" y="1"/>
                <a:ext cx="1577661"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021614" y="-23770"/>
                <a:ext cx="1969864" cy="32295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886635" y="3205772"/>
                <a:ext cx="3412545" cy="84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flipV="1">
              <a:off x="3911643" y="2727536"/>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rot="10800000">
            <a:off x="5192440" y="4165846"/>
            <a:ext cx="547492" cy="547421"/>
            <a:chOff x="0" y="0"/>
            <a:chExt cx="2938138" cy="2560856"/>
          </a:xfrm>
        </p:grpSpPr>
        <p:cxnSp>
          <p:nvCxnSpPr>
            <p:cNvPr id="25" name="Straight Connector 24"/>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flipH="1" flipV="1">
            <a:off x="5468888" y="3429000"/>
            <a:ext cx="644204" cy="732266"/>
            <a:chOff x="3301010" y="2715428"/>
            <a:chExt cx="599349" cy="727582"/>
          </a:xfrm>
        </p:grpSpPr>
        <p:grpSp>
          <p:nvGrpSpPr>
            <p:cNvPr id="29" name="Group 28"/>
            <p:cNvGrpSpPr/>
            <p:nvPr/>
          </p:nvGrpSpPr>
          <p:grpSpPr>
            <a:xfrm>
              <a:off x="3301010" y="2727536"/>
              <a:ext cx="599349" cy="703294"/>
              <a:chOff x="-1886625" y="-40828"/>
              <a:chExt cx="3216434" cy="3255070"/>
            </a:xfrm>
          </p:grpSpPr>
          <p:cxnSp>
            <p:nvCxnSpPr>
              <p:cNvPr id="31" name="Straight Connector 30"/>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30" name="Straight Connector 29"/>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flipV="1">
            <a:off x="4797674" y="3429000"/>
            <a:ext cx="654122" cy="732266"/>
            <a:chOff x="3301010" y="2715428"/>
            <a:chExt cx="599349" cy="727582"/>
          </a:xfrm>
        </p:grpSpPr>
        <p:grpSp>
          <p:nvGrpSpPr>
            <p:cNvPr id="35" name="Group 34"/>
            <p:cNvGrpSpPr/>
            <p:nvPr/>
          </p:nvGrpSpPr>
          <p:grpSpPr>
            <a:xfrm>
              <a:off x="3301010" y="2727536"/>
              <a:ext cx="599349" cy="703294"/>
              <a:chOff x="-1886625" y="-40828"/>
              <a:chExt cx="3216434" cy="3255070"/>
            </a:xfrm>
          </p:grpSpPr>
          <p:cxnSp>
            <p:nvCxnSpPr>
              <p:cNvPr id="37" name="Straight Connector 36"/>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rot="10800000" flipH="1">
            <a:off x="5759795" y="2722776"/>
            <a:ext cx="771148" cy="727581"/>
            <a:chOff x="0" y="0"/>
            <a:chExt cx="2938138" cy="2560856"/>
          </a:xfrm>
        </p:grpSpPr>
        <p:cxnSp>
          <p:nvCxnSpPr>
            <p:cNvPr id="41" name="Straight Connector 40"/>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flipH="1">
            <a:off x="5736812" y="3435351"/>
            <a:ext cx="791236" cy="727581"/>
            <a:chOff x="0" y="0"/>
            <a:chExt cx="2938138" cy="2560856"/>
          </a:xfrm>
        </p:grpSpPr>
        <p:cxnSp>
          <p:nvCxnSpPr>
            <p:cNvPr id="45" name="Straight Connector 44"/>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rot="10800000" flipH="1">
            <a:off x="4380352" y="2729530"/>
            <a:ext cx="771148" cy="727581"/>
            <a:chOff x="0" y="0"/>
            <a:chExt cx="2938138" cy="2560856"/>
          </a:xfrm>
        </p:grpSpPr>
        <p:cxnSp>
          <p:nvCxnSpPr>
            <p:cNvPr id="49" name="Straight Connector 48"/>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flipH="1">
            <a:off x="4357369" y="3442105"/>
            <a:ext cx="791236" cy="727581"/>
            <a:chOff x="0" y="0"/>
            <a:chExt cx="2938138" cy="2560856"/>
          </a:xfrm>
        </p:grpSpPr>
        <p:cxnSp>
          <p:nvCxnSpPr>
            <p:cNvPr id="53" name="Straight Connector 52"/>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5167888" y="601728"/>
            <a:ext cx="568072" cy="5635585"/>
            <a:chOff x="4082182" y="-1874853"/>
            <a:chExt cx="979635" cy="10540371"/>
          </a:xfrm>
        </p:grpSpPr>
        <p:sp>
          <p:nvSpPr>
            <p:cNvPr id="57" name="Rectangle 56"/>
            <p:cNvSpPr/>
            <p:nvPr/>
          </p:nvSpPr>
          <p:spPr>
            <a:xfrm>
              <a:off x="4082182" y="-1874853"/>
              <a:ext cx="925286" cy="937201"/>
            </a:xfrm>
            <a:prstGeom prst="rect">
              <a:avLst/>
            </a:prstGeom>
            <a:solidFill>
              <a:srgbClr val="FF0000">
                <a:alpha val="21000"/>
              </a:srgbClr>
            </a:solid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Critical to</a:t>
              </a:r>
            </a:p>
            <a:p>
              <a:pPr algn="ctr"/>
              <a:r>
                <a:rPr lang="en-ZA" sz="800" b="1" dirty="0">
                  <a:solidFill>
                    <a:schemeClr val="tx1"/>
                  </a:solidFill>
                  <a:latin typeface="Verdana" pitchFamily="34" charset="0"/>
                  <a:ea typeface="Verdana" pitchFamily="34" charset="0"/>
                  <a:cs typeface="Verdana" pitchFamily="34" charset="0"/>
                </a:rPr>
                <a:t>Act</a:t>
              </a:r>
            </a:p>
          </p:txBody>
        </p:sp>
        <p:sp>
          <p:nvSpPr>
            <p:cNvPr id="58" name="Rectangle 57"/>
            <p:cNvSpPr/>
            <p:nvPr/>
          </p:nvSpPr>
          <p:spPr>
            <a:xfrm>
              <a:off x="4129726" y="7986633"/>
              <a:ext cx="932091" cy="678885"/>
            </a:xfrm>
            <a:prstGeom prst="rect">
              <a:avLst/>
            </a:prstGeom>
            <a:solidFill>
              <a:srgbClr val="FF0000">
                <a:alpha val="21000"/>
              </a:srgbClr>
            </a:solid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Use</a:t>
              </a:r>
            </a:p>
            <a:p>
              <a:pPr algn="ctr"/>
              <a:r>
                <a:rPr lang="en-ZA" sz="800" b="1" dirty="0">
                  <a:solidFill>
                    <a:schemeClr val="tx1"/>
                  </a:solidFill>
                  <a:latin typeface="Verdana" pitchFamily="34" charset="0"/>
                  <a:ea typeface="Verdana" pitchFamily="34" charset="0"/>
                  <a:cs typeface="Verdana" pitchFamily="34" charset="0"/>
                </a:rPr>
                <a:t>Stage 0</a:t>
              </a:r>
            </a:p>
          </p:txBody>
        </p:sp>
        <p:cxnSp>
          <p:nvCxnSpPr>
            <p:cNvPr id="59" name="Straight Connector 58"/>
            <p:cNvCxnSpPr/>
            <p:nvPr/>
          </p:nvCxnSpPr>
          <p:spPr>
            <a:xfrm flipH="1" flipV="1">
              <a:off x="4082183" y="-1062917"/>
              <a:ext cx="967307" cy="9091572"/>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4124204" y="-1062917"/>
              <a:ext cx="896871" cy="9049550"/>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sp>
        <p:nvSpPr>
          <p:cNvPr id="61" name="Rounded Rectangular Callout 60"/>
          <p:cNvSpPr/>
          <p:nvPr/>
        </p:nvSpPr>
        <p:spPr>
          <a:xfrm>
            <a:off x="7464152" y="493714"/>
            <a:ext cx="3168352" cy="216024"/>
          </a:xfrm>
          <a:prstGeom prst="wedgeRoundRectCallout">
            <a:avLst>
              <a:gd name="adj1" fmla="val -106419"/>
              <a:gd name="adj2" fmla="val 15084"/>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Using your Critical Focus Point</a:t>
            </a:r>
          </a:p>
        </p:txBody>
      </p:sp>
      <p:sp>
        <p:nvSpPr>
          <p:cNvPr id="62" name="Rounded Rectangular Callout 61"/>
          <p:cNvSpPr/>
          <p:nvPr/>
        </p:nvSpPr>
        <p:spPr>
          <a:xfrm>
            <a:off x="2063552" y="6521450"/>
            <a:ext cx="7920880" cy="285041"/>
          </a:xfrm>
          <a:prstGeom prst="wedgeRoundRectCallout">
            <a:avLst>
              <a:gd name="adj1" fmla="val -26323"/>
              <a:gd name="adj2" fmla="val -165755"/>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Determine this stage of the Object’s Lifecycle and list it.</a:t>
            </a:r>
          </a:p>
        </p:txBody>
      </p:sp>
      <p:sp>
        <p:nvSpPr>
          <p:cNvPr id="65" name="Rounded Rectangular Callout 64"/>
          <p:cNvSpPr/>
          <p:nvPr/>
        </p:nvSpPr>
        <p:spPr>
          <a:xfrm>
            <a:off x="7752185" y="1607632"/>
            <a:ext cx="3096343" cy="3907780"/>
          </a:xfrm>
          <a:prstGeom prst="wedgeRoundRectCallout">
            <a:avLst>
              <a:gd name="adj1" fmla="val 44727"/>
              <a:gd name="adj2" fmla="val -4145"/>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Determine what could work better if analysis &amp; Intelligence requirements were understood &amp; met.</a:t>
            </a:r>
          </a:p>
          <a:p>
            <a:pPr algn="ctr"/>
            <a:r>
              <a:rPr lang="en-ZA" b="1" dirty="0">
                <a:solidFill>
                  <a:schemeClr val="tx1"/>
                </a:solidFill>
              </a:rPr>
              <a:t>Remember this includes: </a:t>
            </a:r>
          </a:p>
          <a:p>
            <a:pPr algn="ctr"/>
            <a:r>
              <a:rPr lang="en-ZA" b="1" dirty="0">
                <a:solidFill>
                  <a:schemeClr val="tx1"/>
                </a:solidFill>
              </a:rPr>
              <a:t>Inter-communication, Management, </a:t>
            </a:r>
          </a:p>
          <a:p>
            <a:pPr algn="ctr"/>
            <a:r>
              <a:rPr lang="en-ZA" b="1" dirty="0">
                <a:solidFill>
                  <a:schemeClr val="tx1"/>
                </a:solidFill>
              </a:rPr>
              <a:t>Controls,</a:t>
            </a:r>
          </a:p>
          <a:p>
            <a:pPr algn="ctr"/>
            <a:r>
              <a:rPr lang="en-ZA" b="1" dirty="0">
                <a:solidFill>
                  <a:schemeClr val="tx1"/>
                </a:solidFill>
              </a:rPr>
              <a:t>Current Effectiveness, Current Efficiency,</a:t>
            </a:r>
          </a:p>
          <a:p>
            <a:pPr algn="ctr"/>
            <a:r>
              <a:rPr lang="en-ZA" b="1" dirty="0">
                <a:solidFill>
                  <a:schemeClr val="tx1"/>
                </a:solidFill>
              </a:rPr>
              <a:t>Potential impact on current situation</a:t>
            </a:r>
          </a:p>
          <a:p>
            <a:pPr algn="ctr"/>
            <a:r>
              <a:rPr lang="en-ZA" b="1" dirty="0">
                <a:solidFill>
                  <a:schemeClr val="tx1"/>
                </a:solidFill>
              </a:rPr>
              <a:t>What will you lose?</a:t>
            </a:r>
          </a:p>
          <a:p>
            <a:pPr algn="ctr"/>
            <a:r>
              <a:rPr lang="en-ZA" b="1" dirty="0">
                <a:solidFill>
                  <a:schemeClr val="tx1"/>
                </a:solidFill>
              </a:rPr>
              <a:t>What will you gain? </a:t>
            </a:r>
          </a:p>
        </p:txBody>
      </p:sp>
      <p:sp>
        <p:nvSpPr>
          <p:cNvPr id="66" name="Rounded Rectangular Callout 65"/>
          <p:cNvSpPr/>
          <p:nvPr/>
        </p:nvSpPr>
        <p:spPr>
          <a:xfrm>
            <a:off x="1524000" y="1340769"/>
            <a:ext cx="2232248" cy="1513963"/>
          </a:xfrm>
          <a:prstGeom prst="wedgeRoundRectCallout">
            <a:avLst>
              <a:gd name="adj1" fmla="val 52730"/>
              <a:gd name="adj2" fmla="val -66422"/>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Identify what is meant by “Medium Term”, “Analysis” &amp; “Intelligence”</a:t>
            </a:r>
          </a:p>
        </p:txBody>
      </p:sp>
      <p:grpSp>
        <p:nvGrpSpPr>
          <p:cNvPr id="67" name="Group 66"/>
          <p:cNvGrpSpPr/>
          <p:nvPr/>
        </p:nvGrpSpPr>
        <p:grpSpPr>
          <a:xfrm>
            <a:off x="4269851" y="601727"/>
            <a:ext cx="1191430" cy="5559516"/>
            <a:chOff x="3521975" y="-1806739"/>
            <a:chExt cx="2087169" cy="9982060"/>
          </a:xfrm>
        </p:grpSpPr>
        <p:cxnSp>
          <p:nvCxnSpPr>
            <p:cNvPr id="68" name="Straight Connector 67"/>
            <p:cNvCxnSpPr/>
            <p:nvPr/>
          </p:nvCxnSpPr>
          <p:spPr>
            <a:xfrm flipH="1" flipV="1">
              <a:off x="3724713" y="-907036"/>
              <a:ext cx="1884431" cy="4177755"/>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3547662" y="3338754"/>
              <a:ext cx="2061482" cy="4376949"/>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3674926" y="-1806739"/>
              <a:ext cx="1428270" cy="899701"/>
            </a:xfrm>
            <a:prstGeom prst="rect">
              <a:avLst/>
            </a:prstGeom>
            <a:solidFill>
              <a:srgbClr val="00B050">
                <a:alpha val="21000"/>
              </a:srgb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Required</a:t>
              </a:r>
            </a:p>
            <a:p>
              <a:pPr algn="ctr"/>
              <a:r>
                <a:rPr lang="en-ZA" sz="800" b="1" dirty="0">
                  <a:solidFill>
                    <a:schemeClr val="tx1"/>
                  </a:solidFill>
                  <a:latin typeface="Verdana" pitchFamily="34" charset="0"/>
                  <a:ea typeface="Verdana" pitchFamily="34" charset="0"/>
                  <a:cs typeface="Verdana" pitchFamily="34" charset="0"/>
                </a:rPr>
                <a:t>for reuse</a:t>
              </a:r>
            </a:p>
          </p:txBody>
        </p:sp>
        <p:sp>
          <p:nvSpPr>
            <p:cNvPr id="71" name="Rectangle 70"/>
            <p:cNvSpPr/>
            <p:nvPr/>
          </p:nvSpPr>
          <p:spPr>
            <a:xfrm>
              <a:off x="3521975" y="7665454"/>
              <a:ext cx="1615886" cy="509867"/>
            </a:xfrm>
            <a:prstGeom prst="rect">
              <a:avLst/>
            </a:prstGeom>
            <a:solidFill>
              <a:srgbClr val="00B050">
                <a:alpha val="21000"/>
              </a:srgb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a:solidFill>
                    <a:schemeClr val="tx1"/>
                  </a:solidFill>
                  <a:latin typeface="Verdana" pitchFamily="34" charset="0"/>
                  <a:ea typeface="Verdana" pitchFamily="34" charset="0"/>
                  <a:cs typeface="Verdana" pitchFamily="34" charset="0"/>
                </a:rPr>
                <a:t>Life Cycle </a:t>
              </a:r>
            </a:p>
            <a:p>
              <a:pPr algn="ctr"/>
              <a:r>
                <a:rPr lang="en-ZA" sz="800" b="1">
                  <a:solidFill>
                    <a:schemeClr val="tx1"/>
                  </a:solidFill>
                  <a:latin typeface="Verdana" pitchFamily="34" charset="0"/>
                  <a:ea typeface="Verdana" pitchFamily="34" charset="0"/>
                  <a:cs typeface="Verdana" pitchFamily="34" charset="0"/>
                </a:rPr>
                <a:t>Stage 1</a:t>
              </a:r>
            </a:p>
          </p:txBody>
        </p:sp>
      </p:grpSp>
      <p:grpSp>
        <p:nvGrpSpPr>
          <p:cNvPr id="82" name="Group 81">
            <a:extLst>
              <a:ext uri="{FF2B5EF4-FFF2-40B4-BE49-F238E27FC236}">
                <a16:creationId xmlns:a16="http://schemas.microsoft.com/office/drawing/2014/main" id="{555E4A32-1C90-8961-2FC5-78F9B734828A}"/>
              </a:ext>
            </a:extLst>
          </p:cNvPr>
          <p:cNvGrpSpPr/>
          <p:nvPr/>
        </p:nvGrpSpPr>
        <p:grpSpPr>
          <a:xfrm>
            <a:off x="4079776" y="709738"/>
            <a:ext cx="6394170" cy="1276351"/>
            <a:chOff x="4079776" y="709738"/>
            <a:chExt cx="6394170" cy="1276351"/>
          </a:xfrm>
        </p:grpSpPr>
        <p:sp>
          <p:nvSpPr>
            <p:cNvPr id="63" name="Trapezoid 62"/>
            <p:cNvSpPr/>
            <p:nvPr/>
          </p:nvSpPr>
          <p:spPr>
            <a:xfrm flipV="1">
              <a:off x="4079776" y="1865346"/>
              <a:ext cx="691006" cy="120743"/>
            </a:xfrm>
            <a:prstGeom prst="trapezoid">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2" name="Rounded Rectangular Callout 71"/>
            <p:cNvSpPr/>
            <p:nvPr/>
          </p:nvSpPr>
          <p:spPr>
            <a:xfrm>
              <a:off x="6877014" y="709738"/>
              <a:ext cx="3596932" cy="863710"/>
            </a:xfrm>
            <a:prstGeom prst="wedgeRoundRectCallout">
              <a:avLst>
                <a:gd name="adj1" fmla="val -117807"/>
                <a:gd name="adj2" fmla="val 88051"/>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u="sng" dirty="0">
                  <a:solidFill>
                    <a:srgbClr val="FF0000"/>
                  </a:solidFill>
                </a:rPr>
                <a:t>EFFECTIVENESS IMPACT</a:t>
              </a:r>
            </a:p>
            <a:p>
              <a:pPr algn="ctr"/>
              <a:r>
                <a:rPr lang="en-ZA" sz="1400" b="1" u="sng" dirty="0">
                  <a:solidFill>
                    <a:schemeClr val="tx1"/>
                  </a:solidFill>
                </a:rPr>
                <a:t>Define this for each quadrangle created by the row lines the &amp; the dotted lines</a:t>
              </a:r>
            </a:p>
          </p:txBody>
        </p:sp>
      </p:grpSp>
      <p:grpSp>
        <p:nvGrpSpPr>
          <p:cNvPr id="83" name="Group 82">
            <a:extLst>
              <a:ext uri="{FF2B5EF4-FFF2-40B4-BE49-F238E27FC236}">
                <a16:creationId xmlns:a16="http://schemas.microsoft.com/office/drawing/2014/main" id="{03AA1260-FA27-B77D-4490-79D0189C17FF}"/>
              </a:ext>
            </a:extLst>
          </p:cNvPr>
          <p:cNvGrpSpPr/>
          <p:nvPr/>
        </p:nvGrpSpPr>
        <p:grpSpPr>
          <a:xfrm>
            <a:off x="4169739" y="4692161"/>
            <a:ext cx="6462766" cy="1761175"/>
            <a:chOff x="4169739" y="4692161"/>
            <a:chExt cx="6462766" cy="1761175"/>
          </a:xfrm>
        </p:grpSpPr>
        <p:sp>
          <p:nvSpPr>
            <p:cNvPr id="64" name="Trapezoid 63"/>
            <p:cNvSpPr/>
            <p:nvPr/>
          </p:nvSpPr>
          <p:spPr>
            <a:xfrm>
              <a:off x="4169739" y="4692161"/>
              <a:ext cx="636881" cy="169704"/>
            </a:xfrm>
            <a:prstGeom prst="trapezoid">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3" name="Rounded Rectangular Callout 72"/>
            <p:cNvSpPr/>
            <p:nvPr/>
          </p:nvSpPr>
          <p:spPr>
            <a:xfrm>
              <a:off x="7093094" y="5589626"/>
              <a:ext cx="3539411" cy="863710"/>
            </a:xfrm>
            <a:prstGeom prst="wedgeRoundRectCallout">
              <a:avLst>
                <a:gd name="adj1" fmla="val -118099"/>
                <a:gd name="adj2" fmla="val -140583"/>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u="sng" dirty="0">
                  <a:solidFill>
                    <a:srgbClr val="FF0000"/>
                  </a:solidFill>
                </a:rPr>
                <a:t>EFFICIENCY IMPACT</a:t>
              </a:r>
            </a:p>
            <a:p>
              <a:pPr algn="ctr"/>
              <a:r>
                <a:rPr lang="en-ZA" sz="1400" b="1" u="sng" dirty="0">
                  <a:solidFill>
                    <a:schemeClr val="tx1"/>
                  </a:solidFill>
                </a:rPr>
                <a:t>Define this for each quadrangle created by the row lines the &amp; the dotted lines</a:t>
              </a:r>
            </a:p>
          </p:txBody>
        </p:sp>
      </p:grpSp>
      <p:grpSp>
        <p:nvGrpSpPr>
          <p:cNvPr id="74" name="Group 73"/>
          <p:cNvGrpSpPr/>
          <p:nvPr/>
        </p:nvGrpSpPr>
        <p:grpSpPr>
          <a:xfrm>
            <a:off x="3215680" y="601727"/>
            <a:ext cx="2224256" cy="5579054"/>
            <a:chOff x="631343" y="-274118"/>
            <a:chExt cx="3900316" cy="10124468"/>
          </a:xfrm>
        </p:grpSpPr>
        <p:cxnSp>
          <p:nvCxnSpPr>
            <p:cNvPr id="75" name="Straight Connector 74"/>
            <p:cNvCxnSpPr/>
            <p:nvPr/>
          </p:nvCxnSpPr>
          <p:spPr>
            <a:xfrm flipV="1">
              <a:off x="631343" y="4885605"/>
              <a:ext cx="3900316" cy="4464746"/>
            </a:xfrm>
            <a:prstGeom prst="line">
              <a:avLst/>
            </a:prstGeom>
            <a:ln w="25400">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31344" y="594618"/>
              <a:ext cx="3859493" cy="4277378"/>
            </a:xfrm>
            <a:prstGeom prst="line">
              <a:avLst/>
            </a:prstGeom>
            <a:ln w="25400">
              <a:solidFill>
                <a:srgbClr val="FFC000"/>
              </a:solidFill>
              <a:prstDash val="lgDash"/>
            </a:ln>
          </p:spPr>
          <p:style>
            <a:lnRef idx="1">
              <a:schemeClr val="accent1"/>
            </a:lnRef>
            <a:fillRef idx="0">
              <a:schemeClr val="accent1"/>
            </a:fillRef>
            <a:effectRef idx="0">
              <a:schemeClr val="accent1"/>
            </a:effectRef>
            <a:fontRef idx="minor">
              <a:schemeClr val="tx1"/>
            </a:fontRef>
          </p:style>
        </p:cxnSp>
        <p:sp>
          <p:nvSpPr>
            <p:cNvPr id="77" name="Rectangle 76"/>
            <p:cNvSpPr/>
            <p:nvPr/>
          </p:nvSpPr>
          <p:spPr>
            <a:xfrm>
              <a:off x="631343" y="-274118"/>
              <a:ext cx="1983503" cy="868736"/>
            </a:xfrm>
            <a:prstGeom prst="rect">
              <a:avLst/>
            </a:prstGeom>
            <a:solidFill>
              <a:srgbClr val="FFC000">
                <a:alpha val="21000"/>
              </a:srgbClr>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a:solidFill>
                    <a:schemeClr val="tx1"/>
                  </a:solidFill>
                  <a:latin typeface="Verdana" pitchFamily="34" charset="0"/>
                  <a:ea typeface="Verdana" pitchFamily="34" charset="0"/>
                  <a:cs typeface="Verdana" pitchFamily="34" charset="0"/>
                </a:rPr>
                <a:t>Medium Term</a:t>
              </a:r>
            </a:p>
            <a:p>
              <a:pPr algn="ctr"/>
              <a:r>
                <a:rPr lang="en-ZA" sz="800" b="1">
                  <a:solidFill>
                    <a:schemeClr val="tx1"/>
                  </a:solidFill>
                  <a:latin typeface="Verdana" pitchFamily="34" charset="0"/>
                  <a:ea typeface="Verdana" pitchFamily="34" charset="0"/>
                  <a:cs typeface="Verdana" pitchFamily="34" charset="0"/>
                </a:rPr>
                <a:t> Analysis &amp; Intelligence</a:t>
              </a:r>
            </a:p>
          </p:txBody>
        </p:sp>
        <p:sp>
          <p:nvSpPr>
            <p:cNvPr id="78" name="Rectangle 77"/>
            <p:cNvSpPr/>
            <p:nvPr/>
          </p:nvSpPr>
          <p:spPr>
            <a:xfrm>
              <a:off x="631343" y="9340482"/>
              <a:ext cx="1874240" cy="509868"/>
            </a:xfrm>
            <a:prstGeom prst="rect">
              <a:avLst/>
            </a:prstGeom>
            <a:solidFill>
              <a:srgbClr val="FFC000">
                <a:alpha val="21000"/>
              </a:srgbClr>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a:solidFill>
                    <a:schemeClr val="tx1"/>
                  </a:solidFill>
                  <a:latin typeface="Verdana" pitchFamily="34" charset="0"/>
                  <a:ea typeface="Verdana" pitchFamily="34" charset="0"/>
                  <a:cs typeface="Verdana" pitchFamily="34" charset="0"/>
                </a:rPr>
                <a:t>Life Cycle </a:t>
              </a:r>
            </a:p>
            <a:p>
              <a:pPr algn="ctr"/>
              <a:r>
                <a:rPr lang="en-ZA" sz="800" b="1">
                  <a:solidFill>
                    <a:schemeClr val="tx1"/>
                  </a:solidFill>
                  <a:latin typeface="Verdana" pitchFamily="34" charset="0"/>
                  <a:ea typeface="Verdana" pitchFamily="34" charset="0"/>
                  <a:cs typeface="Verdana" pitchFamily="34" charset="0"/>
                </a:rPr>
                <a:t>Stage 2</a:t>
              </a:r>
            </a:p>
          </p:txBody>
        </p:sp>
      </p:grpSp>
      <p:grpSp>
        <p:nvGrpSpPr>
          <p:cNvPr id="79" name="Group 78"/>
          <p:cNvGrpSpPr/>
          <p:nvPr/>
        </p:nvGrpSpPr>
        <p:grpSpPr>
          <a:xfrm>
            <a:off x="5444189" y="1655221"/>
            <a:ext cx="619546" cy="3971367"/>
            <a:chOff x="3920189" y="1655220"/>
            <a:chExt cx="619546" cy="3971367"/>
          </a:xfrm>
        </p:grpSpPr>
        <p:cxnSp>
          <p:nvCxnSpPr>
            <p:cNvPr id="80" name="Straight Connector 79"/>
            <p:cNvCxnSpPr>
              <a:stCxn id="81" idx="1"/>
            </p:cNvCxnSpPr>
            <p:nvPr/>
          </p:nvCxnSpPr>
          <p:spPr>
            <a:xfrm flipV="1">
              <a:off x="3920189" y="1655220"/>
              <a:ext cx="7607" cy="380093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1" name="Right Arrow 80"/>
            <p:cNvSpPr/>
            <p:nvPr/>
          </p:nvSpPr>
          <p:spPr>
            <a:xfrm>
              <a:off x="3920189" y="5285719"/>
              <a:ext cx="619546" cy="34086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dirty="0">
                  <a:solidFill>
                    <a:srgbClr val="FF0000"/>
                  </a:solidFill>
                  <a:latin typeface="Verdana" pitchFamily="34" charset="0"/>
                  <a:ea typeface="Verdana" pitchFamily="34" charset="0"/>
                  <a:cs typeface="Verdana" pitchFamily="34" charset="0"/>
                </a:rPr>
                <a:t>Now</a:t>
              </a:r>
            </a:p>
          </p:txBody>
        </p:sp>
      </p:grpSp>
    </p:spTree>
    <p:extLst>
      <p:ext uri="{BB962C8B-B14F-4D97-AF65-F5344CB8AC3E}">
        <p14:creationId xmlns:p14="http://schemas.microsoft.com/office/powerpoint/2010/main" val="387660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500"/>
                                        <p:tgtEl>
                                          <p:spTgt spid="8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fade">
                                      <p:cBhvr>
                                        <p:cTn id="27" dur="500"/>
                                        <p:tgtEl>
                                          <p:spTgt spid="8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fade">
                                      <p:cBhvr>
                                        <p:cTn id="3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5" grpId="0" animBg="1"/>
      <p:bldP spid="66"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524273" y="504827"/>
            <a:ext cx="9145588" cy="6364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957" y="1788850"/>
            <a:ext cx="4142227" cy="329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4"/>
          <p:cNvSpPr txBox="1">
            <a:spLocks/>
          </p:cNvSpPr>
          <p:nvPr/>
        </p:nvSpPr>
        <p:spPr bwMode="auto">
          <a:xfrm>
            <a:off x="1557339" y="58739"/>
            <a:ext cx="9001125" cy="484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400">
                <a:latin typeface="Arial" charset="0"/>
                <a:cs typeface="Arial" charset="0"/>
              </a:rPr>
              <a:t>Object </a:t>
            </a:r>
            <a:r>
              <a:rPr lang="en-ZA" sz="2400" u="sng">
                <a:solidFill>
                  <a:srgbClr val="FF0000"/>
                </a:solidFill>
                <a:latin typeface="Arial" charset="0"/>
                <a:cs typeface="Arial" charset="0"/>
              </a:rPr>
              <a:t>Impact Analysis &amp; Intelligence</a:t>
            </a:r>
            <a:r>
              <a:rPr lang="en-ZA" sz="2400">
                <a:solidFill>
                  <a:srgbClr val="FF0000"/>
                </a:solidFill>
                <a:latin typeface="Arial" charset="0"/>
                <a:cs typeface="Arial" charset="0"/>
              </a:rPr>
              <a:t> </a:t>
            </a:r>
            <a:r>
              <a:rPr lang="en-ZA" sz="2400">
                <a:latin typeface="Arial" charset="0"/>
                <a:cs typeface="Arial" charset="0"/>
              </a:rPr>
              <a:t>Considerations</a:t>
            </a:r>
            <a:endParaRPr lang="en-ZA" sz="2400" dirty="0">
              <a:latin typeface="Arial" charset="0"/>
              <a:cs typeface="Arial" charset="0"/>
            </a:endParaRPr>
          </a:p>
        </p:txBody>
      </p:sp>
      <p:grpSp>
        <p:nvGrpSpPr>
          <p:cNvPr id="5" name="Group 10"/>
          <p:cNvGrpSpPr>
            <a:grpSpLocks/>
          </p:cNvGrpSpPr>
          <p:nvPr/>
        </p:nvGrpSpPr>
        <p:grpSpPr bwMode="auto">
          <a:xfrm>
            <a:off x="10113964" y="6521451"/>
            <a:ext cx="617537" cy="347663"/>
            <a:chOff x="8589272" y="6520719"/>
            <a:chExt cx="617729" cy="348542"/>
          </a:xfrm>
        </p:grpSpPr>
        <p:pic>
          <p:nvPicPr>
            <p:cNvPr id="6"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9272" y="6520719"/>
              <a:ext cx="556071" cy="34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1"/>
            <p:cNvSpPr txBox="1">
              <a:spLocks/>
            </p:cNvSpPr>
            <p:nvPr/>
          </p:nvSpPr>
          <p:spPr bwMode="auto">
            <a:xfrm>
              <a:off x="8691734" y="6536606"/>
              <a:ext cx="51526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0382FED-399C-41AD-848E-8D57682C77A4}" type="slidenum">
                <a:rPr lang="en-US"/>
                <a:pPr eaLnBrk="1" hangingPunct="1"/>
                <a:t>76</a:t>
              </a:fld>
              <a:endParaRPr lang="en-US"/>
            </a:p>
          </p:txBody>
        </p:sp>
      </p:grpSp>
      <p:grpSp>
        <p:nvGrpSpPr>
          <p:cNvPr id="8" name="Group 7"/>
          <p:cNvGrpSpPr/>
          <p:nvPr/>
        </p:nvGrpSpPr>
        <p:grpSpPr>
          <a:xfrm>
            <a:off x="5176563" y="2165144"/>
            <a:ext cx="547492" cy="553301"/>
            <a:chOff x="0" y="0"/>
            <a:chExt cx="2938138" cy="2560856"/>
          </a:xfrm>
        </p:grpSpPr>
        <p:cxnSp>
          <p:nvCxnSpPr>
            <p:cNvPr id="9" name="Straight Connector 8"/>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flipH="1">
            <a:off x="5447928" y="2727536"/>
            <a:ext cx="648072" cy="727582"/>
            <a:chOff x="3275856" y="2727536"/>
            <a:chExt cx="661045" cy="727582"/>
          </a:xfrm>
        </p:grpSpPr>
        <p:grpSp>
          <p:nvGrpSpPr>
            <p:cNvPr id="13" name="Group 12"/>
            <p:cNvGrpSpPr/>
            <p:nvPr/>
          </p:nvGrpSpPr>
          <p:grpSpPr>
            <a:xfrm>
              <a:off x="3275856" y="2731221"/>
              <a:ext cx="661045" cy="699609"/>
              <a:chOff x="-2021614" y="-23770"/>
              <a:chExt cx="3547525" cy="3238012"/>
            </a:xfrm>
          </p:grpSpPr>
          <p:cxnSp>
            <p:nvCxnSpPr>
              <p:cNvPr id="15" name="Straight Connector 14"/>
              <p:cNvCxnSpPr/>
              <p:nvPr/>
            </p:nvCxnSpPr>
            <p:spPr>
              <a:xfrm>
                <a:off x="-51750" y="1"/>
                <a:ext cx="1577661"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021614" y="-23770"/>
                <a:ext cx="1969864" cy="32295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886635" y="3205772"/>
                <a:ext cx="3412545" cy="84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flipV="1">
              <a:off x="3911643" y="2727536"/>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4808403" y="2727536"/>
            <a:ext cx="661045" cy="727582"/>
            <a:chOff x="3275856" y="2727536"/>
            <a:chExt cx="661045" cy="727582"/>
          </a:xfrm>
        </p:grpSpPr>
        <p:grpSp>
          <p:nvGrpSpPr>
            <p:cNvPr id="19" name="Group 18"/>
            <p:cNvGrpSpPr/>
            <p:nvPr/>
          </p:nvGrpSpPr>
          <p:grpSpPr>
            <a:xfrm>
              <a:off x="3275856" y="2731221"/>
              <a:ext cx="661045" cy="699609"/>
              <a:chOff x="-2021614" y="-23770"/>
              <a:chExt cx="3547525" cy="3238012"/>
            </a:xfrm>
          </p:grpSpPr>
          <p:cxnSp>
            <p:nvCxnSpPr>
              <p:cNvPr id="21" name="Straight Connector 20"/>
              <p:cNvCxnSpPr/>
              <p:nvPr/>
            </p:nvCxnSpPr>
            <p:spPr>
              <a:xfrm>
                <a:off x="-51750" y="1"/>
                <a:ext cx="1577661"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021614" y="-23770"/>
                <a:ext cx="1969864" cy="32295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886635" y="3205772"/>
                <a:ext cx="3412545" cy="84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flipV="1">
              <a:off x="3911643" y="2727536"/>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rot="10800000">
            <a:off x="5192440" y="4165846"/>
            <a:ext cx="547492" cy="547421"/>
            <a:chOff x="0" y="0"/>
            <a:chExt cx="2938138" cy="2560856"/>
          </a:xfrm>
        </p:grpSpPr>
        <p:cxnSp>
          <p:nvCxnSpPr>
            <p:cNvPr id="25" name="Straight Connector 24"/>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flipH="1" flipV="1">
            <a:off x="5468888" y="3429000"/>
            <a:ext cx="644204" cy="732266"/>
            <a:chOff x="3301010" y="2715428"/>
            <a:chExt cx="599349" cy="727582"/>
          </a:xfrm>
        </p:grpSpPr>
        <p:grpSp>
          <p:nvGrpSpPr>
            <p:cNvPr id="29" name="Group 28"/>
            <p:cNvGrpSpPr/>
            <p:nvPr/>
          </p:nvGrpSpPr>
          <p:grpSpPr>
            <a:xfrm>
              <a:off x="3301010" y="2727536"/>
              <a:ext cx="599349" cy="703294"/>
              <a:chOff x="-1886625" y="-40828"/>
              <a:chExt cx="3216434" cy="3255070"/>
            </a:xfrm>
          </p:grpSpPr>
          <p:cxnSp>
            <p:nvCxnSpPr>
              <p:cNvPr id="31" name="Straight Connector 30"/>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30" name="Straight Connector 29"/>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flipV="1">
            <a:off x="4797674" y="3429000"/>
            <a:ext cx="654122" cy="732266"/>
            <a:chOff x="3301010" y="2715428"/>
            <a:chExt cx="599349" cy="727582"/>
          </a:xfrm>
        </p:grpSpPr>
        <p:grpSp>
          <p:nvGrpSpPr>
            <p:cNvPr id="35" name="Group 34"/>
            <p:cNvGrpSpPr/>
            <p:nvPr/>
          </p:nvGrpSpPr>
          <p:grpSpPr>
            <a:xfrm>
              <a:off x="3301010" y="2727536"/>
              <a:ext cx="599349" cy="703294"/>
              <a:chOff x="-1886625" y="-40828"/>
              <a:chExt cx="3216434" cy="3255070"/>
            </a:xfrm>
          </p:grpSpPr>
          <p:cxnSp>
            <p:nvCxnSpPr>
              <p:cNvPr id="37" name="Straight Connector 36"/>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rot="10800000" flipH="1">
            <a:off x="5759795" y="2722776"/>
            <a:ext cx="771148" cy="727581"/>
            <a:chOff x="0" y="0"/>
            <a:chExt cx="2938138" cy="2560856"/>
          </a:xfrm>
        </p:grpSpPr>
        <p:cxnSp>
          <p:nvCxnSpPr>
            <p:cNvPr id="41" name="Straight Connector 40"/>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flipH="1">
            <a:off x="5736812" y="3435351"/>
            <a:ext cx="791236" cy="727581"/>
            <a:chOff x="0" y="0"/>
            <a:chExt cx="2938138" cy="2560856"/>
          </a:xfrm>
        </p:grpSpPr>
        <p:cxnSp>
          <p:nvCxnSpPr>
            <p:cNvPr id="45" name="Straight Connector 44"/>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rot="10800000" flipH="1">
            <a:off x="4380352" y="2729530"/>
            <a:ext cx="771148" cy="727581"/>
            <a:chOff x="0" y="0"/>
            <a:chExt cx="2938138" cy="2560856"/>
          </a:xfrm>
        </p:grpSpPr>
        <p:cxnSp>
          <p:nvCxnSpPr>
            <p:cNvPr id="49" name="Straight Connector 48"/>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flipH="1">
            <a:off x="4357369" y="3442105"/>
            <a:ext cx="791236" cy="727581"/>
            <a:chOff x="0" y="0"/>
            <a:chExt cx="2938138" cy="2560856"/>
          </a:xfrm>
        </p:grpSpPr>
        <p:cxnSp>
          <p:nvCxnSpPr>
            <p:cNvPr id="53" name="Straight Connector 52"/>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5167888" y="601728"/>
            <a:ext cx="568072" cy="5635585"/>
            <a:chOff x="4082182" y="-1874853"/>
            <a:chExt cx="979635" cy="10540371"/>
          </a:xfrm>
        </p:grpSpPr>
        <p:sp>
          <p:nvSpPr>
            <p:cNvPr id="57" name="Rectangle 56"/>
            <p:cNvSpPr/>
            <p:nvPr/>
          </p:nvSpPr>
          <p:spPr>
            <a:xfrm>
              <a:off x="4082182" y="-1874853"/>
              <a:ext cx="925286" cy="937201"/>
            </a:xfrm>
            <a:prstGeom prst="rect">
              <a:avLst/>
            </a:prstGeom>
            <a:solidFill>
              <a:srgbClr val="FF0000">
                <a:alpha val="21000"/>
              </a:srgbClr>
            </a:solid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Critical to</a:t>
              </a:r>
            </a:p>
            <a:p>
              <a:pPr algn="ctr"/>
              <a:r>
                <a:rPr lang="en-ZA" sz="800" b="1" dirty="0">
                  <a:solidFill>
                    <a:schemeClr val="tx1"/>
                  </a:solidFill>
                  <a:latin typeface="Verdana" pitchFamily="34" charset="0"/>
                  <a:ea typeface="Verdana" pitchFamily="34" charset="0"/>
                  <a:cs typeface="Verdana" pitchFamily="34" charset="0"/>
                </a:rPr>
                <a:t>Act</a:t>
              </a:r>
            </a:p>
          </p:txBody>
        </p:sp>
        <p:sp>
          <p:nvSpPr>
            <p:cNvPr id="58" name="Rectangle 57"/>
            <p:cNvSpPr/>
            <p:nvPr/>
          </p:nvSpPr>
          <p:spPr>
            <a:xfrm>
              <a:off x="4129726" y="7986633"/>
              <a:ext cx="932091" cy="678885"/>
            </a:xfrm>
            <a:prstGeom prst="rect">
              <a:avLst/>
            </a:prstGeom>
            <a:solidFill>
              <a:srgbClr val="FF0000">
                <a:alpha val="21000"/>
              </a:srgbClr>
            </a:solid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Use</a:t>
              </a:r>
            </a:p>
            <a:p>
              <a:pPr algn="ctr"/>
              <a:r>
                <a:rPr lang="en-ZA" sz="800" b="1" dirty="0">
                  <a:solidFill>
                    <a:schemeClr val="tx1"/>
                  </a:solidFill>
                  <a:latin typeface="Verdana" pitchFamily="34" charset="0"/>
                  <a:ea typeface="Verdana" pitchFamily="34" charset="0"/>
                  <a:cs typeface="Verdana" pitchFamily="34" charset="0"/>
                </a:rPr>
                <a:t>Stage 0</a:t>
              </a:r>
            </a:p>
          </p:txBody>
        </p:sp>
        <p:cxnSp>
          <p:nvCxnSpPr>
            <p:cNvPr id="59" name="Straight Connector 58"/>
            <p:cNvCxnSpPr/>
            <p:nvPr/>
          </p:nvCxnSpPr>
          <p:spPr>
            <a:xfrm flipH="1" flipV="1">
              <a:off x="4082183" y="-1062917"/>
              <a:ext cx="967307" cy="9091572"/>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4124204" y="-1062917"/>
              <a:ext cx="896871" cy="9049550"/>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sp>
        <p:nvSpPr>
          <p:cNvPr id="61" name="Rounded Rectangular Callout 60"/>
          <p:cNvSpPr/>
          <p:nvPr/>
        </p:nvSpPr>
        <p:spPr>
          <a:xfrm>
            <a:off x="7464152" y="493714"/>
            <a:ext cx="3168352" cy="216024"/>
          </a:xfrm>
          <a:prstGeom prst="wedgeRoundRectCallout">
            <a:avLst>
              <a:gd name="adj1" fmla="val -106419"/>
              <a:gd name="adj2" fmla="val 15084"/>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Using your Critical Focus Point</a:t>
            </a:r>
          </a:p>
        </p:txBody>
      </p:sp>
      <p:sp>
        <p:nvSpPr>
          <p:cNvPr id="62" name="Rounded Rectangular Callout 61"/>
          <p:cNvSpPr/>
          <p:nvPr/>
        </p:nvSpPr>
        <p:spPr>
          <a:xfrm>
            <a:off x="2063552" y="6521450"/>
            <a:ext cx="7920880" cy="285041"/>
          </a:xfrm>
          <a:prstGeom prst="wedgeRoundRectCallout">
            <a:avLst>
              <a:gd name="adj1" fmla="val -26754"/>
              <a:gd name="adj2" fmla="val -153762"/>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Determine this stage of the Object’s Lifecycle and list it.</a:t>
            </a:r>
          </a:p>
        </p:txBody>
      </p:sp>
      <p:sp>
        <p:nvSpPr>
          <p:cNvPr id="63" name="Rounded Rectangular Callout 62"/>
          <p:cNvSpPr/>
          <p:nvPr/>
        </p:nvSpPr>
        <p:spPr>
          <a:xfrm>
            <a:off x="7987183" y="1284320"/>
            <a:ext cx="2861344" cy="4755981"/>
          </a:xfrm>
          <a:prstGeom prst="wedgeRoundRectCallout">
            <a:avLst>
              <a:gd name="adj1" fmla="val 44727"/>
              <a:gd name="adj2" fmla="val -4145"/>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Determine what could work better if Analysis &amp; Intelligence Requirements were understood, expected and could be Prepared for.</a:t>
            </a:r>
          </a:p>
          <a:p>
            <a:pPr algn="ctr"/>
            <a:r>
              <a:rPr lang="en-ZA" b="1" dirty="0">
                <a:solidFill>
                  <a:schemeClr val="tx1"/>
                </a:solidFill>
              </a:rPr>
              <a:t>Remember this includes: </a:t>
            </a:r>
          </a:p>
          <a:p>
            <a:pPr algn="ctr"/>
            <a:r>
              <a:rPr lang="en-ZA" b="1" dirty="0">
                <a:solidFill>
                  <a:schemeClr val="tx1"/>
                </a:solidFill>
              </a:rPr>
              <a:t>Inter-communication, Management, </a:t>
            </a:r>
          </a:p>
          <a:p>
            <a:pPr algn="ctr"/>
            <a:r>
              <a:rPr lang="en-ZA" b="1" dirty="0">
                <a:solidFill>
                  <a:schemeClr val="tx1"/>
                </a:solidFill>
              </a:rPr>
              <a:t>Controls,</a:t>
            </a:r>
          </a:p>
          <a:p>
            <a:pPr algn="ctr"/>
            <a:r>
              <a:rPr lang="en-ZA" b="1" dirty="0">
                <a:solidFill>
                  <a:schemeClr val="tx1"/>
                </a:solidFill>
              </a:rPr>
              <a:t>Current Effectiveness, Current Efficiency,</a:t>
            </a:r>
          </a:p>
          <a:p>
            <a:pPr algn="ctr"/>
            <a:r>
              <a:rPr lang="en-ZA" b="1" dirty="0">
                <a:solidFill>
                  <a:schemeClr val="tx1"/>
                </a:solidFill>
              </a:rPr>
              <a:t>Potential impact on current situation</a:t>
            </a:r>
          </a:p>
          <a:p>
            <a:pPr algn="ctr"/>
            <a:r>
              <a:rPr lang="en-ZA" b="1" dirty="0">
                <a:solidFill>
                  <a:schemeClr val="tx1"/>
                </a:solidFill>
              </a:rPr>
              <a:t>What will you lose?</a:t>
            </a:r>
          </a:p>
          <a:p>
            <a:pPr algn="ctr"/>
            <a:r>
              <a:rPr lang="en-ZA" b="1" dirty="0">
                <a:solidFill>
                  <a:schemeClr val="tx1"/>
                </a:solidFill>
              </a:rPr>
              <a:t>What will you gain? </a:t>
            </a:r>
          </a:p>
        </p:txBody>
      </p:sp>
      <p:grpSp>
        <p:nvGrpSpPr>
          <p:cNvPr id="64" name="Group 63"/>
          <p:cNvGrpSpPr/>
          <p:nvPr/>
        </p:nvGrpSpPr>
        <p:grpSpPr>
          <a:xfrm>
            <a:off x="4269851" y="601727"/>
            <a:ext cx="1191430" cy="5559516"/>
            <a:chOff x="3521975" y="-1806739"/>
            <a:chExt cx="2087169" cy="9982060"/>
          </a:xfrm>
        </p:grpSpPr>
        <p:cxnSp>
          <p:nvCxnSpPr>
            <p:cNvPr id="65" name="Straight Connector 64"/>
            <p:cNvCxnSpPr/>
            <p:nvPr/>
          </p:nvCxnSpPr>
          <p:spPr>
            <a:xfrm flipH="1" flipV="1">
              <a:off x="3724713" y="-907036"/>
              <a:ext cx="1884431" cy="4177755"/>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547662" y="3338754"/>
              <a:ext cx="2061482" cy="4376949"/>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3674926" y="-1806739"/>
              <a:ext cx="1428270" cy="899701"/>
            </a:xfrm>
            <a:prstGeom prst="rect">
              <a:avLst/>
            </a:prstGeom>
            <a:solidFill>
              <a:srgbClr val="00B050">
                <a:alpha val="21000"/>
              </a:srgb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Required</a:t>
              </a:r>
            </a:p>
            <a:p>
              <a:pPr algn="ctr"/>
              <a:r>
                <a:rPr lang="en-ZA" sz="800" b="1" dirty="0">
                  <a:solidFill>
                    <a:schemeClr val="tx1"/>
                  </a:solidFill>
                  <a:latin typeface="Verdana" pitchFamily="34" charset="0"/>
                  <a:ea typeface="Verdana" pitchFamily="34" charset="0"/>
                  <a:cs typeface="Verdana" pitchFamily="34" charset="0"/>
                </a:rPr>
                <a:t>for reuse</a:t>
              </a:r>
            </a:p>
          </p:txBody>
        </p:sp>
        <p:sp>
          <p:nvSpPr>
            <p:cNvPr id="68" name="Rectangle 67"/>
            <p:cNvSpPr/>
            <p:nvPr/>
          </p:nvSpPr>
          <p:spPr>
            <a:xfrm>
              <a:off x="3521975" y="7665454"/>
              <a:ext cx="1615886" cy="509867"/>
            </a:xfrm>
            <a:prstGeom prst="rect">
              <a:avLst/>
            </a:prstGeom>
            <a:solidFill>
              <a:srgbClr val="00B050">
                <a:alpha val="21000"/>
              </a:srgb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a:solidFill>
                    <a:schemeClr val="tx1"/>
                  </a:solidFill>
                  <a:latin typeface="Verdana" pitchFamily="34" charset="0"/>
                  <a:ea typeface="Verdana" pitchFamily="34" charset="0"/>
                  <a:cs typeface="Verdana" pitchFamily="34" charset="0"/>
                </a:rPr>
                <a:t>Life Cycle </a:t>
              </a:r>
            </a:p>
            <a:p>
              <a:pPr algn="ctr"/>
              <a:r>
                <a:rPr lang="en-ZA" sz="800" b="1">
                  <a:solidFill>
                    <a:schemeClr val="tx1"/>
                  </a:solidFill>
                  <a:latin typeface="Verdana" pitchFamily="34" charset="0"/>
                  <a:ea typeface="Verdana" pitchFamily="34" charset="0"/>
                  <a:cs typeface="Verdana" pitchFamily="34" charset="0"/>
                </a:rPr>
                <a:t>Stage 1</a:t>
              </a:r>
            </a:p>
          </p:txBody>
        </p:sp>
      </p:grpSp>
      <p:cxnSp>
        <p:nvCxnSpPr>
          <p:cNvPr id="69" name="Straight Connector 68"/>
          <p:cNvCxnSpPr/>
          <p:nvPr/>
        </p:nvCxnSpPr>
        <p:spPr>
          <a:xfrm flipV="1">
            <a:off x="5132856" y="2720031"/>
            <a:ext cx="0" cy="1417939"/>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grpSp>
        <p:nvGrpSpPr>
          <p:cNvPr id="70" name="Group 69"/>
          <p:cNvGrpSpPr/>
          <p:nvPr/>
        </p:nvGrpSpPr>
        <p:grpSpPr>
          <a:xfrm>
            <a:off x="5444189" y="1655221"/>
            <a:ext cx="619546" cy="3971367"/>
            <a:chOff x="3920189" y="1655220"/>
            <a:chExt cx="619546" cy="3971367"/>
          </a:xfrm>
        </p:grpSpPr>
        <p:cxnSp>
          <p:nvCxnSpPr>
            <p:cNvPr id="71" name="Straight Connector 70"/>
            <p:cNvCxnSpPr>
              <a:stCxn id="72" idx="1"/>
            </p:cNvCxnSpPr>
            <p:nvPr/>
          </p:nvCxnSpPr>
          <p:spPr>
            <a:xfrm flipV="1">
              <a:off x="3920189" y="1655220"/>
              <a:ext cx="7607" cy="380093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Right Arrow 71"/>
            <p:cNvSpPr/>
            <p:nvPr/>
          </p:nvSpPr>
          <p:spPr>
            <a:xfrm>
              <a:off x="3920189" y="5285719"/>
              <a:ext cx="619546" cy="34086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dirty="0">
                  <a:solidFill>
                    <a:srgbClr val="FF0000"/>
                  </a:solidFill>
                  <a:latin typeface="Verdana" pitchFamily="34" charset="0"/>
                  <a:ea typeface="Verdana" pitchFamily="34" charset="0"/>
                  <a:cs typeface="Verdana" pitchFamily="34" charset="0"/>
                </a:rPr>
                <a:t>Now</a:t>
              </a:r>
            </a:p>
          </p:txBody>
        </p:sp>
      </p:grpSp>
      <p:cxnSp>
        <p:nvCxnSpPr>
          <p:cNvPr id="77" name="Straight Connector 76"/>
          <p:cNvCxnSpPr/>
          <p:nvPr/>
        </p:nvCxnSpPr>
        <p:spPr>
          <a:xfrm flipV="1">
            <a:off x="4785126" y="2747820"/>
            <a:ext cx="0" cy="1407380"/>
          </a:xfrm>
          <a:prstGeom prst="line">
            <a:avLst/>
          </a:prstGeom>
          <a:ln w="25400">
            <a:solidFill>
              <a:srgbClr val="FFC000"/>
            </a:solidFill>
            <a:prstDash val="lgDash"/>
          </a:ln>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4C5A96F6-6808-F8E7-A385-F649B3319D3E}"/>
              </a:ext>
            </a:extLst>
          </p:cNvPr>
          <p:cNvGrpSpPr/>
          <p:nvPr/>
        </p:nvGrpSpPr>
        <p:grpSpPr>
          <a:xfrm>
            <a:off x="1514386" y="3437904"/>
            <a:ext cx="3623348" cy="2426034"/>
            <a:chOff x="1514386" y="3437904"/>
            <a:chExt cx="3623348" cy="2426034"/>
          </a:xfrm>
        </p:grpSpPr>
        <p:sp>
          <p:nvSpPr>
            <p:cNvPr id="76" name="Right Triangle 75"/>
            <p:cNvSpPr/>
            <p:nvPr/>
          </p:nvSpPr>
          <p:spPr>
            <a:xfrm>
              <a:off x="4785127" y="3437904"/>
              <a:ext cx="352607" cy="724523"/>
            </a:xfrm>
            <a:prstGeom prst="rtTriangle">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8" name="Rounded Rectangular Callout 77"/>
            <p:cNvSpPr/>
            <p:nvPr/>
          </p:nvSpPr>
          <p:spPr>
            <a:xfrm>
              <a:off x="1514386" y="4005065"/>
              <a:ext cx="2533380" cy="1858873"/>
            </a:xfrm>
            <a:prstGeom prst="wedgeRoundRectCallout">
              <a:avLst>
                <a:gd name="adj1" fmla="val 83714"/>
                <a:gd name="adj2" fmla="val -55868"/>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u="sng" dirty="0">
                  <a:solidFill>
                    <a:srgbClr val="FF0000"/>
                  </a:solidFill>
                </a:rPr>
                <a:t>EFFICIENCY IMPACT</a:t>
              </a:r>
            </a:p>
            <a:p>
              <a:pPr algn="ctr"/>
              <a:r>
                <a:rPr lang="en-ZA" sz="1400" b="1" u="sng" dirty="0">
                  <a:solidFill>
                    <a:schemeClr val="tx1"/>
                  </a:solidFill>
                </a:rPr>
                <a:t>Establish a Functional Capability that maintains Interactive Preparation to ensure the Object Analysis &amp; Intelligence is accurate and useful</a:t>
              </a:r>
            </a:p>
          </p:txBody>
        </p:sp>
      </p:grpSp>
      <p:grpSp>
        <p:nvGrpSpPr>
          <p:cNvPr id="87" name="Group 86">
            <a:extLst>
              <a:ext uri="{FF2B5EF4-FFF2-40B4-BE49-F238E27FC236}">
                <a16:creationId xmlns:a16="http://schemas.microsoft.com/office/drawing/2014/main" id="{8C8072A3-4761-1814-D16A-0EA85C83B8E9}"/>
              </a:ext>
            </a:extLst>
          </p:cNvPr>
          <p:cNvGrpSpPr/>
          <p:nvPr/>
        </p:nvGrpSpPr>
        <p:grpSpPr>
          <a:xfrm>
            <a:off x="1487489" y="1284320"/>
            <a:ext cx="3649293" cy="2153580"/>
            <a:chOff x="1487489" y="1284320"/>
            <a:chExt cx="3649293" cy="2153580"/>
          </a:xfrm>
        </p:grpSpPr>
        <p:sp>
          <p:nvSpPr>
            <p:cNvPr id="75" name="Right Triangle 74"/>
            <p:cNvSpPr/>
            <p:nvPr/>
          </p:nvSpPr>
          <p:spPr>
            <a:xfrm flipV="1">
              <a:off x="4777030" y="2761487"/>
              <a:ext cx="359752" cy="676413"/>
            </a:xfrm>
            <a:prstGeom prst="rtTriangle">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9" name="Rounded Rectangular Callout 78"/>
            <p:cNvSpPr/>
            <p:nvPr/>
          </p:nvSpPr>
          <p:spPr>
            <a:xfrm>
              <a:off x="1487489" y="1284320"/>
              <a:ext cx="2557637" cy="2000665"/>
            </a:xfrm>
            <a:prstGeom prst="wedgeRoundRectCallout">
              <a:avLst>
                <a:gd name="adj1" fmla="val 81950"/>
                <a:gd name="adj2" fmla="val 35842"/>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u="sng" dirty="0">
                  <a:solidFill>
                    <a:srgbClr val="FF0000"/>
                  </a:solidFill>
                </a:rPr>
                <a:t>EFFECTIVENESS IMPACT </a:t>
              </a:r>
            </a:p>
            <a:p>
              <a:pPr algn="ctr"/>
              <a:r>
                <a:rPr lang="en-ZA" sz="1400" b="1" u="sng" dirty="0">
                  <a:solidFill>
                    <a:schemeClr val="tx1"/>
                  </a:solidFill>
                </a:rPr>
                <a:t>Establish a Functional Capability that maintains Interactive Preparation to ensure the Object Analysis &amp; Intelligence is accurate and useful</a:t>
              </a:r>
            </a:p>
            <a:p>
              <a:pPr algn="ctr"/>
              <a:endParaRPr lang="en-ZA" sz="1400" b="1" u="sng" dirty="0">
                <a:solidFill>
                  <a:schemeClr val="tx1"/>
                </a:solidFill>
              </a:endParaRPr>
            </a:p>
          </p:txBody>
        </p:sp>
      </p:grpSp>
      <p:grpSp>
        <p:nvGrpSpPr>
          <p:cNvPr id="88" name="Group 87">
            <a:extLst>
              <a:ext uri="{FF2B5EF4-FFF2-40B4-BE49-F238E27FC236}">
                <a16:creationId xmlns:a16="http://schemas.microsoft.com/office/drawing/2014/main" id="{C720C69C-5049-D7AD-75EF-91BE8532C51C}"/>
              </a:ext>
            </a:extLst>
          </p:cNvPr>
          <p:cNvGrpSpPr/>
          <p:nvPr/>
        </p:nvGrpSpPr>
        <p:grpSpPr>
          <a:xfrm>
            <a:off x="1487489" y="1284320"/>
            <a:ext cx="3640719" cy="2153585"/>
            <a:chOff x="1487489" y="1284320"/>
            <a:chExt cx="3640719" cy="2153585"/>
          </a:xfrm>
        </p:grpSpPr>
        <p:sp>
          <p:nvSpPr>
            <p:cNvPr id="73" name="Right Triangle 72"/>
            <p:cNvSpPr/>
            <p:nvPr/>
          </p:nvSpPr>
          <p:spPr>
            <a:xfrm flipH="1">
              <a:off x="4785127" y="2761491"/>
              <a:ext cx="343081" cy="676414"/>
            </a:xfrm>
            <a:prstGeom prst="rtTriangle">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0" name="Rounded Rectangular Callout 79"/>
            <p:cNvSpPr/>
            <p:nvPr/>
          </p:nvSpPr>
          <p:spPr>
            <a:xfrm>
              <a:off x="1487489" y="1284320"/>
              <a:ext cx="2557637" cy="2000665"/>
            </a:xfrm>
            <a:prstGeom prst="wedgeRoundRectCallout">
              <a:avLst>
                <a:gd name="adj1" fmla="val 84624"/>
                <a:gd name="adj2" fmla="val 52929"/>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u="sng" dirty="0">
                  <a:solidFill>
                    <a:srgbClr val="FF0000"/>
                  </a:solidFill>
                </a:rPr>
                <a:t>EFFECTIVENESS IMPACT </a:t>
              </a:r>
            </a:p>
            <a:p>
              <a:pPr algn="ctr"/>
              <a:r>
                <a:rPr lang="en-ZA" sz="1400" b="1" u="sng" dirty="0">
                  <a:solidFill>
                    <a:schemeClr val="tx1"/>
                  </a:solidFill>
                </a:rPr>
                <a:t>Establish a Functional Capability that maintains Interactive Preparation to ensure the Object Analysis &amp; Intelligence is accurate and useful</a:t>
              </a:r>
            </a:p>
            <a:p>
              <a:pPr algn="ctr"/>
              <a:endParaRPr lang="en-ZA" sz="1400" b="1" u="sng" dirty="0">
                <a:solidFill>
                  <a:schemeClr val="tx1"/>
                </a:solidFill>
              </a:endParaRPr>
            </a:p>
          </p:txBody>
        </p:sp>
      </p:grpSp>
      <p:grpSp>
        <p:nvGrpSpPr>
          <p:cNvPr id="89" name="Group 88">
            <a:extLst>
              <a:ext uri="{FF2B5EF4-FFF2-40B4-BE49-F238E27FC236}">
                <a16:creationId xmlns:a16="http://schemas.microsoft.com/office/drawing/2014/main" id="{20BAE01A-3365-2E1F-B702-D8D56FD38426}"/>
              </a:ext>
            </a:extLst>
          </p:cNvPr>
          <p:cNvGrpSpPr/>
          <p:nvPr/>
        </p:nvGrpSpPr>
        <p:grpSpPr>
          <a:xfrm>
            <a:off x="1524273" y="3453227"/>
            <a:ext cx="3612508" cy="2421109"/>
            <a:chOff x="1524273" y="3453227"/>
            <a:chExt cx="3612508" cy="2421109"/>
          </a:xfrm>
        </p:grpSpPr>
        <p:sp>
          <p:nvSpPr>
            <p:cNvPr id="74" name="Right Triangle 73"/>
            <p:cNvSpPr/>
            <p:nvPr/>
          </p:nvSpPr>
          <p:spPr>
            <a:xfrm flipH="1" flipV="1">
              <a:off x="4821574" y="3453227"/>
              <a:ext cx="315207" cy="700318"/>
            </a:xfrm>
            <a:prstGeom prst="rtTriangle">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1" name="Rounded Rectangular Callout 80"/>
            <p:cNvSpPr/>
            <p:nvPr/>
          </p:nvSpPr>
          <p:spPr>
            <a:xfrm>
              <a:off x="1524273" y="4015463"/>
              <a:ext cx="2533380" cy="1858873"/>
            </a:xfrm>
            <a:prstGeom prst="wedgeRoundRectCallout">
              <a:avLst>
                <a:gd name="adj1" fmla="val 85739"/>
                <a:gd name="adj2" fmla="val -72418"/>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u="sng" dirty="0">
                  <a:solidFill>
                    <a:srgbClr val="FF0000"/>
                  </a:solidFill>
                </a:rPr>
                <a:t>EFFICIENCY IMPACT</a:t>
              </a:r>
            </a:p>
            <a:p>
              <a:pPr algn="ctr"/>
              <a:r>
                <a:rPr lang="en-ZA" sz="1400" b="1" u="sng" dirty="0">
                  <a:solidFill>
                    <a:schemeClr val="tx1"/>
                  </a:solidFill>
                </a:rPr>
                <a:t>Establish a Functional Capability that maintains Interactive Preparation to ensure the Object Analysis &amp; Intelligence is accurate and useful</a:t>
              </a:r>
            </a:p>
          </p:txBody>
        </p:sp>
      </p:grpSp>
      <p:grpSp>
        <p:nvGrpSpPr>
          <p:cNvPr id="82" name="Group 81"/>
          <p:cNvGrpSpPr/>
          <p:nvPr/>
        </p:nvGrpSpPr>
        <p:grpSpPr>
          <a:xfrm>
            <a:off x="3215680" y="601727"/>
            <a:ext cx="2224256" cy="5579054"/>
            <a:chOff x="631343" y="-274118"/>
            <a:chExt cx="3900316" cy="10124468"/>
          </a:xfrm>
        </p:grpSpPr>
        <p:cxnSp>
          <p:nvCxnSpPr>
            <p:cNvPr id="83" name="Straight Connector 82"/>
            <p:cNvCxnSpPr/>
            <p:nvPr/>
          </p:nvCxnSpPr>
          <p:spPr>
            <a:xfrm flipV="1">
              <a:off x="631343" y="4885605"/>
              <a:ext cx="3900316" cy="4464746"/>
            </a:xfrm>
            <a:prstGeom prst="line">
              <a:avLst/>
            </a:prstGeom>
            <a:ln w="25400">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631344" y="594618"/>
              <a:ext cx="3859493" cy="4277378"/>
            </a:xfrm>
            <a:prstGeom prst="line">
              <a:avLst/>
            </a:prstGeom>
            <a:ln w="25400">
              <a:solidFill>
                <a:srgbClr val="FFC000"/>
              </a:solidFill>
              <a:prstDash val="lgDash"/>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631343" y="-274118"/>
              <a:ext cx="1983503" cy="868736"/>
            </a:xfrm>
            <a:prstGeom prst="rect">
              <a:avLst/>
            </a:prstGeom>
            <a:solidFill>
              <a:srgbClr val="FFC000">
                <a:alpha val="21000"/>
              </a:srgbClr>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a:solidFill>
                    <a:schemeClr val="tx1"/>
                  </a:solidFill>
                  <a:latin typeface="Verdana" pitchFamily="34" charset="0"/>
                  <a:ea typeface="Verdana" pitchFamily="34" charset="0"/>
                  <a:cs typeface="Verdana" pitchFamily="34" charset="0"/>
                </a:rPr>
                <a:t>Medium Term</a:t>
              </a:r>
            </a:p>
            <a:p>
              <a:pPr algn="ctr"/>
              <a:r>
                <a:rPr lang="en-ZA" sz="800" b="1">
                  <a:solidFill>
                    <a:schemeClr val="tx1"/>
                  </a:solidFill>
                  <a:latin typeface="Verdana" pitchFamily="34" charset="0"/>
                  <a:ea typeface="Verdana" pitchFamily="34" charset="0"/>
                  <a:cs typeface="Verdana" pitchFamily="34" charset="0"/>
                </a:rPr>
                <a:t> Analysis &amp; Intelligence</a:t>
              </a:r>
            </a:p>
          </p:txBody>
        </p:sp>
        <p:sp>
          <p:nvSpPr>
            <p:cNvPr id="86" name="Rectangle 85"/>
            <p:cNvSpPr/>
            <p:nvPr/>
          </p:nvSpPr>
          <p:spPr>
            <a:xfrm>
              <a:off x="631343" y="9340482"/>
              <a:ext cx="1874240" cy="509868"/>
            </a:xfrm>
            <a:prstGeom prst="rect">
              <a:avLst/>
            </a:prstGeom>
            <a:solidFill>
              <a:srgbClr val="FFC000">
                <a:alpha val="21000"/>
              </a:srgbClr>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a:solidFill>
                    <a:schemeClr val="tx1"/>
                  </a:solidFill>
                  <a:latin typeface="Verdana" pitchFamily="34" charset="0"/>
                  <a:ea typeface="Verdana" pitchFamily="34" charset="0"/>
                  <a:cs typeface="Verdana" pitchFamily="34" charset="0"/>
                </a:rPr>
                <a:t>Life Cycle </a:t>
              </a:r>
            </a:p>
            <a:p>
              <a:pPr algn="ctr"/>
              <a:r>
                <a:rPr lang="en-ZA" sz="800" b="1">
                  <a:solidFill>
                    <a:schemeClr val="tx1"/>
                  </a:solidFill>
                  <a:latin typeface="Verdana" pitchFamily="34" charset="0"/>
                  <a:ea typeface="Verdana" pitchFamily="34" charset="0"/>
                  <a:cs typeface="Verdana" pitchFamily="34" charset="0"/>
                </a:rPr>
                <a:t>Stage 2</a:t>
              </a:r>
            </a:p>
          </p:txBody>
        </p:sp>
      </p:grpSp>
    </p:spTree>
    <p:extLst>
      <p:ext uri="{BB962C8B-B14F-4D97-AF65-F5344CB8AC3E}">
        <p14:creationId xmlns:p14="http://schemas.microsoft.com/office/powerpoint/2010/main" val="156341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fade">
                                      <p:cBhvr>
                                        <p:cTn id="17" dur="500"/>
                                        <p:tgtEl>
                                          <p:spTgt spid="8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9"/>
                                        </p:tgtEl>
                                        <p:attrNameLst>
                                          <p:attrName>style.visibility</p:attrName>
                                        </p:attrNameLst>
                                      </p:cBhvr>
                                      <p:to>
                                        <p:strVal val="visible"/>
                                      </p:to>
                                    </p:set>
                                    <p:animEffect transition="in" filter="fade">
                                      <p:cBhvr>
                                        <p:cTn id="22" dur="500"/>
                                        <p:tgtEl>
                                          <p:spTgt spid="8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524000" y="493714"/>
            <a:ext cx="9145588" cy="6364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957" y="1788850"/>
            <a:ext cx="4142227" cy="329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4"/>
          <p:cNvSpPr txBox="1">
            <a:spLocks/>
          </p:cNvSpPr>
          <p:nvPr/>
        </p:nvSpPr>
        <p:spPr bwMode="auto">
          <a:xfrm>
            <a:off x="1557339" y="58739"/>
            <a:ext cx="9001125" cy="484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400">
                <a:latin typeface="Arial" charset="0"/>
                <a:cs typeface="Arial" charset="0"/>
              </a:rPr>
              <a:t>Object </a:t>
            </a:r>
            <a:r>
              <a:rPr lang="en-ZA" sz="2400" u="sng">
                <a:solidFill>
                  <a:srgbClr val="FF0000"/>
                </a:solidFill>
                <a:latin typeface="Arial" charset="0"/>
                <a:cs typeface="Arial" charset="0"/>
              </a:rPr>
              <a:t>Impact Analysis &amp; Intelligence</a:t>
            </a:r>
            <a:r>
              <a:rPr lang="en-ZA" sz="2400">
                <a:solidFill>
                  <a:srgbClr val="FF0000"/>
                </a:solidFill>
                <a:latin typeface="Arial" charset="0"/>
                <a:cs typeface="Arial" charset="0"/>
              </a:rPr>
              <a:t> </a:t>
            </a:r>
            <a:r>
              <a:rPr lang="en-ZA" sz="2400">
                <a:latin typeface="Arial" charset="0"/>
                <a:cs typeface="Arial" charset="0"/>
              </a:rPr>
              <a:t>Considerations</a:t>
            </a:r>
            <a:endParaRPr lang="en-ZA" sz="2400" dirty="0">
              <a:latin typeface="Arial" charset="0"/>
              <a:cs typeface="Arial" charset="0"/>
            </a:endParaRPr>
          </a:p>
        </p:txBody>
      </p:sp>
      <p:grpSp>
        <p:nvGrpSpPr>
          <p:cNvPr id="5" name="Group 10"/>
          <p:cNvGrpSpPr>
            <a:grpSpLocks/>
          </p:cNvGrpSpPr>
          <p:nvPr/>
        </p:nvGrpSpPr>
        <p:grpSpPr bwMode="auto">
          <a:xfrm>
            <a:off x="10113964" y="6521451"/>
            <a:ext cx="617537" cy="347663"/>
            <a:chOff x="8589272" y="6520719"/>
            <a:chExt cx="617729" cy="348542"/>
          </a:xfrm>
        </p:grpSpPr>
        <p:pic>
          <p:nvPicPr>
            <p:cNvPr id="6"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9272" y="6520719"/>
              <a:ext cx="556071" cy="34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1"/>
            <p:cNvSpPr txBox="1">
              <a:spLocks/>
            </p:cNvSpPr>
            <p:nvPr/>
          </p:nvSpPr>
          <p:spPr bwMode="auto">
            <a:xfrm>
              <a:off x="8691734" y="6536606"/>
              <a:ext cx="51526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0382FED-399C-41AD-848E-8D57682C77A4}" type="slidenum">
                <a:rPr lang="en-US"/>
                <a:pPr eaLnBrk="1" hangingPunct="1"/>
                <a:t>77</a:t>
              </a:fld>
              <a:endParaRPr lang="en-US"/>
            </a:p>
          </p:txBody>
        </p:sp>
      </p:grpSp>
      <p:grpSp>
        <p:nvGrpSpPr>
          <p:cNvPr id="8" name="Group 7"/>
          <p:cNvGrpSpPr/>
          <p:nvPr/>
        </p:nvGrpSpPr>
        <p:grpSpPr>
          <a:xfrm>
            <a:off x="5176563" y="2165144"/>
            <a:ext cx="547492" cy="553301"/>
            <a:chOff x="0" y="0"/>
            <a:chExt cx="2938138" cy="2560856"/>
          </a:xfrm>
        </p:grpSpPr>
        <p:cxnSp>
          <p:nvCxnSpPr>
            <p:cNvPr id="9" name="Straight Connector 8"/>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flipH="1">
            <a:off x="5447928" y="2727536"/>
            <a:ext cx="648072" cy="727582"/>
            <a:chOff x="3275856" y="2727536"/>
            <a:chExt cx="661045" cy="727582"/>
          </a:xfrm>
        </p:grpSpPr>
        <p:grpSp>
          <p:nvGrpSpPr>
            <p:cNvPr id="13" name="Group 12"/>
            <p:cNvGrpSpPr/>
            <p:nvPr/>
          </p:nvGrpSpPr>
          <p:grpSpPr>
            <a:xfrm>
              <a:off x="3275856" y="2731221"/>
              <a:ext cx="661045" cy="699609"/>
              <a:chOff x="-2021614" y="-23770"/>
              <a:chExt cx="3547525" cy="3238012"/>
            </a:xfrm>
          </p:grpSpPr>
          <p:cxnSp>
            <p:nvCxnSpPr>
              <p:cNvPr id="15" name="Straight Connector 14"/>
              <p:cNvCxnSpPr/>
              <p:nvPr/>
            </p:nvCxnSpPr>
            <p:spPr>
              <a:xfrm>
                <a:off x="-51750" y="1"/>
                <a:ext cx="1577661"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021614" y="-23770"/>
                <a:ext cx="1969864" cy="32295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886635" y="3205772"/>
                <a:ext cx="3412545" cy="84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flipV="1">
              <a:off x="3911643" y="2727536"/>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4808403" y="2727536"/>
            <a:ext cx="661045" cy="727582"/>
            <a:chOff x="3275856" y="2727536"/>
            <a:chExt cx="661045" cy="727582"/>
          </a:xfrm>
        </p:grpSpPr>
        <p:grpSp>
          <p:nvGrpSpPr>
            <p:cNvPr id="19" name="Group 18"/>
            <p:cNvGrpSpPr/>
            <p:nvPr/>
          </p:nvGrpSpPr>
          <p:grpSpPr>
            <a:xfrm>
              <a:off x="3275856" y="2731221"/>
              <a:ext cx="661045" cy="699609"/>
              <a:chOff x="-2021614" y="-23770"/>
              <a:chExt cx="3547525" cy="3238012"/>
            </a:xfrm>
          </p:grpSpPr>
          <p:cxnSp>
            <p:nvCxnSpPr>
              <p:cNvPr id="21" name="Straight Connector 20"/>
              <p:cNvCxnSpPr/>
              <p:nvPr/>
            </p:nvCxnSpPr>
            <p:spPr>
              <a:xfrm>
                <a:off x="-51750" y="1"/>
                <a:ext cx="1577661"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021614" y="-23770"/>
                <a:ext cx="1969864" cy="32295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886635" y="3205772"/>
                <a:ext cx="3412545" cy="84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flipV="1">
              <a:off x="3911643" y="2727536"/>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rot="10800000">
            <a:off x="5192440" y="4165846"/>
            <a:ext cx="547492" cy="547421"/>
            <a:chOff x="0" y="0"/>
            <a:chExt cx="2938138" cy="2560856"/>
          </a:xfrm>
        </p:grpSpPr>
        <p:cxnSp>
          <p:nvCxnSpPr>
            <p:cNvPr id="25" name="Straight Connector 24"/>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flipH="1" flipV="1">
            <a:off x="5468888" y="3429000"/>
            <a:ext cx="644204" cy="732266"/>
            <a:chOff x="3301010" y="2715428"/>
            <a:chExt cx="599349" cy="727582"/>
          </a:xfrm>
        </p:grpSpPr>
        <p:grpSp>
          <p:nvGrpSpPr>
            <p:cNvPr id="29" name="Group 28"/>
            <p:cNvGrpSpPr/>
            <p:nvPr/>
          </p:nvGrpSpPr>
          <p:grpSpPr>
            <a:xfrm>
              <a:off x="3301010" y="2727536"/>
              <a:ext cx="599349" cy="703294"/>
              <a:chOff x="-1886625" y="-40828"/>
              <a:chExt cx="3216434" cy="3255070"/>
            </a:xfrm>
          </p:grpSpPr>
          <p:cxnSp>
            <p:nvCxnSpPr>
              <p:cNvPr id="31" name="Straight Connector 30"/>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30" name="Straight Connector 29"/>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flipV="1">
            <a:off x="4797674" y="3429000"/>
            <a:ext cx="654122" cy="732266"/>
            <a:chOff x="3301010" y="2715428"/>
            <a:chExt cx="599349" cy="727582"/>
          </a:xfrm>
        </p:grpSpPr>
        <p:grpSp>
          <p:nvGrpSpPr>
            <p:cNvPr id="35" name="Group 34"/>
            <p:cNvGrpSpPr/>
            <p:nvPr/>
          </p:nvGrpSpPr>
          <p:grpSpPr>
            <a:xfrm>
              <a:off x="3301010" y="2727536"/>
              <a:ext cx="599349" cy="703294"/>
              <a:chOff x="-1886625" y="-40828"/>
              <a:chExt cx="3216434" cy="3255070"/>
            </a:xfrm>
          </p:grpSpPr>
          <p:cxnSp>
            <p:nvCxnSpPr>
              <p:cNvPr id="37" name="Straight Connector 36"/>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rot="10800000" flipH="1">
            <a:off x="5759795" y="2722776"/>
            <a:ext cx="771148" cy="727581"/>
            <a:chOff x="0" y="0"/>
            <a:chExt cx="2938138" cy="2560856"/>
          </a:xfrm>
        </p:grpSpPr>
        <p:cxnSp>
          <p:nvCxnSpPr>
            <p:cNvPr id="41" name="Straight Connector 40"/>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flipH="1">
            <a:off x="5736812" y="3435351"/>
            <a:ext cx="791236" cy="727581"/>
            <a:chOff x="0" y="0"/>
            <a:chExt cx="2938138" cy="2560856"/>
          </a:xfrm>
        </p:grpSpPr>
        <p:cxnSp>
          <p:nvCxnSpPr>
            <p:cNvPr id="45" name="Straight Connector 44"/>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rot="10800000" flipH="1">
            <a:off x="4380352" y="2729530"/>
            <a:ext cx="771148" cy="727581"/>
            <a:chOff x="0" y="0"/>
            <a:chExt cx="2938138" cy="2560856"/>
          </a:xfrm>
        </p:grpSpPr>
        <p:cxnSp>
          <p:nvCxnSpPr>
            <p:cNvPr id="49" name="Straight Connector 48"/>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flipH="1">
            <a:off x="4357369" y="3442105"/>
            <a:ext cx="791236" cy="727581"/>
            <a:chOff x="0" y="0"/>
            <a:chExt cx="2938138" cy="2560856"/>
          </a:xfrm>
        </p:grpSpPr>
        <p:cxnSp>
          <p:nvCxnSpPr>
            <p:cNvPr id="53" name="Straight Connector 52"/>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5167888" y="601728"/>
            <a:ext cx="568072" cy="5635585"/>
            <a:chOff x="4082182" y="-1874853"/>
            <a:chExt cx="979635" cy="10540371"/>
          </a:xfrm>
        </p:grpSpPr>
        <p:sp>
          <p:nvSpPr>
            <p:cNvPr id="57" name="Rectangle 56"/>
            <p:cNvSpPr/>
            <p:nvPr/>
          </p:nvSpPr>
          <p:spPr>
            <a:xfrm>
              <a:off x="4082182" y="-1874853"/>
              <a:ext cx="925286" cy="937201"/>
            </a:xfrm>
            <a:prstGeom prst="rect">
              <a:avLst/>
            </a:prstGeom>
            <a:solidFill>
              <a:srgbClr val="FF0000">
                <a:alpha val="21000"/>
              </a:srgbClr>
            </a:solid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Critical to</a:t>
              </a:r>
            </a:p>
            <a:p>
              <a:pPr algn="ctr"/>
              <a:r>
                <a:rPr lang="en-ZA" sz="800" b="1" dirty="0">
                  <a:solidFill>
                    <a:schemeClr val="tx1"/>
                  </a:solidFill>
                  <a:latin typeface="Verdana" pitchFamily="34" charset="0"/>
                  <a:ea typeface="Verdana" pitchFamily="34" charset="0"/>
                  <a:cs typeface="Verdana" pitchFamily="34" charset="0"/>
                </a:rPr>
                <a:t>Act</a:t>
              </a:r>
            </a:p>
          </p:txBody>
        </p:sp>
        <p:sp>
          <p:nvSpPr>
            <p:cNvPr id="58" name="Rectangle 57"/>
            <p:cNvSpPr/>
            <p:nvPr/>
          </p:nvSpPr>
          <p:spPr>
            <a:xfrm>
              <a:off x="4129726" y="7986633"/>
              <a:ext cx="932091" cy="678885"/>
            </a:xfrm>
            <a:prstGeom prst="rect">
              <a:avLst/>
            </a:prstGeom>
            <a:solidFill>
              <a:srgbClr val="FF0000">
                <a:alpha val="21000"/>
              </a:srgbClr>
            </a:solid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Use</a:t>
              </a:r>
            </a:p>
            <a:p>
              <a:pPr algn="ctr"/>
              <a:r>
                <a:rPr lang="en-ZA" sz="800" b="1" dirty="0">
                  <a:solidFill>
                    <a:schemeClr val="tx1"/>
                  </a:solidFill>
                  <a:latin typeface="Verdana" pitchFamily="34" charset="0"/>
                  <a:ea typeface="Verdana" pitchFamily="34" charset="0"/>
                  <a:cs typeface="Verdana" pitchFamily="34" charset="0"/>
                </a:rPr>
                <a:t>Stage 0</a:t>
              </a:r>
            </a:p>
          </p:txBody>
        </p:sp>
        <p:cxnSp>
          <p:nvCxnSpPr>
            <p:cNvPr id="59" name="Straight Connector 58"/>
            <p:cNvCxnSpPr/>
            <p:nvPr/>
          </p:nvCxnSpPr>
          <p:spPr>
            <a:xfrm flipH="1" flipV="1">
              <a:off x="4082183" y="-1062917"/>
              <a:ext cx="967307" cy="9091572"/>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4124204" y="-1062917"/>
              <a:ext cx="896871" cy="9049550"/>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sp>
        <p:nvSpPr>
          <p:cNvPr id="61" name="Rounded Rectangular Callout 60"/>
          <p:cNvSpPr/>
          <p:nvPr/>
        </p:nvSpPr>
        <p:spPr>
          <a:xfrm>
            <a:off x="7464152" y="493714"/>
            <a:ext cx="3168352" cy="216024"/>
          </a:xfrm>
          <a:prstGeom prst="wedgeRoundRectCallout">
            <a:avLst>
              <a:gd name="adj1" fmla="val -106419"/>
              <a:gd name="adj2" fmla="val 15084"/>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Using your Critical Focus Point</a:t>
            </a:r>
          </a:p>
        </p:txBody>
      </p:sp>
      <p:sp>
        <p:nvSpPr>
          <p:cNvPr id="62" name="Rounded Rectangular Callout 61"/>
          <p:cNvSpPr/>
          <p:nvPr/>
        </p:nvSpPr>
        <p:spPr>
          <a:xfrm>
            <a:off x="2063552" y="6521450"/>
            <a:ext cx="7920880" cy="285041"/>
          </a:xfrm>
          <a:prstGeom prst="wedgeRoundRectCallout">
            <a:avLst>
              <a:gd name="adj1" fmla="val -40348"/>
              <a:gd name="adj2" fmla="val -144768"/>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Determine this stage of the Object’s Lifecycle and list it.</a:t>
            </a:r>
          </a:p>
        </p:txBody>
      </p:sp>
      <p:sp>
        <p:nvSpPr>
          <p:cNvPr id="65" name="Rounded Rectangular Callout 64"/>
          <p:cNvSpPr/>
          <p:nvPr/>
        </p:nvSpPr>
        <p:spPr>
          <a:xfrm>
            <a:off x="7752185" y="1607632"/>
            <a:ext cx="3096343" cy="3907780"/>
          </a:xfrm>
          <a:prstGeom prst="wedgeRoundRectCallout">
            <a:avLst>
              <a:gd name="adj1" fmla="val 44727"/>
              <a:gd name="adj2" fmla="val -4145"/>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Determine what could work better if Historical Requirements were understood and met.</a:t>
            </a:r>
          </a:p>
          <a:p>
            <a:pPr algn="ctr"/>
            <a:r>
              <a:rPr lang="en-ZA" b="1" dirty="0">
                <a:solidFill>
                  <a:schemeClr val="tx1"/>
                </a:solidFill>
              </a:rPr>
              <a:t>Remember this includes: </a:t>
            </a:r>
          </a:p>
          <a:p>
            <a:pPr algn="ctr"/>
            <a:r>
              <a:rPr lang="en-ZA" b="1" dirty="0">
                <a:solidFill>
                  <a:schemeClr val="tx1"/>
                </a:solidFill>
              </a:rPr>
              <a:t>Inter-communication, Management, </a:t>
            </a:r>
          </a:p>
          <a:p>
            <a:pPr algn="ctr"/>
            <a:r>
              <a:rPr lang="en-ZA" b="1" dirty="0">
                <a:solidFill>
                  <a:schemeClr val="tx1"/>
                </a:solidFill>
              </a:rPr>
              <a:t>Controls,</a:t>
            </a:r>
          </a:p>
          <a:p>
            <a:pPr algn="ctr"/>
            <a:r>
              <a:rPr lang="en-ZA" b="1" dirty="0">
                <a:solidFill>
                  <a:schemeClr val="tx1"/>
                </a:solidFill>
              </a:rPr>
              <a:t>Current Effectiveness, Current Efficiency,</a:t>
            </a:r>
          </a:p>
          <a:p>
            <a:pPr algn="ctr"/>
            <a:r>
              <a:rPr lang="en-ZA" b="1" dirty="0">
                <a:solidFill>
                  <a:schemeClr val="tx1"/>
                </a:solidFill>
              </a:rPr>
              <a:t>Potential impact on current situation</a:t>
            </a:r>
          </a:p>
          <a:p>
            <a:pPr algn="ctr"/>
            <a:r>
              <a:rPr lang="en-ZA" b="1" dirty="0">
                <a:solidFill>
                  <a:schemeClr val="tx1"/>
                </a:solidFill>
              </a:rPr>
              <a:t>What will you lose?</a:t>
            </a:r>
          </a:p>
          <a:p>
            <a:pPr algn="ctr"/>
            <a:r>
              <a:rPr lang="en-ZA" b="1" dirty="0">
                <a:solidFill>
                  <a:schemeClr val="tx1"/>
                </a:solidFill>
              </a:rPr>
              <a:t>What will you gain? </a:t>
            </a:r>
          </a:p>
        </p:txBody>
      </p:sp>
      <p:sp>
        <p:nvSpPr>
          <p:cNvPr id="66" name="Rounded Rectangular Callout 65"/>
          <p:cNvSpPr/>
          <p:nvPr/>
        </p:nvSpPr>
        <p:spPr>
          <a:xfrm>
            <a:off x="1479110" y="2161894"/>
            <a:ext cx="2232248" cy="1513963"/>
          </a:xfrm>
          <a:prstGeom prst="wedgeRoundRectCallout">
            <a:avLst>
              <a:gd name="adj1" fmla="val -7758"/>
              <a:gd name="adj2" fmla="val -121175"/>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Identify what is meant by “Historical”</a:t>
            </a:r>
          </a:p>
        </p:txBody>
      </p:sp>
      <p:grpSp>
        <p:nvGrpSpPr>
          <p:cNvPr id="67" name="Group 66"/>
          <p:cNvGrpSpPr/>
          <p:nvPr/>
        </p:nvGrpSpPr>
        <p:grpSpPr>
          <a:xfrm>
            <a:off x="4269851" y="601727"/>
            <a:ext cx="1191430" cy="5559516"/>
            <a:chOff x="3521975" y="-1806739"/>
            <a:chExt cx="2087169" cy="9982060"/>
          </a:xfrm>
        </p:grpSpPr>
        <p:cxnSp>
          <p:nvCxnSpPr>
            <p:cNvPr id="68" name="Straight Connector 67"/>
            <p:cNvCxnSpPr/>
            <p:nvPr/>
          </p:nvCxnSpPr>
          <p:spPr>
            <a:xfrm flipH="1" flipV="1">
              <a:off x="3724713" y="-907036"/>
              <a:ext cx="1884431" cy="4177755"/>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3547662" y="3338754"/>
              <a:ext cx="2061482" cy="4376949"/>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3674926" y="-1806739"/>
              <a:ext cx="1428270" cy="899701"/>
            </a:xfrm>
            <a:prstGeom prst="rect">
              <a:avLst/>
            </a:prstGeom>
            <a:solidFill>
              <a:srgbClr val="00B050">
                <a:alpha val="21000"/>
              </a:srgb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Required</a:t>
              </a:r>
            </a:p>
            <a:p>
              <a:pPr algn="ctr"/>
              <a:r>
                <a:rPr lang="en-ZA" sz="800" b="1" dirty="0">
                  <a:solidFill>
                    <a:schemeClr val="tx1"/>
                  </a:solidFill>
                  <a:latin typeface="Verdana" pitchFamily="34" charset="0"/>
                  <a:ea typeface="Verdana" pitchFamily="34" charset="0"/>
                  <a:cs typeface="Verdana" pitchFamily="34" charset="0"/>
                </a:rPr>
                <a:t>for reuse</a:t>
              </a:r>
            </a:p>
          </p:txBody>
        </p:sp>
        <p:sp>
          <p:nvSpPr>
            <p:cNvPr id="71" name="Rectangle 70"/>
            <p:cNvSpPr/>
            <p:nvPr/>
          </p:nvSpPr>
          <p:spPr>
            <a:xfrm>
              <a:off x="3521975" y="7665454"/>
              <a:ext cx="1615886" cy="509867"/>
            </a:xfrm>
            <a:prstGeom prst="rect">
              <a:avLst/>
            </a:prstGeom>
            <a:solidFill>
              <a:srgbClr val="00B050">
                <a:alpha val="21000"/>
              </a:srgb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a:solidFill>
                    <a:schemeClr val="tx1"/>
                  </a:solidFill>
                  <a:latin typeface="Verdana" pitchFamily="34" charset="0"/>
                  <a:ea typeface="Verdana" pitchFamily="34" charset="0"/>
                  <a:cs typeface="Verdana" pitchFamily="34" charset="0"/>
                </a:rPr>
                <a:t>Life Cycle </a:t>
              </a:r>
            </a:p>
            <a:p>
              <a:pPr algn="ctr"/>
              <a:r>
                <a:rPr lang="en-ZA" sz="800" b="1">
                  <a:solidFill>
                    <a:schemeClr val="tx1"/>
                  </a:solidFill>
                  <a:latin typeface="Verdana" pitchFamily="34" charset="0"/>
                  <a:ea typeface="Verdana" pitchFamily="34" charset="0"/>
                  <a:cs typeface="Verdana" pitchFamily="34" charset="0"/>
                </a:rPr>
                <a:t>Stage 1</a:t>
              </a:r>
            </a:p>
          </p:txBody>
        </p:sp>
      </p:grpSp>
      <p:grpSp>
        <p:nvGrpSpPr>
          <p:cNvPr id="72" name="Group 71"/>
          <p:cNvGrpSpPr/>
          <p:nvPr/>
        </p:nvGrpSpPr>
        <p:grpSpPr>
          <a:xfrm>
            <a:off x="3215680" y="601727"/>
            <a:ext cx="2224256" cy="5579054"/>
            <a:chOff x="631343" y="-274118"/>
            <a:chExt cx="3900316" cy="10124468"/>
          </a:xfrm>
        </p:grpSpPr>
        <p:cxnSp>
          <p:nvCxnSpPr>
            <p:cNvPr id="73" name="Straight Connector 72"/>
            <p:cNvCxnSpPr/>
            <p:nvPr/>
          </p:nvCxnSpPr>
          <p:spPr>
            <a:xfrm flipV="1">
              <a:off x="631343" y="4885605"/>
              <a:ext cx="3900316" cy="4464746"/>
            </a:xfrm>
            <a:prstGeom prst="line">
              <a:avLst/>
            </a:prstGeom>
            <a:ln w="25400">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31344" y="594618"/>
              <a:ext cx="3859493" cy="4277378"/>
            </a:xfrm>
            <a:prstGeom prst="line">
              <a:avLst/>
            </a:prstGeom>
            <a:ln w="25400">
              <a:solidFill>
                <a:srgbClr val="FFC000"/>
              </a:solidFill>
              <a:prstDash val="lgDash"/>
            </a:ln>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a:off x="631343" y="-274118"/>
              <a:ext cx="1983503" cy="868736"/>
            </a:xfrm>
            <a:prstGeom prst="rect">
              <a:avLst/>
            </a:prstGeom>
            <a:solidFill>
              <a:srgbClr val="FFC000">
                <a:alpha val="21000"/>
              </a:srgbClr>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a:solidFill>
                    <a:schemeClr val="tx1"/>
                  </a:solidFill>
                  <a:latin typeface="Verdana" pitchFamily="34" charset="0"/>
                  <a:ea typeface="Verdana" pitchFamily="34" charset="0"/>
                  <a:cs typeface="Verdana" pitchFamily="34" charset="0"/>
                </a:rPr>
                <a:t>Medium Term</a:t>
              </a:r>
            </a:p>
            <a:p>
              <a:pPr algn="ctr"/>
              <a:r>
                <a:rPr lang="en-ZA" sz="800" b="1">
                  <a:solidFill>
                    <a:schemeClr val="tx1"/>
                  </a:solidFill>
                  <a:latin typeface="Verdana" pitchFamily="34" charset="0"/>
                  <a:ea typeface="Verdana" pitchFamily="34" charset="0"/>
                  <a:cs typeface="Verdana" pitchFamily="34" charset="0"/>
                </a:rPr>
                <a:t> Analysis &amp; Intelligence</a:t>
              </a:r>
            </a:p>
          </p:txBody>
        </p:sp>
        <p:sp>
          <p:nvSpPr>
            <p:cNvPr id="76" name="Rectangle 75"/>
            <p:cNvSpPr/>
            <p:nvPr/>
          </p:nvSpPr>
          <p:spPr>
            <a:xfrm>
              <a:off x="631343" y="9340482"/>
              <a:ext cx="1874240" cy="509868"/>
            </a:xfrm>
            <a:prstGeom prst="rect">
              <a:avLst/>
            </a:prstGeom>
            <a:solidFill>
              <a:srgbClr val="FFC000">
                <a:alpha val="21000"/>
              </a:srgbClr>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a:solidFill>
                    <a:schemeClr val="tx1"/>
                  </a:solidFill>
                  <a:latin typeface="Verdana" pitchFamily="34" charset="0"/>
                  <a:ea typeface="Verdana" pitchFamily="34" charset="0"/>
                  <a:cs typeface="Verdana" pitchFamily="34" charset="0"/>
                </a:rPr>
                <a:t>Life Cycle </a:t>
              </a:r>
            </a:p>
            <a:p>
              <a:pPr algn="ctr"/>
              <a:r>
                <a:rPr lang="en-ZA" sz="800" b="1">
                  <a:solidFill>
                    <a:schemeClr val="tx1"/>
                  </a:solidFill>
                  <a:latin typeface="Verdana" pitchFamily="34" charset="0"/>
                  <a:ea typeface="Verdana" pitchFamily="34" charset="0"/>
                  <a:cs typeface="Verdana" pitchFamily="34" charset="0"/>
                </a:rPr>
                <a:t>Stage 2</a:t>
              </a:r>
            </a:p>
          </p:txBody>
        </p:sp>
      </p:grpSp>
      <p:grpSp>
        <p:nvGrpSpPr>
          <p:cNvPr id="77" name="Group 76"/>
          <p:cNvGrpSpPr/>
          <p:nvPr/>
        </p:nvGrpSpPr>
        <p:grpSpPr>
          <a:xfrm>
            <a:off x="5444189" y="1655221"/>
            <a:ext cx="619546" cy="3971367"/>
            <a:chOff x="3920189" y="1655220"/>
            <a:chExt cx="619546" cy="3971367"/>
          </a:xfrm>
        </p:grpSpPr>
        <p:cxnSp>
          <p:nvCxnSpPr>
            <p:cNvPr id="78" name="Straight Connector 77"/>
            <p:cNvCxnSpPr>
              <a:stCxn id="79" idx="1"/>
            </p:cNvCxnSpPr>
            <p:nvPr/>
          </p:nvCxnSpPr>
          <p:spPr>
            <a:xfrm flipV="1">
              <a:off x="3920189" y="1655220"/>
              <a:ext cx="7607" cy="380093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9" name="Right Arrow 78"/>
            <p:cNvSpPr/>
            <p:nvPr/>
          </p:nvSpPr>
          <p:spPr>
            <a:xfrm>
              <a:off x="3920189" y="5285719"/>
              <a:ext cx="619546" cy="34086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dirty="0">
                  <a:solidFill>
                    <a:srgbClr val="FF0000"/>
                  </a:solidFill>
                  <a:latin typeface="Verdana" pitchFamily="34" charset="0"/>
                  <a:ea typeface="Verdana" pitchFamily="34" charset="0"/>
                  <a:cs typeface="Verdana" pitchFamily="34" charset="0"/>
                </a:rPr>
                <a:t>Now</a:t>
              </a:r>
            </a:p>
          </p:txBody>
        </p:sp>
      </p:grpSp>
      <p:grpSp>
        <p:nvGrpSpPr>
          <p:cNvPr id="80" name="Group 79"/>
          <p:cNvGrpSpPr/>
          <p:nvPr/>
        </p:nvGrpSpPr>
        <p:grpSpPr>
          <a:xfrm>
            <a:off x="2007013" y="601728"/>
            <a:ext cx="3459773" cy="5582496"/>
            <a:chOff x="151439" y="-384369"/>
            <a:chExt cx="6778677" cy="10431082"/>
          </a:xfrm>
        </p:grpSpPr>
        <p:cxnSp>
          <p:nvCxnSpPr>
            <p:cNvPr id="81" name="Straight Connector 80"/>
            <p:cNvCxnSpPr/>
            <p:nvPr/>
          </p:nvCxnSpPr>
          <p:spPr>
            <a:xfrm>
              <a:off x="151439" y="551931"/>
              <a:ext cx="6751465" cy="4362568"/>
            </a:xfrm>
            <a:prstGeom prst="line">
              <a:avLst/>
            </a:prstGeom>
            <a:ln w="25400">
              <a:solidFill>
                <a:schemeClr val="tx2"/>
              </a:solidFill>
              <a:prstDash val="lgDash"/>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a:off x="151439" y="4873678"/>
              <a:ext cx="6778677" cy="4599485"/>
            </a:xfrm>
            <a:prstGeom prst="line">
              <a:avLst/>
            </a:prstGeom>
            <a:ln w="25400">
              <a:solidFill>
                <a:schemeClr val="tx2"/>
              </a:solidFill>
              <a:prstDash val="lgDash"/>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151439" y="-384369"/>
              <a:ext cx="2307053" cy="901440"/>
            </a:xfrm>
            <a:prstGeom prst="rect">
              <a:avLst/>
            </a:prstGeom>
            <a:solidFill>
              <a:srgbClr val="0070C0">
                <a:alpha val="21000"/>
              </a:srgbClr>
            </a:solidFill>
            <a:ln>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Long Term </a:t>
              </a:r>
            </a:p>
            <a:p>
              <a:pPr algn="ctr"/>
              <a:r>
                <a:rPr lang="en-ZA" sz="800" b="1" dirty="0">
                  <a:solidFill>
                    <a:schemeClr val="tx1"/>
                  </a:solidFill>
                  <a:latin typeface="Verdana" pitchFamily="34" charset="0"/>
                  <a:ea typeface="Verdana" pitchFamily="34" charset="0"/>
                  <a:cs typeface="Verdana" pitchFamily="34" charset="0"/>
                </a:rPr>
                <a:t>Historical</a:t>
              </a:r>
            </a:p>
          </p:txBody>
        </p:sp>
        <p:sp>
          <p:nvSpPr>
            <p:cNvPr id="84" name="Rectangle 83"/>
            <p:cNvSpPr/>
            <p:nvPr/>
          </p:nvSpPr>
          <p:spPr>
            <a:xfrm>
              <a:off x="151439" y="9536846"/>
              <a:ext cx="2316577" cy="509867"/>
            </a:xfrm>
            <a:prstGeom prst="rect">
              <a:avLst/>
            </a:prstGeom>
            <a:solidFill>
              <a:srgbClr val="0070C0">
                <a:alpha val="21000"/>
              </a:srgbClr>
            </a:solidFill>
            <a:ln>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Life Cycle</a:t>
              </a:r>
            </a:p>
            <a:p>
              <a:pPr algn="ctr"/>
              <a:r>
                <a:rPr lang="en-ZA" sz="800" b="1" dirty="0">
                  <a:solidFill>
                    <a:schemeClr val="tx1"/>
                  </a:solidFill>
                  <a:latin typeface="Verdana" pitchFamily="34" charset="0"/>
                  <a:ea typeface="Verdana" pitchFamily="34" charset="0"/>
                  <a:cs typeface="Verdana" pitchFamily="34" charset="0"/>
                </a:rPr>
                <a:t>Stage 3</a:t>
              </a:r>
            </a:p>
          </p:txBody>
        </p:sp>
      </p:grpSp>
      <p:grpSp>
        <p:nvGrpSpPr>
          <p:cNvPr id="87" name="Group 86">
            <a:extLst>
              <a:ext uri="{FF2B5EF4-FFF2-40B4-BE49-F238E27FC236}">
                <a16:creationId xmlns:a16="http://schemas.microsoft.com/office/drawing/2014/main" id="{22A4A318-3EF9-55BF-63CF-0ED9555F7033}"/>
              </a:ext>
            </a:extLst>
          </p:cNvPr>
          <p:cNvGrpSpPr/>
          <p:nvPr/>
        </p:nvGrpSpPr>
        <p:grpSpPr>
          <a:xfrm>
            <a:off x="3287688" y="709738"/>
            <a:ext cx="7186258" cy="1276351"/>
            <a:chOff x="3287688" y="709738"/>
            <a:chExt cx="7186258" cy="1276351"/>
          </a:xfrm>
        </p:grpSpPr>
        <p:sp>
          <p:nvSpPr>
            <p:cNvPr id="63" name="Trapezoid 62"/>
            <p:cNvSpPr/>
            <p:nvPr/>
          </p:nvSpPr>
          <p:spPr>
            <a:xfrm flipV="1">
              <a:off x="3287688" y="1865346"/>
              <a:ext cx="691006" cy="120743"/>
            </a:xfrm>
            <a:prstGeom prst="trapezoid">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5" name="Rounded Rectangular Callout 84"/>
            <p:cNvSpPr/>
            <p:nvPr/>
          </p:nvSpPr>
          <p:spPr>
            <a:xfrm>
              <a:off x="6877014" y="709738"/>
              <a:ext cx="3596932" cy="863710"/>
            </a:xfrm>
            <a:prstGeom prst="wedgeRoundRectCallout">
              <a:avLst>
                <a:gd name="adj1" fmla="val -135626"/>
                <a:gd name="adj2" fmla="val 92009"/>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u="sng" dirty="0">
                  <a:solidFill>
                    <a:srgbClr val="FF0000"/>
                  </a:solidFill>
                </a:rPr>
                <a:t>EFFECTIVENESS IMPACT</a:t>
              </a:r>
            </a:p>
            <a:p>
              <a:pPr algn="ctr"/>
              <a:r>
                <a:rPr lang="en-ZA" sz="1400" b="1" u="sng" dirty="0">
                  <a:solidFill>
                    <a:schemeClr val="tx1"/>
                  </a:solidFill>
                </a:rPr>
                <a:t>Define this for each quadrangle created by the row lines the &amp; the dotted lines</a:t>
              </a:r>
            </a:p>
          </p:txBody>
        </p:sp>
      </p:grpSp>
      <p:grpSp>
        <p:nvGrpSpPr>
          <p:cNvPr id="88" name="Group 87">
            <a:extLst>
              <a:ext uri="{FF2B5EF4-FFF2-40B4-BE49-F238E27FC236}">
                <a16:creationId xmlns:a16="http://schemas.microsoft.com/office/drawing/2014/main" id="{D540BE0D-3F8F-3D0A-A1DD-21E0E1974AD1}"/>
              </a:ext>
            </a:extLst>
          </p:cNvPr>
          <p:cNvGrpSpPr/>
          <p:nvPr/>
        </p:nvGrpSpPr>
        <p:grpSpPr>
          <a:xfrm>
            <a:off x="3711359" y="4692161"/>
            <a:ext cx="6921146" cy="1761175"/>
            <a:chOff x="3711359" y="4692161"/>
            <a:chExt cx="6921146" cy="1761175"/>
          </a:xfrm>
        </p:grpSpPr>
        <p:sp>
          <p:nvSpPr>
            <p:cNvPr id="64" name="Trapezoid 63"/>
            <p:cNvSpPr/>
            <p:nvPr/>
          </p:nvSpPr>
          <p:spPr>
            <a:xfrm>
              <a:off x="3711359" y="4692161"/>
              <a:ext cx="512434" cy="169704"/>
            </a:xfrm>
            <a:prstGeom prst="trapezoid">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6" name="Rounded Rectangular Callout 85"/>
            <p:cNvSpPr/>
            <p:nvPr/>
          </p:nvSpPr>
          <p:spPr>
            <a:xfrm>
              <a:off x="7093094" y="5589626"/>
              <a:ext cx="3539411" cy="863710"/>
            </a:xfrm>
            <a:prstGeom prst="wedgeRoundRectCallout">
              <a:avLst>
                <a:gd name="adj1" fmla="val -134759"/>
                <a:gd name="adj2" fmla="val -143551"/>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u="sng" dirty="0">
                  <a:solidFill>
                    <a:srgbClr val="FF0000"/>
                  </a:solidFill>
                </a:rPr>
                <a:t>EFFICIENCY IMPACT</a:t>
              </a:r>
            </a:p>
            <a:p>
              <a:pPr algn="ctr"/>
              <a:r>
                <a:rPr lang="en-ZA" sz="1400" b="1" u="sng" dirty="0">
                  <a:solidFill>
                    <a:schemeClr val="tx1"/>
                  </a:solidFill>
                </a:rPr>
                <a:t>Define this for each quadrangle created by the row lines the &amp; the dotted lines</a:t>
              </a:r>
            </a:p>
          </p:txBody>
        </p:sp>
      </p:grpSp>
    </p:spTree>
    <p:extLst>
      <p:ext uri="{BB962C8B-B14F-4D97-AF65-F5344CB8AC3E}">
        <p14:creationId xmlns:p14="http://schemas.microsoft.com/office/powerpoint/2010/main" val="170388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fade">
                                      <p:cBhvr>
                                        <p:cTn id="22" dur="500"/>
                                        <p:tgtEl>
                                          <p:spTgt spid="8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8"/>
                                        </p:tgtEl>
                                        <p:attrNameLst>
                                          <p:attrName>style.visibility</p:attrName>
                                        </p:attrNameLst>
                                      </p:cBhvr>
                                      <p:to>
                                        <p:strVal val="visible"/>
                                      </p:to>
                                    </p:set>
                                    <p:animEffect transition="in" filter="fade">
                                      <p:cBhvr>
                                        <p:cTn id="27" dur="500"/>
                                        <p:tgtEl>
                                          <p:spTgt spid="8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fade">
                                      <p:cBhvr>
                                        <p:cTn id="3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5" grpId="0" animBg="1"/>
      <p:bldP spid="66"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524000" y="493714"/>
            <a:ext cx="9145588" cy="6364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957" y="1788850"/>
            <a:ext cx="4142227" cy="329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4"/>
          <p:cNvSpPr txBox="1">
            <a:spLocks/>
          </p:cNvSpPr>
          <p:nvPr/>
        </p:nvSpPr>
        <p:spPr bwMode="auto">
          <a:xfrm>
            <a:off x="1557339" y="58739"/>
            <a:ext cx="9001125" cy="484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400">
                <a:latin typeface="Arial" charset="0"/>
                <a:cs typeface="Arial" charset="0"/>
              </a:rPr>
              <a:t>Object </a:t>
            </a:r>
            <a:r>
              <a:rPr lang="en-ZA" sz="2400" u="sng">
                <a:solidFill>
                  <a:srgbClr val="FF0000"/>
                </a:solidFill>
                <a:latin typeface="Arial" charset="0"/>
                <a:cs typeface="Arial" charset="0"/>
              </a:rPr>
              <a:t>Impact Analysis &amp; Intelligence</a:t>
            </a:r>
            <a:r>
              <a:rPr lang="en-ZA" sz="2400">
                <a:solidFill>
                  <a:srgbClr val="FF0000"/>
                </a:solidFill>
                <a:latin typeface="Arial" charset="0"/>
                <a:cs typeface="Arial" charset="0"/>
              </a:rPr>
              <a:t> </a:t>
            </a:r>
            <a:r>
              <a:rPr lang="en-ZA" sz="2400">
                <a:latin typeface="Arial" charset="0"/>
                <a:cs typeface="Arial" charset="0"/>
              </a:rPr>
              <a:t>Considerations</a:t>
            </a:r>
            <a:endParaRPr lang="en-ZA" sz="2400" dirty="0">
              <a:latin typeface="Arial" charset="0"/>
              <a:cs typeface="Arial" charset="0"/>
            </a:endParaRPr>
          </a:p>
        </p:txBody>
      </p:sp>
      <p:grpSp>
        <p:nvGrpSpPr>
          <p:cNvPr id="5" name="Group 10"/>
          <p:cNvGrpSpPr>
            <a:grpSpLocks/>
          </p:cNvGrpSpPr>
          <p:nvPr/>
        </p:nvGrpSpPr>
        <p:grpSpPr bwMode="auto">
          <a:xfrm>
            <a:off x="10113964" y="6521451"/>
            <a:ext cx="617537" cy="347663"/>
            <a:chOff x="8589272" y="6520719"/>
            <a:chExt cx="617729" cy="348542"/>
          </a:xfrm>
        </p:grpSpPr>
        <p:pic>
          <p:nvPicPr>
            <p:cNvPr id="6"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9272" y="6520719"/>
              <a:ext cx="556071" cy="34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1"/>
            <p:cNvSpPr txBox="1">
              <a:spLocks/>
            </p:cNvSpPr>
            <p:nvPr/>
          </p:nvSpPr>
          <p:spPr bwMode="auto">
            <a:xfrm>
              <a:off x="8691734" y="6536606"/>
              <a:ext cx="51526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0382FED-399C-41AD-848E-8D57682C77A4}" type="slidenum">
                <a:rPr lang="en-US"/>
                <a:pPr eaLnBrk="1" hangingPunct="1"/>
                <a:t>78</a:t>
              </a:fld>
              <a:endParaRPr lang="en-US"/>
            </a:p>
          </p:txBody>
        </p:sp>
      </p:grpSp>
      <p:grpSp>
        <p:nvGrpSpPr>
          <p:cNvPr id="8" name="Group 7"/>
          <p:cNvGrpSpPr/>
          <p:nvPr/>
        </p:nvGrpSpPr>
        <p:grpSpPr>
          <a:xfrm>
            <a:off x="5176563" y="2165144"/>
            <a:ext cx="547492" cy="553301"/>
            <a:chOff x="0" y="0"/>
            <a:chExt cx="2938138" cy="2560856"/>
          </a:xfrm>
        </p:grpSpPr>
        <p:cxnSp>
          <p:nvCxnSpPr>
            <p:cNvPr id="9" name="Straight Connector 8"/>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flipH="1">
            <a:off x="5447928" y="2727536"/>
            <a:ext cx="648072" cy="727582"/>
            <a:chOff x="3275856" y="2727536"/>
            <a:chExt cx="661045" cy="727582"/>
          </a:xfrm>
        </p:grpSpPr>
        <p:grpSp>
          <p:nvGrpSpPr>
            <p:cNvPr id="13" name="Group 12"/>
            <p:cNvGrpSpPr/>
            <p:nvPr/>
          </p:nvGrpSpPr>
          <p:grpSpPr>
            <a:xfrm>
              <a:off x="3275856" y="2731221"/>
              <a:ext cx="661045" cy="699609"/>
              <a:chOff x="-2021614" y="-23770"/>
              <a:chExt cx="3547525" cy="3238012"/>
            </a:xfrm>
          </p:grpSpPr>
          <p:cxnSp>
            <p:nvCxnSpPr>
              <p:cNvPr id="15" name="Straight Connector 14"/>
              <p:cNvCxnSpPr/>
              <p:nvPr/>
            </p:nvCxnSpPr>
            <p:spPr>
              <a:xfrm>
                <a:off x="-51750" y="1"/>
                <a:ext cx="1577661"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021614" y="-23770"/>
                <a:ext cx="1969864" cy="32295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886635" y="3205772"/>
                <a:ext cx="3412545" cy="84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flipV="1">
              <a:off x="3911643" y="2727536"/>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4808403" y="2727536"/>
            <a:ext cx="661045" cy="727582"/>
            <a:chOff x="3275856" y="2727536"/>
            <a:chExt cx="661045" cy="727582"/>
          </a:xfrm>
        </p:grpSpPr>
        <p:grpSp>
          <p:nvGrpSpPr>
            <p:cNvPr id="19" name="Group 18"/>
            <p:cNvGrpSpPr/>
            <p:nvPr/>
          </p:nvGrpSpPr>
          <p:grpSpPr>
            <a:xfrm>
              <a:off x="3275856" y="2731221"/>
              <a:ext cx="661045" cy="699609"/>
              <a:chOff x="-2021614" y="-23770"/>
              <a:chExt cx="3547525" cy="3238012"/>
            </a:xfrm>
          </p:grpSpPr>
          <p:cxnSp>
            <p:nvCxnSpPr>
              <p:cNvPr id="21" name="Straight Connector 20"/>
              <p:cNvCxnSpPr/>
              <p:nvPr/>
            </p:nvCxnSpPr>
            <p:spPr>
              <a:xfrm>
                <a:off x="-51750" y="1"/>
                <a:ext cx="1577661"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021614" y="-23770"/>
                <a:ext cx="1969864" cy="32295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886635" y="3205772"/>
                <a:ext cx="3412545" cy="84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flipV="1">
              <a:off x="3911643" y="2727536"/>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rot="10800000">
            <a:off x="5192440" y="4165846"/>
            <a:ext cx="547492" cy="547421"/>
            <a:chOff x="0" y="0"/>
            <a:chExt cx="2938138" cy="2560856"/>
          </a:xfrm>
        </p:grpSpPr>
        <p:cxnSp>
          <p:nvCxnSpPr>
            <p:cNvPr id="25" name="Straight Connector 24"/>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flipH="1" flipV="1">
            <a:off x="5468888" y="3429000"/>
            <a:ext cx="644204" cy="732266"/>
            <a:chOff x="3301010" y="2715428"/>
            <a:chExt cx="599349" cy="727582"/>
          </a:xfrm>
        </p:grpSpPr>
        <p:grpSp>
          <p:nvGrpSpPr>
            <p:cNvPr id="29" name="Group 28"/>
            <p:cNvGrpSpPr/>
            <p:nvPr/>
          </p:nvGrpSpPr>
          <p:grpSpPr>
            <a:xfrm>
              <a:off x="3301010" y="2727536"/>
              <a:ext cx="599349" cy="703294"/>
              <a:chOff x="-1886625" y="-40828"/>
              <a:chExt cx="3216434" cy="3255070"/>
            </a:xfrm>
          </p:grpSpPr>
          <p:cxnSp>
            <p:nvCxnSpPr>
              <p:cNvPr id="31" name="Straight Connector 30"/>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30" name="Straight Connector 29"/>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flipV="1">
            <a:off x="4797674" y="3429000"/>
            <a:ext cx="654122" cy="732266"/>
            <a:chOff x="3301010" y="2715428"/>
            <a:chExt cx="599349" cy="727582"/>
          </a:xfrm>
        </p:grpSpPr>
        <p:grpSp>
          <p:nvGrpSpPr>
            <p:cNvPr id="35" name="Group 34"/>
            <p:cNvGrpSpPr/>
            <p:nvPr/>
          </p:nvGrpSpPr>
          <p:grpSpPr>
            <a:xfrm>
              <a:off x="3301010" y="2727536"/>
              <a:ext cx="599349" cy="703294"/>
              <a:chOff x="-1886625" y="-40828"/>
              <a:chExt cx="3216434" cy="3255070"/>
            </a:xfrm>
          </p:grpSpPr>
          <p:cxnSp>
            <p:nvCxnSpPr>
              <p:cNvPr id="37" name="Straight Connector 36"/>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rot="10800000" flipH="1">
            <a:off x="5759795" y="2722776"/>
            <a:ext cx="771148" cy="727581"/>
            <a:chOff x="0" y="0"/>
            <a:chExt cx="2938138" cy="2560856"/>
          </a:xfrm>
        </p:grpSpPr>
        <p:cxnSp>
          <p:nvCxnSpPr>
            <p:cNvPr id="41" name="Straight Connector 40"/>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flipH="1">
            <a:off x="5736812" y="3435351"/>
            <a:ext cx="791236" cy="727581"/>
            <a:chOff x="0" y="0"/>
            <a:chExt cx="2938138" cy="2560856"/>
          </a:xfrm>
        </p:grpSpPr>
        <p:cxnSp>
          <p:nvCxnSpPr>
            <p:cNvPr id="45" name="Straight Connector 44"/>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rot="10800000" flipH="1">
            <a:off x="4380352" y="2729530"/>
            <a:ext cx="771148" cy="727581"/>
            <a:chOff x="0" y="0"/>
            <a:chExt cx="2938138" cy="2560856"/>
          </a:xfrm>
        </p:grpSpPr>
        <p:cxnSp>
          <p:nvCxnSpPr>
            <p:cNvPr id="49" name="Straight Connector 48"/>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flipH="1">
            <a:off x="4357369" y="3442105"/>
            <a:ext cx="791236" cy="727581"/>
            <a:chOff x="0" y="0"/>
            <a:chExt cx="2938138" cy="2560856"/>
          </a:xfrm>
        </p:grpSpPr>
        <p:cxnSp>
          <p:nvCxnSpPr>
            <p:cNvPr id="53" name="Straight Connector 52"/>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5167888" y="601728"/>
            <a:ext cx="568072" cy="5635585"/>
            <a:chOff x="4082182" y="-1874853"/>
            <a:chExt cx="979635" cy="10540371"/>
          </a:xfrm>
        </p:grpSpPr>
        <p:sp>
          <p:nvSpPr>
            <p:cNvPr id="57" name="Rectangle 56"/>
            <p:cNvSpPr/>
            <p:nvPr/>
          </p:nvSpPr>
          <p:spPr>
            <a:xfrm>
              <a:off x="4082182" y="-1874853"/>
              <a:ext cx="925286" cy="937201"/>
            </a:xfrm>
            <a:prstGeom prst="rect">
              <a:avLst/>
            </a:prstGeom>
            <a:solidFill>
              <a:srgbClr val="FF0000">
                <a:alpha val="21000"/>
              </a:srgbClr>
            </a:solid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Critical to</a:t>
              </a:r>
            </a:p>
            <a:p>
              <a:pPr algn="ctr"/>
              <a:r>
                <a:rPr lang="en-ZA" sz="800" b="1" dirty="0">
                  <a:solidFill>
                    <a:schemeClr val="tx1"/>
                  </a:solidFill>
                  <a:latin typeface="Verdana" pitchFamily="34" charset="0"/>
                  <a:ea typeface="Verdana" pitchFamily="34" charset="0"/>
                  <a:cs typeface="Verdana" pitchFamily="34" charset="0"/>
                </a:rPr>
                <a:t>Act</a:t>
              </a:r>
            </a:p>
          </p:txBody>
        </p:sp>
        <p:sp>
          <p:nvSpPr>
            <p:cNvPr id="58" name="Rectangle 57"/>
            <p:cNvSpPr/>
            <p:nvPr/>
          </p:nvSpPr>
          <p:spPr>
            <a:xfrm>
              <a:off x="4129726" y="7986633"/>
              <a:ext cx="932091" cy="678885"/>
            </a:xfrm>
            <a:prstGeom prst="rect">
              <a:avLst/>
            </a:prstGeom>
            <a:solidFill>
              <a:srgbClr val="FF0000">
                <a:alpha val="21000"/>
              </a:srgbClr>
            </a:solid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Use</a:t>
              </a:r>
            </a:p>
            <a:p>
              <a:pPr algn="ctr"/>
              <a:r>
                <a:rPr lang="en-ZA" sz="800" b="1" dirty="0">
                  <a:solidFill>
                    <a:schemeClr val="tx1"/>
                  </a:solidFill>
                  <a:latin typeface="Verdana" pitchFamily="34" charset="0"/>
                  <a:ea typeface="Verdana" pitchFamily="34" charset="0"/>
                  <a:cs typeface="Verdana" pitchFamily="34" charset="0"/>
                </a:rPr>
                <a:t>Stage 0</a:t>
              </a:r>
            </a:p>
          </p:txBody>
        </p:sp>
        <p:cxnSp>
          <p:nvCxnSpPr>
            <p:cNvPr id="59" name="Straight Connector 58"/>
            <p:cNvCxnSpPr/>
            <p:nvPr/>
          </p:nvCxnSpPr>
          <p:spPr>
            <a:xfrm flipH="1" flipV="1">
              <a:off x="4082183" y="-1062917"/>
              <a:ext cx="967307" cy="9091572"/>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4124204" y="-1062917"/>
              <a:ext cx="896871" cy="9049550"/>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sp>
        <p:nvSpPr>
          <p:cNvPr id="61" name="Rounded Rectangular Callout 60"/>
          <p:cNvSpPr/>
          <p:nvPr/>
        </p:nvSpPr>
        <p:spPr>
          <a:xfrm>
            <a:off x="7464152" y="493714"/>
            <a:ext cx="3168352" cy="216024"/>
          </a:xfrm>
          <a:prstGeom prst="wedgeRoundRectCallout">
            <a:avLst>
              <a:gd name="adj1" fmla="val -106419"/>
              <a:gd name="adj2" fmla="val 15084"/>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Using your Critical Focus Point</a:t>
            </a:r>
          </a:p>
        </p:txBody>
      </p:sp>
      <p:sp>
        <p:nvSpPr>
          <p:cNvPr id="62" name="Rounded Rectangular Callout 61"/>
          <p:cNvSpPr/>
          <p:nvPr/>
        </p:nvSpPr>
        <p:spPr>
          <a:xfrm>
            <a:off x="2063552" y="6521450"/>
            <a:ext cx="7920880" cy="285041"/>
          </a:xfrm>
          <a:prstGeom prst="wedgeRoundRectCallout">
            <a:avLst>
              <a:gd name="adj1" fmla="val -40348"/>
              <a:gd name="adj2" fmla="val -144768"/>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Determine this stage of the Object’s Lifecycle and list it.</a:t>
            </a:r>
          </a:p>
        </p:txBody>
      </p:sp>
      <p:sp>
        <p:nvSpPr>
          <p:cNvPr id="63" name="Rounded Rectangular Callout 62"/>
          <p:cNvSpPr/>
          <p:nvPr/>
        </p:nvSpPr>
        <p:spPr>
          <a:xfrm>
            <a:off x="7752185" y="1577558"/>
            <a:ext cx="3096343" cy="3907780"/>
          </a:xfrm>
          <a:prstGeom prst="wedgeRoundRectCallout">
            <a:avLst>
              <a:gd name="adj1" fmla="val 44727"/>
              <a:gd name="adj2" fmla="val -4145"/>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tx1"/>
                </a:solidFill>
              </a:rPr>
              <a:t>Determine what could work better if Historical Requirements were understood and met.</a:t>
            </a:r>
          </a:p>
          <a:p>
            <a:pPr algn="ctr"/>
            <a:r>
              <a:rPr lang="en-ZA" b="1" dirty="0">
                <a:solidFill>
                  <a:schemeClr val="tx1"/>
                </a:solidFill>
              </a:rPr>
              <a:t>Remember this includes: </a:t>
            </a:r>
          </a:p>
          <a:p>
            <a:pPr algn="ctr"/>
            <a:r>
              <a:rPr lang="en-ZA" b="1" dirty="0">
                <a:solidFill>
                  <a:schemeClr val="tx1"/>
                </a:solidFill>
              </a:rPr>
              <a:t>Inter-communication, Management, </a:t>
            </a:r>
          </a:p>
          <a:p>
            <a:pPr algn="ctr"/>
            <a:r>
              <a:rPr lang="en-ZA" b="1" dirty="0">
                <a:solidFill>
                  <a:schemeClr val="tx1"/>
                </a:solidFill>
              </a:rPr>
              <a:t>Controls,</a:t>
            </a:r>
          </a:p>
          <a:p>
            <a:pPr algn="ctr"/>
            <a:r>
              <a:rPr lang="en-ZA" b="1" dirty="0">
                <a:solidFill>
                  <a:schemeClr val="tx1"/>
                </a:solidFill>
              </a:rPr>
              <a:t>Current Effectiveness, Current Efficiency,</a:t>
            </a:r>
          </a:p>
          <a:p>
            <a:pPr algn="ctr"/>
            <a:r>
              <a:rPr lang="en-ZA" b="1" dirty="0">
                <a:solidFill>
                  <a:schemeClr val="tx1"/>
                </a:solidFill>
              </a:rPr>
              <a:t>Potential impact on current situation</a:t>
            </a:r>
          </a:p>
          <a:p>
            <a:pPr algn="ctr"/>
            <a:r>
              <a:rPr lang="en-ZA" b="1" dirty="0">
                <a:solidFill>
                  <a:schemeClr val="tx1"/>
                </a:solidFill>
              </a:rPr>
              <a:t>What will you lose?</a:t>
            </a:r>
          </a:p>
          <a:p>
            <a:pPr algn="ctr"/>
            <a:r>
              <a:rPr lang="en-ZA" b="1" dirty="0">
                <a:solidFill>
                  <a:schemeClr val="tx1"/>
                </a:solidFill>
              </a:rPr>
              <a:t>What will you gain? </a:t>
            </a:r>
          </a:p>
        </p:txBody>
      </p:sp>
      <p:grpSp>
        <p:nvGrpSpPr>
          <p:cNvPr id="64" name="Group 63"/>
          <p:cNvGrpSpPr/>
          <p:nvPr/>
        </p:nvGrpSpPr>
        <p:grpSpPr>
          <a:xfrm>
            <a:off x="4269851" y="601727"/>
            <a:ext cx="1191430" cy="5559516"/>
            <a:chOff x="3521975" y="-1806739"/>
            <a:chExt cx="2087169" cy="9982060"/>
          </a:xfrm>
        </p:grpSpPr>
        <p:cxnSp>
          <p:nvCxnSpPr>
            <p:cNvPr id="65" name="Straight Connector 64"/>
            <p:cNvCxnSpPr/>
            <p:nvPr/>
          </p:nvCxnSpPr>
          <p:spPr>
            <a:xfrm flipH="1" flipV="1">
              <a:off x="3724713" y="-907036"/>
              <a:ext cx="1884431" cy="4177755"/>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547662" y="3338754"/>
              <a:ext cx="2061482" cy="4376949"/>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3674926" y="-1806739"/>
              <a:ext cx="1428270" cy="899701"/>
            </a:xfrm>
            <a:prstGeom prst="rect">
              <a:avLst/>
            </a:prstGeom>
            <a:solidFill>
              <a:srgbClr val="00B050">
                <a:alpha val="21000"/>
              </a:srgb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Required</a:t>
              </a:r>
            </a:p>
            <a:p>
              <a:pPr algn="ctr"/>
              <a:r>
                <a:rPr lang="en-ZA" sz="800" b="1" dirty="0">
                  <a:solidFill>
                    <a:schemeClr val="tx1"/>
                  </a:solidFill>
                  <a:latin typeface="Verdana" pitchFamily="34" charset="0"/>
                  <a:ea typeface="Verdana" pitchFamily="34" charset="0"/>
                  <a:cs typeface="Verdana" pitchFamily="34" charset="0"/>
                </a:rPr>
                <a:t>for reuse</a:t>
              </a:r>
            </a:p>
          </p:txBody>
        </p:sp>
        <p:sp>
          <p:nvSpPr>
            <p:cNvPr id="68" name="Rectangle 67"/>
            <p:cNvSpPr/>
            <p:nvPr/>
          </p:nvSpPr>
          <p:spPr>
            <a:xfrm>
              <a:off x="3521975" y="7665454"/>
              <a:ext cx="1615886" cy="509867"/>
            </a:xfrm>
            <a:prstGeom prst="rect">
              <a:avLst/>
            </a:prstGeom>
            <a:solidFill>
              <a:srgbClr val="00B050">
                <a:alpha val="21000"/>
              </a:srgb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a:solidFill>
                    <a:schemeClr val="tx1"/>
                  </a:solidFill>
                  <a:latin typeface="Verdana" pitchFamily="34" charset="0"/>
                  <a:ea typeface="Verdana" pitchFamily="34" charset="0"/>
                  <a:cs typeface="Verdana" pitchFamily="34" charset="0"/>
                </a:rPr>
                <a:t>Life Cycle </a:t>
              </a:r>
            </a:p>
            <a:p>
              <a:pPr algn="ctr"/>
              <a:r>
                <a:rPr lang="en-ZA" sz="800" b="1">
                  <a:solidFill>
                    <a:schemeClr val="tx1"/>
                  </a:solidFill>
                  <a:latin typeface="Verdana" pitchFamily="34" charset="0"/>
                  <a:ea typeface="Verdana" pitchFamily="34" charset="0"/>
                  <a:cs typeface="Verdana" pitchFamily="34" charset="0"/>
                </a:rPr>
                <a:t>Stage 1</a:t>
              </a:r>
            </a:p>
          </p:txBody>
        </p:sp>
      </p:grpSp>
      <p:grpSp>
        <p:nvGrpSpPr>
          <p:cNvPr id="69" name="Group 68"/>
          <p:cNvGrpSpPr/>
          <p:nvPr/>
        </p:nvGrpSpPr>
        <p:grpSpPr>
          <a:xfrm>
            <a:off x="5444189" y="1655221"/>
            <a:ext cx="619546" cy="3971367"/>
            <a:chOff x="3920189" y="1655220"/>
            <a:chExt cx="619546" cy="3971367"/>
          </a:xfrm>
        </p:grpSpPr>
        <p:cxnSp>
          <p:nvCxnSpPr>
            <p:cNvPr id="70" name="Straight Connector 69"/>
            <p:cNvCxnSpPr>
              <a:stCxn id="71" idx="1"/>
            </p:cNvCxnSpPr>
            <p:nvPr/>
          </p:nvCxnSpPr>
          <p:spPr>
            <a:xfrm flipV="1">
              <a:off x="3920189" y="1655220"/>
              <a:ext cx="7607" cy="380093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1" name="Right Arrow 70"/>
            <p:cNvSpPr/>
            <p:nvPr/>
          </p:nvSpPr>
          <p:spPr>
            <a:xfrm>
              <a:off x="3920189" y="5285719"/>
              <a:ext cx="619546" cy="34086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dirty="0">
                  <a:solidFill>
                    <a:srgbClr val="FF0000"/>
                  </a:solidFill>
                  <a:latin typeface="Verdana" pitchFamily="34" charset="0"/>
                  <a:ea typeface="Verdana" pitchFamily="34" charset="0"/>
                  <a:cs typeface="Verdana" pitchFamily="34" charset="0"/>
                </a:rPr>
                <a:t>Now</a:t>
              </a:r>
            </a:p>
          </p:txBody>
        </p:sp>
      </p:grpSp>
      <p:grpSp>
        <p:nvGrpSpPr>
          <p:cNvPr id="87" name="Group 86">
            <a:extLst>
              <a:ext uri="{FF2B5EF4-FFF2-40B4-BE49-F238E27FC236}">
                <a16:creationId xmlns:a16="http://schemas.microsoft.com/office/drawing/2014/main" id="{3935D51A-11F0-536F-B3D0-E90308F66AF3}"/>
              </a:ext>
            </a:extLst>
          </p:cNvPr>
          <p:cNvGrpSpPr/>
          <p:nvPr/>
        </p:nvGrpSpPr>
        <p:grpSpPr>
          <a:xfrm>
            <a:off x="1484910" y="1655221"/>
            <a:ext cx="3265393" cy="2000665"/>
            <a:chOff x="1484910" y="1655221"/>
            <a:chExt cx="3265393" cy="2000665"/>
          </a:xfrm>
        </p:grpSpPr>
        <p:sp>
          <p:nvSpPr>
            <p:cNvPr id="72" name="Right Triangle 71"/>
            <p:cNvSpPr/>
            <p:nvPr/>
          </p:nvSpPr>
          <p:spPr>
            <a:xfrm flipH="1" flipV="1">
              <a:off x="4415293" y="2755731"/>
              <a:ext cx="335010" cy="690120"/>
            </a:xfrm>
            <a:prstGeom prst="rtTriangle">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4" name="Rounded Rectangular Callout 73"/>
            <p:cNvSpPr/>
            <p:nvPr/>
          </p:nvSpPr>
          <p:spPr>
            <a:xfrm>
              <a:off x="1484910" y="1655221"/>
              <a:ext cx="2557637" cy="2000665"/>
            </a:xfrm>
            <a:prstGeom prst="wedgeRoundRectCallout">
              <a:avLst>
                <a:gd name="adj1" fmla="val 73264"/>
                <a:gd name="adj2" fmla="val 18757"/>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u="sng" dirty="0">
                  <a:solidFill>
                    <a:srgbClr val="FF0000"/>
                  </a:solidFill>
                </a:rPr>
                <a:t>EFFECTIVENESS IMPACT </a:t>
              </a:r>
            </a:p>
            <a:p>
              <a:pPr algn="ctr"/>
              <a:r>
                <a:rPr lang="en-ZA" sz="1400" b="1" u="sng" dirty="0">
                  <a:solidFill>
                    <a:schemeClr val="tx1"/>
                  </a:solidFill>
                </a:rPr>
                <a:t>Establish a Functional Capability that maintains Interactive Preparation to ensure the Object History is accurate and useful</a:t>
              </a:r>
            </a:p>
          </p:txBody>
        </p:sp>
      </p:grpSp>
      <p:grpSp>
        <p:nvGrpSpPr>
          <p:cNvPr id="88" name="Group 87">
            <a:extLst>
              <a:ext uri="{FF2B5EF4-FFF2-40B4-BE49-F238E27FC236}">
                <a16:creationId xmlns:a16="http://schemas.microsoft.com/office/drawing/2014/main" id="{AC9A103F-CE0B-8F02-1520-7184ED051F12}"/>
              </a:ext>
            </a:extLst>
          </p:cNvPr>
          <p:cNvGrpSpPr/>
          <p:nvPr/>
        </p:nvGrpSpPr>
        <p:grpSpPr>
          <a:xfrm>
            <a:off x="1497037" y="3494719"/>
            <a:ext cx="3253267" cy="2020040"/>
            <a:chOff x="1497037" y="3494719"/>
            <a:chExt cx="3253267" cy="2020040"/>
          </a:xfrm>
        </p:grpSpPr>
        <p:sp>
          <p:nvSpPr>
            <p:cNvPr id="73" name="Right Triangle 72"/>
            <p:cNvSpPr/>
            <p:nvPr/>
          </p:nvSpPr>
          <p:spPr>
            <a:xfrm flipH="1">
              <a:off x="4425403" y="3494719"/>
              <a:ext cx="324901" cy="652512"/>
            </a:xfrm>
            <a:prstGeom prst="rtTriangle">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5" name="Rounded Rectangular Callout 74"/>
            <p:cNvSpPr/>
            <p:nvPr/>
          </p:nvSpPr>
          <p:spPr>
            <a:xfrm>
              <a:off x="1497037" y="3655886"/>
              <a:ext cx="2533380" cy="1858873"/>
            </a:xfrm>
            <a:prstGeom prst="wedgeRoundRectCallout">
              <a:avLst>
                <a:gd name="adj1" fmla="val 72583"/>
                <a:gd name="adj2" fmla="val -39777"/>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u="sng" dirty="0">
                  <a:solidFill>
                    <a:srgbClr val="FF0000"/>
                  </a:solidFill>
                </a:rPr>
                <a:t>EFFICIENCY IMPACT</a:t>
              </a:r>
            </a:p>
            <a:p>
              <a:pPr algn="ctr"/>
              <a:r>
                <a:rPr lang="en-ZA" sz="1400" b="1" u="sng" dirty="0">
                  <a:solidFill>
                    <a:schemeClr val="tx1"/>
                  </a:solidFill>
                </a:rPr>
                <a:t>Establish a Functional Capability that maintains Interactive Preparation to ensure the Object History is accurate and useful</a:t>
              </a:r>
            </a:p>
          </p:txBody>
        </p:sp>
      </p:grpSp>
      <p:grpSp>
        <p:nvGrpSpPr>
          <p:cNvPr id="76" name="Group 75"/>
          <p:cNvGrpSpPr/>
          <p:nvPr/>
        </p:nvGrpSpPr>
        <p:grpSpPr>
          <a:xfrm>
            <a:off x="3215680" y="601727"/>
            <a:ext cx="2224256" cy="5579054"/>
            <a:chOff x="631343" y="-274118"/>
            <a:chExt cx="3900316" cy="10124468"/>
          </a:xfrm>
        </p:grpSpPr>
        <p:cxnSp>
          <p:nvCxnSpPr>
            <p:cNvPr id="77" name="Straight Connector 76"/>
            <p:cNvCxnSpPr/>
            <p:nvPr/>
          </p:nvCxnSpPr>
          <p:spPr>
            <a:xfrm flipV="1">
              <a:off x="631343" y="4885605"/>
              <a:ext cx="3900316" cy="4464746"/>
            </a:xfrm>
            <a:prstGeom prst="line">
              <a:avLst/>
            </a:prstGeom>
            <a:ln w="25400">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31344" y="594618"/>
              <a:ext cx="3859493" cy="4277378"/>
            </a:xfrm>
            <a:prstGeom prst="line">
              <a:avLst/>
            </a:prstGeom>
            <a:ln w="25400">
              <a:solidFill>
                <a:srgbClr val="FFC000"/>
              </a:solidFill>
              <a:prstDash val="lgDash"/>
            </a:ln>
          </p:spPr>
          <p:style>
            <a:lnRef idx="1">
              <a:schemeClr val="accent1"/>
            </a:lnRef>
            <a:fillRef idx="0">
              <a:schemeClr val="accent1"/>
            </a:fillRef>
            <a:effectRef idx="0">
              <a:schemeClr val="accent1"/>
            </a:effectRef>
            <a:fontRef idx="minor">
              <a:schemeClr val="tx1"/>
            </a:fontRef>
          </p:style>
        </p:cxnSp>
        <p:sp>
          <p:nvSpPr>
            <p:cNvPr id="79" name="Rectangle 78"/>
            <p:cNvSpPr/>
            <p:nvPr/>
          </p:nvSpPr>
          <p:spPr>
            <a:xfrm>
              <a:off x="631343" y="-274118"/>
              <a:ext cx="1983503" cy="868736"/>
            </a:xfrm>
            <a:prstGeom prst="rect">
              <a:avLst/>
            </a:prstGeom>
            <a:solidFill>
              <a:srgbClr val="FFC000">
                <a:alpha val="21000"/>
              </a:srgbClr>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a:solidFill>
                    <a:schemeClr val="tx1"/>
                  </a:solidFill>
                  <a:latin typeface="Verdana" pitchFamily="34" charset="0"/>
                  <a:ea typeface="Verdana" pitchFamily="34" charset="0"/>
                  <a:cs typeface="Verdana" pitchFamily="34" charset="0"/>
                </a:rPr>
                <a:t>Medium Term</a:t>
              </a:r>
            </a:p>
            <a:p>
              <a:pPr algn="ctr"/>
              <a:r>
                <a:rPr lang="en-ZA" sz="800" b="1">
                  <a:solidFill>
                    <a:schemeClr val="tx1"/>
                  </a:solidFill>
                  <a:latin typeface="Verdana" pitchFamily="34" charset="0"/>
                  <a:ea typeface="Verdana" pitchFamily="34" charset="0"/>
                  <a:cs typeface="Verdana" pitchFamily="34" charset="0"/>
                </a:rPr>
                <a:t> Analysis &amp; Intelligence</a:t>
              </a:r>
            </a:p>
          </p:txBody>
        </p:sp>
        <p:sp>
          <p:nvSpPr>
            <p:cNvPr id="80" name="Rectangle 79"/>
            <p:cNvSpPr/>
            <p:nvPr/>
          </p:nvSpPr>
          <p:spPr>
            <a:xfrm>
              <a:off x="631343" y="9340482"/>
              <a:ext cx="1874240" cy="509868"/>
            </a:xfrm>
            <a:prstGeom prst="rect">
              <a:avLst/>
            </a:prstGeom>
            <a:solidFill>
              <a:srgbClr val="FFC000">
                <a:alpha val="21000"/>
              </a:srgbClr>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a:solidFill>
                    <a:schemeClr val="tx1"/>
                  </a:solidFill>
                  <a:latin typeface="Verdana" pitchFamily="34" charset="0"/>
                  <a:ea typeface="Verdana" pitchFamily="34" charset="0"/>
                  <a:cs typeface="Verdana" pitchFamily="34" charset="0"/>
                </a:rPr>
                <a:t>Life Cycle </a:t>
              </a:r>
            </a:p>
            <a:p>
              <a:pPr algn="ctr"/>
              <a:r>
                <a:rPr lang="en-ZA" sz="800" b="1">
                  <a:solidFill>
                    <a:schemeClr val="tx1"/>
                  </a:solidFill>
                  <a:latin typeface="Verdana" pitchFamily="34" charset="0"/>
                  <a:ea typeface="Verdana" pitchFamily="34" charset="0"/>
                  <a:cs typeface="Verdana" pitchFamily="34" charset="0"/>
                </a:rPr>
                <a:t>Stage 2</a:t>
              </a:r>
            </a:p>
          </p:txBody>
        </p:sp>
      </p:grpSp>
      <p:grpSp>
        <p:nvGrpSpPr>
          <p:cNvPr id="81" name="Group 80"/>
          <p:cNvGrpSpPr/>
          <p:nvPr/>
        </p:nvGrpSpPr>
        <p:grpSpPr>
          <a:xfrm>
            <a:off x="2007013" y="601728"/>
            <a:ext cx="3459773" cy="5582496"/>
            <a:chOff x="151439" y="-384369"/>
            <a:chExt cx="6778677" cy="10431082"/>
          </a:xfrm>
        </p:grpSpPr>
        <p:cxnSp>
          <p:nvCxnSpPr>
            <p:cNvPr id="82" name="Straight Connector 81"/>
            <p:cNvCxnSpPr/>
            <p:nvPr/>
          </p:nvCxnSpPr>
          <p:spPr>
            <a:xfrm>
              <a:off x="151439" y="551931"/>
              <a:ext cx="6751465" cy="4362568"/>
            </a:xfrm>
            <a:prstGeom prst="line">
              <a:avLst/>
            </a:prstGeom>
            <a:ln w="25400">
              <a:solidFill>
                <a:schemeClr val="tx2"/>
              </a:solidFill>
              <a:prstDash val="lg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151439" y="4873678"/>
              <a:ext cx="6778677" cy="4599485"/>
            </a:xfrm>
            <a:prstGeom prst="line">
              <a:avLst/>
            </a:prstGeom>
            <a:ln w="25400">
              <a:solidFill>
                <a:schemeClr val="tx2"/>
              </a:solidFill>
              <a:prstDash val="lgDash"/>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151439" y="-384369"/>
              <a:ext cx="2307053" cy="901440"/>
            </a:xfrm>
            <a:prstGeom prst="rect">
              <a:avLst/>
            </a:prstGeom>
            <a:solidFill>
              <a:srgbClr val="0070C0">
                <a:alpha val="21000"/>
              </a:srgbClr>
            </a:solidFill>
            <a:ln>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Long Term </a:t>
              </a:r>
            </a:p>
            <a:p>
              <a:pPr algn="ctr"/>
              <a:r>
                <a:rPr lang="en-ZA" sz="800" b="1" dirty="0">
                  <a:solidFill>
                    <a:schemeClr val="tx1"/>
                  </a:solidFill>
                  <a:latin typeface="Verdana" pitchFamily="34" charset="0"/>
                  <a:ea typeface="Verdana" pitchFamily="34" charset="0"/>
                  <a:cs typeface="Verdana" pitchFamily="34" charset="0"/>
                </a:rPr>
                <a:t>Historical</a:t>
              </a:r>
            </a:p>
          </p:txBody>
        </p:sp>
        <p:sp>
          <p:nvSpPr>
            <p:cNvPr id="85" name="Rectangle 84"/>
            <p:cNvSpPr/>
            <p:nvPr/>
          </p:nvSpPr>
          <p:spPr>
            <a:xfrm>
              <a:off x="151439" y="9536846"/>
              <a:ext cx="2316577" cy="509867"/>
            </a:xfrm>
            <a:prstGeom prst="rect">
              <a:avLst/>
            </a:prstGeom>
            <a:solidFill>
              <a:srgbClr val="0070C0">
                <a:alpha val="21000"/>
              </a:srgbClr>
            </a:solidFill>
            <a:ln>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Life Cycle</a:t>
              </a:r>
            </a:p>
            <a:p>
              <a:pPr algn="ctr"/>
              <a:r>
                <a:rPr lang="en-ZA" sz="800" b="1" dirty="0">
                  <a:solidFill>
                    <a:schemeClr val="tx1"/>
                  </a:solidFill>
                  <a:latin typeface="Verdana" pitchFamily="34" charset="0"/>
                  <a:ea typeface="Verdana" pitchFamily="34" charset="0"/>
                  <a:cs typeface="Verdana" pitchFamily="34" charset="0"/>
                </a:rPr>
                <a:t>Stage 3</a:t>
              </a:r>
            </a:p>
          </p:txBody>
        </p:sp>
      </p:grpSp>
      <p:cxnSp>
        <p:nvCxnSpPr>
          <p:cNvPr id="86" name="Straight Connector 85"/>
          <p:cNvCxnSpPr/>
          <p:nvPr/>
        </p:nvCxnSpPr>
        <p:spPr>
          <a:xfrm flipH="1" flipV="1">
            <a:off x="4367808" y="2718444"/>
            <a:ext cx="25170" cy="1451578"/>
          </a:xfrm>
          <a:prstGeom prst="line">
            <a:avLst/>
          </a:prstGeom>
          <a:ln w="25400">
            <a:solidFill>
              <a:schemeClr val="tx2"/>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135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7"/>
                                        </p:tgtEl>
                                        <p:attrNameLst>
                                          <p:attrName>style.visibility</p:attrName>
                                        </p:attrNameLst>
                                      </p:cBhvr>
                                      <p:to>
                                        <p:strVal val="visible"/>
                                      </p:to>
                                    </p:set>
                                    <p:animEffect transition="in" filter="fade">
                                      <p:cBhvr>
                                        <p:cTn id="17" dur="500"/>
                                        <p:tgtEl>
                                          <p:spTgt spid="8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fade">
                                      <p:cBhvr>
                                        <p:cTn id="22" dur="500"/>
                                        <p:tgtEl>
                                          <p:spTgt spid="8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545BE-0FC6-4610-AA26-ECDD6215B7AA}"/>
              </a:ext>
            </a:extLst>
          </p:cNvPr>
          <p:cNvSpPr>
            <a:spLocks noGrp="1"/>
          </p:cNvSpPr>
          <p:nvPr>
            <p:ph type="title"/>
          </p:nvPr>
        </p:nvSpPr>
        <p:spPr>
          <a:solidFill>
            <a:srgbClr val="00B0F0"/>
          </a:solidFill>
        </p:spPr>
        <p:txBody>
          <a:bodyPr vert="horz" lIns="91440" tIns="45720" rIns="91440" bIns="45720" rtlCol="0" anchor="ctr">
            <a:normAutofit/>
          </a:bodyPr>
          <a:lstStyle/>
          <a:p>
            <a:r>
              <a:rPr lang="en-US" dirty="0"/>
              <a:t>MDDMF v1.0 Initial unpacking (2010-2012)</a:t>
            </a:r>
          </a:p>
        </p:txBody>
      </p:sp>
      <p:sp>
        <p:nvSpPr>
          <p:cNvPr id="3" name="Content Placeholder 2">
            <a:extLst>
              <a:ext uri="{FF2B5EF4-FFF2-40B4-BE49-F238E27FC236}">
                <a16:creationId xmlns:a16="http://schemas.microsoft.com/office/drawing/2014/main" id="{5603F04F-CE07-EDFF-E5F7-0EDA8C905592}"/>
              </a:ext>
            </a:extLst>
          </p:cNvPr>
          <p:cNvSpPr>
            <a:spLocks noGrp="1"/>
          </p:cNvSpPr>
          <p:nvPr>
            <p:ph idx="1"/>
          </p:nvPr>
        </p:nvSpPr>
        <p:spPr/>
        <p:txBody>
          <a:bodyPr>
            <a:normAutofit/>
          </a:bodyPr>
          <a:lstStyle/>
          <a:p>
            <a:r>
              <a:rPr lang="en-US" dirty="0"/>
              <a:t>End of MDDMF Version 1.0</a:t>
            </a:r>
          </a:p>
        </p:txBody>
      </p:sp>
      <p:sp>
        <p:nvSpPr>
          <p:cNvPr id="5" name="Content Placeholder 2">
            <a:extLst>
              <a:ext uri="{FF2B5EF4-FFF2-40B4-BE49-F238E27FC236}">
                <a16:creationId xmlns:a16="http://schemas.microsoft.com/office/drawing/2014/main" id="{54953E97-7B4A-C2E1-3605-F4E4C6CFE4B1}"/>
              </a:ext>
            </a:extLst>
          </p:cNvPr>
          <p:cNvSpPr txBox="1">
            <a:spLocks/>
          </p:cNvSpPr>
          <p:nvPr/>
        </p:nvSpPr>
        <p:spPr>
          <a:xfrm>
            <a:off x="4478048" y="3429000"/>
            <a:ext cx="2396517" cy="310011"/>
          </a:xfrm>
          <a:prstGeom prst="rect">
            <a:avLst/>
          </a:prstGeom>
          <a:solidFill>
            <a:schemeClr val="accent5">
              <a:lumMod val="20000"/>
              <a:lumOff val="80000"/>
            </a:schemeClr>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dirty="0">
                <a:hlinkClick r:id="rId2" action="ppaction://hlinksldjump"/>
              </a:rPr>
              <a:t>Click to Return</a:t>
            </a:r>
            <a:endParaRPr lang="en-US" dirty="0"/>
          </a:p>
          <a:p>
            <a:endParaRPr lang="en-US" dirty="0"/>
          </a:p>
        </p:txBody>
      </p:sp>
    </p:spTree>
    <p:extLst>
      <p:ext uri="{BB962C8B-B14F-4D97-AF65-F5344CB8AC3E}">
        <p14:creationId xmlns:p14="http://schemas.microsoft.com/office/powerpoint/2010/main" val="703178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0298" y="504828"/>
            <a:ext cx="8378638" cy="5765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957" y="1788850"/>
            <a:ext cx="4142227" cy="329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0" name="Group 109">
            <a:extLst>
              <a:ext uri="{FF2B5EF4-FFF2-40B4-BE49-F238E27FC236}">
                <a16:creationId xmlns:a16="http://schemas.microsoft.com/office/drawing/2014/main" id="{5AC8ED73-4BBC-3739-FC12-95AE4E866680}"/>
              </a:ext>
            </a:extLst>
          </p:cNvPr>
          <p:cNvGrpSpPr/>
          <p:nvPr/>
        </p:nvGrpSpPr>
        <p:grpSpPr>
          <a:xfrm>
            <a:off x="4355859" y="2143377"/>
            <a:ext cx="2165521" cy="2602504"/>
            <a:chOff x="4355859" y="2143377"/>
            <a:chExt cx="2165521" cy="2602504"/>
          </a:xfrm>
        </p:grpSpPr>
        <p:sp>
          <p:nvSpPr>
            <p:cNvPr id="108" name="Isosceles Triangle 107">
              <a:extLst>
                <a:ext uri="{FF2B5EF4-FFF2-40B4-BE49-F238E27FC236}">
                  <a16:creationId xmlns:a16="http://schemas.microsoft.com/office/drawing/2014/main" id="{E6B2178F-50C9-A774-3611-209F3298A10D}"/>
                </a:ext>
              </a:extLst>
            </p:cNvPr>
            <p:cNvSpPr/>
            <p:nvPr/>
          </p:nvSpPr>
          <p:spPr>
            <a:xfrm>
              <a:off x="4355859" y="2143377"/>
              <a:ext cx="2165521" cy="2023384"/>
            </a:xfrm>
            <a:prstGeom prst="triangl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Isosceles Triangle 108">
              <a:extLst>
                <a:ext uri="{FF2B5EF4-FFF2-40B4-BE49-F238E27FC236}">
                  <a16:creationId xmlns:a16="http://schemas.microsoft.com/office/drawing/2014/main" id="{B4065BCE-1C13-DA79-6AF5-816DF8020671}"/>
                </a:ext>
              </a:extLst>
            </p:cNvPr>
            <p:cNvSpPr/>
            <p:nvPr/>
          </p:nvSpPr>
          <p:spPr>
            <a:xfrm rot="10800000">
              <a:off x="4355859" y="2722497"/>
              <a:ext cx="2165521" cy="2023384"/>
            </a:xfrm>
            <a:prstGeom prst="triangle">
              <a:avLst>
                <a:gd name="adj" fmla="val 48593"/>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p:cNvGrpSpPr/>
          <p:nvPr/>
        </p:nvGrpSpPr>
        <p:grpSpPr>
          <a:xfrm>
            <a:off x="4284514" y="1102817"/>
            <a:ext cx="1176767" cy="4802441"/>
            <a:chOff x="3547662" y="-907036"/>
            <a:chExt cx="2061482" cy="8622739"/>
          </a:xfrm>
        </p:grpSpPr>
        <p:cxnSp>
          <p:nvCxnSpPr>
            <p:cNvPr id="78" name="Straight Connector 77"/>
            <p:cNvCxnSpPr/>
            <p:nvPr/>
          </p:nvCxnSpPr>
          <p:spPr>
            <a:xfrm flipV="1">
              <a:off x="3547662" y="3338754"/>
              <a:ext cx="2061482" cy="4376949"/>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flipV="1">
              <a:off x="3724713" y="-907036"/>
              <a:ext cx="1884431" cy="4177755"/>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5452295" y="1102816"/>
            <a:ext cx="1070385" cy="4793987"/>
            <a:chOff x="4288078" y="-763565"/>
            <a:chExt cx="1948547" cy="8744605"/>
          </a:xfrm>
        </p:grpSpPr>
        <p:cxnSp>
          <p:nvCxnSpPr>
            <p:cNvPr id="62" name="Straight Connector 61"/>
            <p:cNvCxnSpPr/>
            <p:nvPr/>
          </p:nvCxnSpPr>
          <p:spPr>
            <a:xfrm flipH="1" flipV="1">
              <a:off x="4288078" y="3507526"/>
              <a:ext cx="1948547" cy="4473514"/>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4331915" y="-763565"/>
              <a:ext cx="1904710" cy="4243146"/>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grpSp>
      <p:sp>
        <p:nvSpPr>
          <p:cNvPr id="4" name="Text Placeholder 4"/>
          <p:cNvSpPr txBox="1">
            <a:spLocks/>
          </p:cNvSpPr>
          <p:nvPr/>
        </p:nvSpPr>
        <p:spPr bwMode="auto">
          <a:xfrm>
            <a:off x="1557339" y="58739"/>
            <a:ext cx="9001125" cy="484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400" dirty="0">
                <a:latin typeface="Arial" charset="0"/>
                <a:cs typeface="Arial" charset="0"/>
              </a:rPr>
              <a:t>What was received from YHWH </a:t>
            </a:r>
            <a:r>
              <a:rPr lang="en-ZA" sz="2400" i="1" dirty="0">
                <a:latin typeface="Arial" charset="0"/>
                <a:cs typeface="Arial" charset="0"/>
              </a:rPr>
              <a:t>(Note all sides of the triangles are precisely divisible by 70)</a:t>
            </a:r>
          </a:p>
        </p:txBody>
      </p:sp>
      <p:grpSp>
        <p:nvGrpSpPr>
          <p:cNvPr id="97" name="Group 96"/>
          <p:cNvGrpSpPr/>
          <p:nvPr/>
        </p:nvGrpSpPr>
        <p:grpSpPr>
          <a:xfrm>
            <a:off x="1624684" y="3234830"/>
            <a:ext cx="8767229" cy="465366"/>
            <a:chOff x="0" y="0"/>
            <a:chExt cx="10579553" cy="502103"/>
          </a:xfrm>
        </p:grpSpPr>
        <p:cxnSp>
          <p:nvCxnSpPr>
            <p:cNvPr id="98" name="Straight Connector 97"/>
            <p:cNvCxnSpPr>
              <a:stCxn id="99" idx="3"/>
              <a:endCxn id="100" idx="1"/>
            </p:cNvCxnSpPr>
            <p:nvPr/>
          </p:nvCxnSpPr>
          <p:spPr>
            <a:xfrm>
              <a:off x="782410" y="244929"/>
              <a:ext cx="9014733" cy="1224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99" name="Rectangle 98"/>
            <p:cNvSpPr/>
            <p:nvPr/>
          </p:nvSpPr>
          <p:spPr>
            <a:xfrm>
              <a:off x="0" y="0"/>
              <a:ext cx="782410" cy="4898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a:solidFill>
                    <a:srgbClr val="FF0000"/>
                  </a:solidFill>
                  <a:latin typeface="Verdana" pitchFamily="34" charset="0"/>
                  <a:ea typeface="Verdana" pitchFamily="34" charset="0"/>
                  <a:cs typeface="Verdana" pitchFamily="34" charset="0"/>
                </a:rPr>
                <a:t>Past</a:t>
              </a:r>
            </a:p>
          </p:txBody>
        </p:sp>
        <p:sp>
          <p:nvSpPr>
            <p:cNvPr id="100" name="Rectangle 99"/>
            <p:cNvSpPr/>
            <p:nvPr/>
          </p:nvSpPr>
          <p:spPr>
            <a:xfrm>
              <a:off x="9797143" y="12246"/>
              <a:ext cx="782410" cy="4898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a:solidFill>
                    <a:srgbClr val="FF0000"/>
                  </a:solidFill>
                  <a:latin typeface="Verdana" pitchFamily="34" charset="0"/>
                  <a:ea typeface="Verdana" pitchFamily="34" charset="0"/>
                  <a:cs typeface="Verdana" pitchFamily="34" charset="0"/>
                </a:rPr>
                <a:t>Future</a:t>
              </a:r>
            </a:p>
          </p:txBody>
        </p:sp>
      </p:grpSp>
      <p:grpSp>
        <p:nvGrpSpPr>
          <p:cNvPr id="103" name="Group 102">
            <a:extLst>
              <a:ext uri="{FF2B5EF4-FFF2-40B4-BE49-F238E27FC236}">
                <a16:creationId xmlns:a16="http://schemas.microsoft.com/office/drawing/2014/main" id="{7DA60B45-22E5-DFF6-A8F3-CDA5493C9FC1}"/>
              </a:ext>
            </a:extLst>
          </p:cNvPr>
          <p:cNvGrpSpPr/>
          <p:nvPr/>
        </p:nvGrpSpPr>
        <p:grpSpPr>
          <a:xfrm>
            <a:off x="5104663" y="2754444"/>
            <a:ext cx="660361" cy="680908"/>
            <a:chOff x="5095138" y="2754444"/>
            <a:chExt cx="658239" cy="680908"/>
          </a:xfrm>
        </p:grpSpPr>
        <p:sp>
          <p:nvSpPr>
            <p:cNvPr id="101" name="Isosceles Triangle 100">
              <a:extLst>
                <a:ext uri="{FF2B5EF4-FFF2-40B4-BE49-F238E27FC236}">
                  <a16:creationId xmlns:a16="http://schemas.microsoft.com/office/drawing/2014/main" id="{F187BCA5-BC67-BC80-25DD-1C26E022BA8D}"/>
                </a:ext>
              </a:extLst>
            </p:cNvPr>
            <p:cNvSpPr/>
            <p:nvPr/>
          </p:nvSpPr>
          <p:spPr>
            <a:xfrm rot="5571817" flipV="1">
              <a:off x="4937755" y="2917965"/>
              <a:ext cx="665732" cy="350966"/>
            </a:xfrm>
            <a:prstGeom prst="triangle">
              <a:avLst>
                <a:gd name="adj" fmla="val 21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Isosceles Triangle 101">
              <a:extLst>
                <a:ext uri="{FF2B5EF4-FFF2-40B4-BE49-F238E27FC236}">
                  <a16:creationId xmlns:a16="http://schemas.microsoft.com/office/drawing/2014/main" id="{1272FD49-97B2-CA6C-F603-8344882FF1C3}"/>
                </a:ext>
              </a:extLst>
            </p:cNvPr>
            <p:cNvSpPr/>
            <p:nvPr/>
          </p:nvSpPr>
          <p:spPr>
            <a:xfrm rot="5400000">
              <a:off x="5261442" y="2943417"/>
              <a:ext cx="680908" cy="302962"/>
            </a:xfrm>
            <a:prstGeom prst="triangle">
              <a:avLst>
                <a:gd name="adj" fmla="val 11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a:extLst>
              <a:ext uri="{FF2B5EF4-FFF2-40B4-BE49-F238E27FC236}">
                <a16:creationId xmlns:a16="http://schemas.microsoft.com/office/drawing/2014/main" id="{27C23CD2-FAF9-6C9C-52F2-F24EBA0F6660}"/>
              </a:ext>
            </a:extLst>
          </p:cNvPr>
          <p:cNvGrpSpPr/>
          <p:nvPr/>
        </p:nvGrpSpPr>
        <p:grpSpPr>
          <a:xfrm rot="10800000">
            <a:off x="5127983" y="3496052"/>
            <a:ext cx="689514" cy="668546"/>
            <a:chOff x="5090305" y="2729901"/>
            <a:chExt cx="663072" cy="668546"/>
          </a:xfrm>
        </p:grpSpPr>
        <p:sp>
          <p:nvSpPr>
            <p:cNvPr id="105" name="Isosceles Triangle 104">
              <a:extLst>
                <a:ext uri="{FF2B5EF4-FFF2-40B4-BE49-F238E27FC236}">
                  <a16:creationId xmlns:a16="http://schemas.microsoft.com/office/drawing/2014/main" id="{6E0A3F98-D9F0-1C7B-7D7B-CA20EC000010}"/>
                </a:ext>
              </a:extLst>
            </p:cNvPr>
            <p:cNvSpPr/>
            <p:nvPr/>
          </p:nvSpPr>
          <p:spPr>
            <a:xfrm rot="5571817" flipV="1">
              <a:off x="4934897" y="2885309"/>
              <a:ext cx="668546" cy="357730"/>
            </a:xfrm>
            <a:prstGeom prst="triangle">
              <a:avLst>
                <a:gd name="adj" fmla="val 21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Isosceles Triangle 105">
              <a:extLst>
                <a:ext uri="{FF2B5EF4-FFF2-40B4-BE49-F238E27FC236}">
                  <a16:creationId xmlns:a16="http://schemas.microsoft.com/office/drawing/2014/main" id="{5C235F76-1419-7499-711A-F70BD589DED8}"/>
                </a:ext>
              </a:extLst>
            </p:cNvPr>
            <p:cNvSpPr/>
            <p:nvPr/>
          </p:nvSpPr>
          <p:spPr>
            <a:xfrm rot="5400000">
              <a:off x="5270436" y="2912524"/>
              <a:ext cx="662919" cy="302962"/>
            </a:xfrm>
            <a:prstGeom prst="triangle">
              <a:avLst>
                <a:gd name="adj" fmla="val 11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p:cNvGrpSpPr/>
          <p:nvPr/>
        </p:nvGrpSpPr>
        <p:grpSpPr>
          <a:xfrm>
            <a:off x="5444190" y="1484785"/>
            <a:ext cx="627153" cy="4141803"/>
            <a:chOff x="3920189" y="1484784"/>
            <a:chExt cx="627153" cy="4141803"/>
          </a:xfrm>
        </p:grpSpPr>
        <p:grpSp>
          <p:nvGrpSpPr>
            <p:cNvPr id="93" name="Group 92"/>
            <p:cNvGrpSpPr/>
            <p:nvPr/>
          </p:nvGrpSpPr>
          <p:grpSpPr>
            <a:xfrm>
              <a:off x="3920189" y="1484784"/>
              <a:ext cx="627153" cy="3971368"/>
              <a:chOff x="3920189" y="1484784"/>
              <a:chExt cx="627153" cy="3542582"/>
            </a:xfrm>
          </p:grpSpPr>
          <p:cxnSp>
            <p:nvCxnSpPr>
              <p:cNvPr id="95" name="Straight Connector 94"/>
              <p:cNvCxnSpPr>
                <a:stCxn id="94" idx="1"/>
                <a:endCxn id="96" idx="1"/>
              </p:cNvCxnSpPr>
              <p:nvPr/>
            </p:nvCxnSpPr>
            <p:spPr>
              <a:xfrm flipV="1">
                <a:off x="3920189" y="1636816"/>
                <a:ext cx="7607" cy="33905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96" name="Right Arrow 95"/>
              <p:cNvSpPr/>
              <p:nvPr/>
            </p:nvSpPr>
            <p:spPr>
              <a:xfrm>
                <a:off x="3927796" y="1484784"/>
                <a:ext cx="619546" cy="30406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dirty="0">
                    <a:solidFill>
                      <a:srgbClr val="FF0000"/>
                    </a:solidFill>
                    <a:latin typeface="Verdana" pitchFamily="34" charset="0"/>
                    <a:ea typeface="Verdana" pitchFamily="34" charset="0"/>
                    <a:cs typeface="Verdana" pitchFamily="34" charset="0"/>
                  </a:rPr>
                  <a:t>Now</a:t>
                </a:r>
              </a:p>
            </p:txBody>
          </p:sp>
        </p:grpSp>
        <p:sp>
          <p:nvSpPr>
            <p:cNvPr id="94" name="Right Arrow 93"/>
            <p:cNvSpPr/>
            <p:nvPr/>
          </p:nvSpPr>
          <p:spPr>
            <a:xfrm>
              <a:off x="3920189" y="5285719"/>
              <a:ext cx="619546" cy="34086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dirty="0">
                  <a:solidFill>
                    <a:srgbClr val="FF0000"/>
                  </a:solidFill>
                  <a:latin typeface="Verdana" pitchFamily="34" charset="0"/>
                  <a:ea typeface="Verdana" pitchFamily="34" charset="0"/>
                  <a:cs typeface="Verdana" pitchFamily="34" charset="0"/>
                </a:rPr>
                <a:t>Now</a:t>
              </a:r>
            </a:p>
          </p:txBody>
        </p:sp>
      </p:grpSp>
      <p:grpSp>
        <p:nvGrpSpPr>
          <p:cNvPr id="56" name="Group 55"/>
          <p:cNvGrpSpPr/>
          <p:nvPr/>
        </p:nvGrpSpPr>
        <p:grpSpPr>
          <a:xfrm>
            <a:off x="5167888" y="1035843"/>
            <a:ext cx="560923" cy="4860961"/>
            <a:chOff x="4082183" y="-1062917"/>
            <a:chExt cx="967307" cy="9091572"/>
          </a:xfrm>
        </p:grpSpPr>
        <p:cxnSp>
          <p:nvCxnSpPr>
            <p:cNvPr id="59" name="Straight Connector 58"/>
            <p:cNvCxnSpPr/>
            <p:nvPr/>
          </p:nvCxnSpPr>
          <p:spPr>
            <a:xfrm flipH="1" flipV="1">
              <a:off x="4082183" y="-1062917"/>
              <a:ext cx="967307" cy="9091572"/>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4124204" y="-1062917"/>
              <a:ext cx="896871" cy="9049550"/>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5464330" y="1102817"/>
            <a:ext cx="2251183" cy="4795632"/>
            <a:chOff x="4177129" y="-959900"/>
            <a:chExt cx="4865471" cy="8715097"/>
          </a:xfrm>
        </p:grpSpPr>
        <p:cxnSp>
          <p:nvCxnSpPr>
            <p:cNvPr id="67" name="Straight Connector 66"/>
            <p:cNvCxnSpPr/>
            <p:nvPr/>
          </p:nvCxnSpPr>
          <p:spPr>
            <a:xfrm flipV="1">
              <a:off x="4177129" y="-959900"/>
              <a:ext cx="4600679" cy="4227371"/>
            </a:xfrm>
            <a:prstGeom prst="line">
              <a:avLst/>
            </a:prstGeom>
            <a:ln w="25400">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cxnSpLocks/>
            </p:cNvCxnSpPr>
            <p:nvPr/>
          </p:nvCxnSpPr>
          <p:spPr>
            <a:xfrm>
              <a:off x="4203170" y="3318556"/>
              <a:ext cx="4839431" cy="4436641"/>
            </a:xfrm>
            <a:prstGeom prst="line">
              <a:avLst/>
            </a:prstGeom>
            <a:ln w="25400">
              <a:solidFill>
                <a:srgbClr val="FFC000"/>
              </a:solidFill>
              <a:prstDash val="lgDash"/>
            </a:ln>
          </p:spPr>
          <p:style>
            <a:lnRef idx="1">
              <a:schemeClr val="accent1"/>
            </a:lnRef>
            <a:fillRef idx="0">
              <a:schemeClr val="accent1"/>
            </a:fillRef>
            <a:effectRef idx="0">
              <a:schemeClr val="accent1"/>
            </a:effectRef>
            <a:fontRef idx="minor">
              <a:schemeClr val="tx1"/>
            </a:fontRef>
          </p:style>
        </p:cxnSp>
      </p:grpSp>
      <p:grpSp>
        <p:nvGrpSpPr>
          <p:cNvPr id="71" name="Group 70"/>
          <p:cNvGrpSpPr/>
          <p:nvPr/>
        </p:nvGrpSpPr>
        <p:grpSpPr>
          <a:xfrm>
            <a:off x="5460151" y="1114219"/>
            <a:ext cx="3409796" cy="4745970"/>
            <a:chOff x="1062398" y="-1112785"/>
            <a:chExt cx="6949168" cy="8980315"/>
          </a:xfrm>
        </p:grpSpPr>
        <p:cxnSp>
          <p:nvCxnSpPr>
            <p:cNvPr id="72" name="Straight Connector 71"/>
            <p:cNvCxnSpPr/>
            <p:nvPr/>
          </p:nvCxnSpPr>
          <p:spPr>
            <a:xfrm>
              <a:off x="1103219" y="3286004"/>
              <a:ext cx="6908347" cy="4581526"/>
            </a:xfrm>
            <a:prstGeom prst="line">
              <a:avLst/>
            </a:prstGeom>
            <a:ln w="25400">
              <a:solidFill>
                <a:schemeClr val="tx2"/>
              </a:solidFill>
              <a:prstDash val="lg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1062398" y="-1112785"/>
              <a:ext cx="6542554" cy="4398789"/>
            </a:xfrm>
            <a:prstGeom prst="line">
              <a:avLst/>
            </a:prstGeom>
            <a:ln w="25400">
              <a:solidFill>
                <a:schemeClr val="tx2"/>
              </a:solidFill>
              <a:prstDash val="lgDash"/>
            </a:ln>
          </p:spPr>
          <p:style>
            <a:lnRef idx="1">
              <a:schemeClr val="accent1"/>
            </a:lnRef>
            <a:fillRef idx="0">
              <a:schemeClr val="accent1"/>
            </a:fillRef>
            <a:effectRef idx="0">
              <a:schemeClr val="accent1"/>
            </a:effectRef>
            <a:fontRef idx="minor">
              <a:schemeClr val="tx1"/>
            </a:fontRef>
          </p:style>
        </p:cxnSp>
      </p:grpSp>
      <p:grpSp>
        <p:nvGrpSpPr>
          <p:cNvPr id="81" name="Group 80"/>
          <p:cNvGrpSpPr/>
          <p:nvPr/>
        </p:nvGrpSpPr>
        <p:grpSpPr>
          <a:xfrm>
            <a:off x="3141281" y="1080441"/>
            <a:ext cx="2298655" cy="4793895"/>
            <a:chOff x="631343" y="594618"/>
            <a:chExt cx="3900316" cy="8755733"/>
          </a:xfrm>
        </p:grpSpPr>
        <p:cxnSp>
          <p:nvCxnSpPr>
            <p:cNvPr id="82" name="Straight Connector 81"/>
            <p:cNvCxnSpPr/>
            <p:nvPr/>
          </p:nvCxnSpPr>
          <p:spPr>
            <a:xfrm flipV="1">
              <a:off x="631343" y="4885605"/>
              <a:ext cx="3900316" cy="4464746"/>
            </a:xfrm>
            <a:prstGeom prst="line">
              <a:avLst/>
            </a:prstGeom>
            <a:ln w="25400">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631344" y="594618"/>
              <a:ext cx="3859493" cy="4277378"/>
            </a:xfrm>
            <a:prstGeom prst="line">
              <a:avLst/>
            </a:prstGeom>
            <a:ln w="25400">
              <a:solidFill>
                <a:srgbClr val="FFC000"/>
              </a:solidFill>
              <a:prstDash val="lgDash"/>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2007013" y="1102816"/>
            <a:ext cx="3459773" cy="4774456"/>
            <a:chOff x="151439" y="551931"/>
            <a:chExt cx="6778677" cy="8921232"/>
          </a:xfrm>
        </p:grpSpPr>
        <p:cxnSp>
          <p:nvCxnSpPr>
            <p:cNvPr id="87" name="Straight Connector 86"/>
            <p:cNvCxnSpPr/>
            <p:nvPr/>
          </p:nvCxnSpPr>
          <p:spPr>
            <a:xfrm>
              <a:off x="151439" y="551931"/>
              <a:ext cx="6751465" cy="4362568"/>
            </a:xfrm>
            <a:prstGeom prst="line">
              <a:avLst/>
            </a:prstGeom>
            <a:ln w="25400">
              <a:solidFill>
                <a:schemeClr val="tx2"/>
              </a:solidFill>
              <a:prstDash val="lgDash"/>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151439" y="4873678"/>
              <a:ext cx="6778677" cy="4599485"/>
            </a:xfrm>
            <a:prstGeom prst="line">
              <a:avLst/>
            </a:prstGeom>
            <a:ln w="25400">
              <a:solidFill>
                <a:schemeClr val="tx2"/>
              </a:solidFill>
              <a:prstDash val="lgDash"/>
            </a:ln>
          </p:spPr>
          <p:style>
            <a:lnRef idx="1">
              <a:schemeClr val="accent1"/>
            </a:lnRef>
            <a:fillRef idx="0">
              <a:schemeClr val="accent1"/>
            </a:fillRef>
            <a:effectRef idx="0">
              <a:schemeClr val="accent1"/>
            </a:effectRef>
            <a:fontRef idx="minor">
              <a:schemeClr val="tx1"/>
            </a:fontRef>
          </p:style>
        </p:cxnSp>
      </p:grpSp>
      <p:sp>
        <p:nvSpPr>
          <p:cNvPr id="107" name="Oval 106">
            <a:extLst>
              <a:ext uri="{FF2B5EF4-FFF2-40B4-BE49-F238E27FC236}">
                <a16:creationId xmlns:a16="http://schemas.microsoft.com/office/drawing/2014/main" id="{C110E2BE-E3A8-2370-DF85-DCD7B7B643F5}"/>
              </a:ext>
            </a:extLst>
          </p:cNvPr>
          <p:cNvSpPr/>
          <p:nvPr/>
        </p:nvSpPr>
        <p:spPr>
          <a:xfrm>
            <a:off x="5400724" y="3398677"/>
            <a:ext cx="121874" cy="11445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1" name="Straight Connector 110">
            <a:extLst>
              <a:ext uri="{FF2B5EF4-FFF2-40B4-BE49-F238E27FC236}">
                <a16:creationId xmlns:a16="http://schemas.microsoft.com/office/drawing/2014/main" id="{B263BAB4-9983-E6EF-7D18-9D18AACCFCE5}"/>
              </a:ext>
            </a:extLst>
          </p:cNvPr>
          <p:cNvCxnSpPr>
            <a:cxnSpLocks/>
            <a:stCxn id="109" idx="4"/>
            <a:endCxn id="108" idx="2"/>
          </p:cNvCxnSpPr>
          <p:nvPr/>
        </p:nvCxnSpPr>
        <p:spPr>
          <a:xfrm>
            <a:off x="4355859" y="2722497"/>
            <a:ext cx="0" cy="1444264"/>
          </a:xfrm>
          <a:prstGeom prst="line">
            <a:avLst/>
          </a:prstGeom>
          <a:ln w="25400">
            <a:solidFill>
              <a:schemeClr val="tx2"/>
            </a:solidFill>
            <a:prstDash val="lgDash"/>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8DF2E96F-3E6E-26AE-87EB-728B8169387F}"/>
              </a:ext>
            </a:extLst>
          </p:cNvPr>
          <p:cNvCxnSpPr>
            <a:cxnSpLocks/>
            <a:stCxn id="109" idx="2"/>
            <a:endCxn id="108" idx="4"/>
          </p:cNvCxnSpPr>
          <p:nvPr/>
        </p:nvCxnSpPr>
        <p:spPr>
          <a:xfrm>
            <a:off x="6521380" y="2722497"/>
            <a:ext cx="0" cy="1444264"/>
          </a:xfrm>
          <a:prstGeom prst="line">
            <a:avLst/>
          </a:prstGeom>
          <a:ln w="25400">
            <a:solidFill>
              <a:schemeClr val="tx2"/>
            </a:solidFill>
            <a:prstDash val="lgDash"/>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C2516D44-27FB-A8E7-5862-179062530C21}"/>
              </a:ext>
            </a:extLst>
          </p:cNvPr>
          <p:cNvCxnSpPr>
            <a:cxnSpLocks/>
          </p:cNvCxnSpPr>
          <p:nvPr/>
        </p:nvCxnSpPr>
        <p:spPr>
          <a:xfrm>
            <a:off x="6135952" y="2731182"/>
            <a:ext cx="0" cy="1444264"/>
          </a:xfrm>
          <a:prstGeom prst="line">
            <a:avLst/>
          </a:prstGeom>
          <a:ln w="25400">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399297C-1925-ED5A-EFCE-B036E61BC762}"/>
              </a:ext>
            </a:extLst>
          </p:cNvPr>
          <p:cNvCxnSpPr>
            <a:cxnSpLocks/>
          </p:cNvCxnSpPr>
          <p:nvPr/>
        </p:nvCxnSpPr>
        <p:spPr>
          <a:xfrm>
            <a:off x="4749112" y="2717690"/>
            <a:ext cx="0" cy="1444264"/>
          </a:xfrm>
          <a:prstGeom prst="line">
            <a:avLst/>
          </a:prstGeom>
          <a:ln w="25400">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3F24047C-92F1-2F03-D40E-1CD30323585F}"/>
              </a:ext>
            </a:extLst>
          </p:cNvPr>
          <p:cNvCxnSpPr>
            <a:cxnSpLocks/>
          </p:cNvCxnSpPr>
          <p:nvPr/>
        </p:nvCxnSpPr>
        <p:spPr>
          <a:xfrm>
            <a:off x="5127983" y="2722191"/>
            <a:ext cx="0" cy="1444264"/>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61F8BDF2-D5C2-C2C7-EB31-2689F068DB66}"/>
              </a:ext>
            </a:extLst>
          </p:cNvPr>
          <p:cNvCxnSpPr>
            <a:cxnSpLocks/>
          </p:cNvCxnSpPr>
          <p:nvPr/>
        </p:nvCxnSpPr>
        <p:spPr>
          <a:xfrm>
            <a:off x="5781874" y="2729209"/>
            <a:ext cx="0" cy="1444264"/>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6700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545BE-0FC6-4610-AA26-ECDD6215B7AA}"/>
              </a:ext>
            </a:extLst>
          </p:cNvPr>
          <p:cNvSpPr>
            <a:spLocks noGrp="1"/>
          </p:cNvSpPr>
          <p:nvPr>
            <p:ph type="title"/>
          </p:nvPr>
        </p:nvSpPr>
        <p:spPr>
          <a:xfrm>
            <a:off x="838200" y="365125"/>
            <a:ext cx="11353800" cy="1325563"/>
          </a:xfrm>
          <a:solidFill>
            <a:srgbClr val="00B0F0"/>
          </a:solidFill>
        </p:spPr>
        <p:txBody>
          <a:bodyPr vert="horz" lIns="91440" tIns="45720" rIns="91440" bIns="45720" rtlCol="0" anchor="ctr">
            <a:normAutofit/>
          </a:bodyPr>
          <a:lstStyle/>
          <a:p>
            <a:r>
              <a:rPr lang="en-US" dirty="0"/>
              <a:t>MDDMF v2.0 Alignment to DMBOK1 (2012-2016)</a:t>
            </a:r>
          </a:p>
        </p:txBody>
      </p:sp>
      <p:sp>
        <p:nvSpPr>
          <p:cNvPr id="3" name="Content Placeholder 2">
            <a:extLst>
              <a:ext uri="{FF2B5EF4-FFF2-40B4-BE49-F238E27FC236}">
                <a16:creationId xmlns:a16="http://schemas.microsoft.com/office/drawing/2014/main" id="{5603F04F-CE07-EDFF-E5F7-0EDA8C905592}"/>
              </a:ext>
            </a:extLst>
          </p:cNvPr>
          <p:cNvSpPr>
            <a:spLocks noGrp="1"/>
          </p:cNvSpPr>
          <p:nvPr>
            <p:ph idx="1"/>
          </p:nvPr>
        </p:nvSpPr>
        <p:spPr/>
        <p:txBody>
          <a:bodyPr/>
          <a:lstStyle/>
          <a:p>
            <a:r>
              <a:rPr lang="en-US" dirty="0"/>
              <a:t>William Certified as a CDMP (Data Governance and Data Quality) in 2012-06</a:t>
            </a:r>
          </a:p>
          <a:p>
            <a:r>
              <a:rPr lang="en-US" dirty="0"/>
              <a:t>Applied the Framework within a Telco in South Africa, where he met Anna Moreira, and Herman Badenhorst of Edge</a:t>
            </a:r>
          </a:p>
          <a:p>
            <a:r>
              <a:rPr lang="en-US" dirty="0"/>
              <a:t>Included alignment of DAMA DMBOK1 Data Disciplines, aligned to the Version 1.0 2D Graphic received in 2010</a:t>
            </a:r>
          </a:p>
          <a:p>
            <a:r>
              <a:rPr lang="en-US" dirty="0"/>
              <a:t>Affectionately known as “The Data Atom”, was presented at DAMA Conference in South Africa, 2015-07-28.</a:t>
            </a:r>
          </a:p>
        </p:txBody>
      </p:sp>
      <p:sp>
        <p:nvSpPr>
          <p:cNvPr id="5" name="Content Placeholder 2">
            <a:extLst>
              <a:ext uri="{FF2B5EF4-FFF2-40B4-BE49-F238E27FC236}">
                <a16:creationId xmlns:a16="http://schemas.microsoft.com/office/drawing/2014/main" id="{FCD0D754-5F1C-E841-635A-256576D81DC1}"/>
              </a:ext>
            </a:extLst>
          </p:cNvPr>
          <p:cNvSpPr txBox="1">
            <a:spLocks/>
          </p:cNvSpPr>
          <p:nvPr/>
        </p:nvSpPr>
        <p:spPr>
          <a:xfrm>
            <a:off x="8957283" y="6311900"/>
            <a:ext cx="2396517" cy="310011"/>
          </a:xfrm>
          <a:prstGeom prst="rect">
            <a:avLst/>
          </a:prstGeom>
          <a:solidFill>
            <a:schemeClr val="accent5">
              <a:lumMod val="20000"/>
              <a:lumOff val="80000"/>
            </a:schemeClr>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dirty="0">
                <a:hlinkClick r:id="rId2" action="ppaction://hlinksldjump"/>
              </a:rPr>
              <a:t>Click to Return</a:t>
            </a:r>
            <a:endParaRPr lang="en-US" dirty="0"/>
          </a:p>
          <a:p>
            <a:endParaRPr lang="en-US" dirty="0"/>
          </a:p>
        </p:txBody>
      </p:sp>
    </p:spTree>
    <p:extLst>
      <p:ext uri="{BB962C8B-B14F-4D97-AF65-F5344CB8AC3E}">
        <p14:creationId xmlns:p14="http://schemas.microsoft.com/office/powerpoint/2010/main" val="4272041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15545"/>
            <a:ext cx="10515600" cy="5453449"/>
          </a:xfrm>
        </p:spPr>
        <p:txBody>
          <a:bodyPr>
            <a:normAutofit fontScale="90000"/>
          </a:bodyPr>
          <a:lstStyle/>
          <a:p>
            <a:r>
              <a:rPr lang="en-ZA" dirty="0"/>
              <a:t>2. The Information Value Chain in your Enterprise</a:t>
            </a:r>
            <a:br>
              <a:rPr lang="en-ZA" dirty="0"/>
            </a:br>
            <a:br>
              <a:rPr lang="en-ZA" sz="2200" dirty="0"/>
            </a:br>
            <a:r>
              <a:rPr lang="en-US" sz="2200" b="1" dirty="0">
                <a:solidFill>
                  <a:srgbClr val="00B050"/>
                </a:solidFill>
              </a:rPr>
              <a:t>Please email all queries to Herman.Badenhorst@edgedatawave.co.za</a:t>
            </a:r>
            <a:r>
              <a:rPr lang="en-ZA" sz="2200" b="1" dirty="0">
                <a:solidFill>
                  <a:srgbClr val="00B050"/>
                </a:solidFill>
              </a:rPr>
              <a:t>, </a:t>
            </a:r>
            <a:br>
              <a:rPr lang="en-ZA" sz="2200" b="1" dirty="0">
                <a:solidFill>
                  <a:srgbClr val="00B050"/>
                </a:solidFill>
              </a:rPr>
            </a:br>
            <a:br>
              <a:rPr lang="en-ZA" sz="2200" b="1" dirty="0">
                <a:solidFill>
                  <a:srgbClr val="00B050"/>
                </a:solidFill>
              </a:rPr>
            </a:br>
            <a:r>
              <a:rPr lang="en-ZA" sz="2200" b="1" dirty="0">
                <a:solidFill>
                  <a:srgbClr val="00B050"/>
                </a:solidFill>
              </a:rPr>
              <a:t>- Start your message with: </a:t>
            </a:r>
            <a:br>
              <a:rPr lang="en-ZA" sz="2200" b="1" dirty="0">
                <a:solidFill>
                  <a:srgbClr val="00B050"/>
                </a:solidFill>
              </a:rPr>
            </a:br>
            <a:r>
              <a:rPr lang="en-ZA" sz="2200" b="1" dirty="0">
                <a:solidFill>
                  <a:srgbClr val="00B050"/>
                </a:solidFill>
              </a:rPr>
              <a:t>     - The company name you are representing;</a:t>
            </a:r>
            <a:br>
              <a:rPr lang="en-ZA" sz="2200" b="1" dirty="0">
                <a:solidFill>
                  <a:srgbClr val="00B050"/>
                </a:solidFill>
              </a:rPr>
            </a:br>
            <a:r>
              <a:rPr lang="en-ZA" sz="2200" b="1" dirty="0">
                <a:solidFill>
                  <a:srgbClr val="00B050"/>
                </a:solidFill>
              </a:rPr>
              <a:t>     - followed by your name;</a:t>
            </a:r>
            <a:br>
              <a:rPr lang="en-ZA" sz="2200" b="1" dirty="0">
                <a:solidFill>
                  <a:srgbClr val="00B050"/>
                </a:solidFill>
              </a:rPr>
            </a:br>
            <a:r>
              <a:rPr lang="en-ZA" sz="2200" b="1" dirty="0">
                <a:solidFill>
                  <a:srgbClr val="00B050"/>
                </a:solidFill>
              </a:rPr>
              <a:t>     - followed by your email address;</a:t>
            </a:r>
            <a:br>
              <a:rPr lang="en-ZA" sz="2200" b="1" dirty="0">
                <a:solidFill>
                  <a:srgbClr val="00B050"/>
                </a:solidFill>
              </a:rPr>
            </a:br>
            <a:r>
              <a:rPr lang="en-ZA" sz="2200" b="1" dirty="0">
                <a:solidFill>
                  <a:srgbClr val="00B050"/>
                </a:solidFill>
              </a:rPr>
              <a:t>     - followed by a message title (I will need context to understand the question); and</a:t>
            </a:r>
            <a:br>
              <a:rPr lang="en-ZA" sz="2200" b="1" dirty="0">
                <a:solidFill>
                  <a:srgbClr val="00B050"/>
                </a:solidFill>
              </a:rPr>
            </a:br>
            <a:r>
              <a:rPr lang="en-ZA" sz="2200" b="1" dirty="0">
                <a:solidFill>
                  <a:srgbClr val="00B050"/>
                </a:solidFill>
              </a:rPr>
              <a:t>     - followed by your question.</a:t>
            </a:r>
            <a:br>
              <a:rPr lang="en-ZA" sz="2200" b="1" dirty="0">
                <a:solidFill>
                  <a:srgbClr val="00B050"/>
                </a:solidFill>
              </a:rPr>
            </a:br>
            <a:br>
              <a:rPr lang="en-ZA" sz="2200" b="1" dirty="0">
                <a:solidFill>
                  <a:srgbClr val="00B050"/>
                </a:solidFill>
              </a:rPr>
            </a:br>
            <a:r>
              <a:rPr lang="en-ZA" sz="2200" b="1" dirty="0">
                <a:solidFill>
                  <a:srgbClr val="FF0000"/>
                </a:solidFill>
              </a:rPr>
              <a:t>Answering of questions received during this workshop, AND which are pertinent to this workshop topic is free, only if submitted and received during this workshop. </a:t>
            </a:r>
            <a:br>
              <a:rPr lang="en-ZA" sz="2200" b="1" dirty="0">
                <a:solidFill>
                  <a:srgbClr val="FF0000"/>
                </a:solidFill>
              </a:rPr>
            </a:br>
            <a:br>
              <a:rPr lang="en-ZA" sz="2200" b="1" dirty="0">
                <a:solidFill>
                  <a:srgbClr val="FF0000"/>
                </a:solidFill>
              </a:rPr>
            </a:br>
            <a:r>
              <a:rPr lang="en-ZA" sz="2200" b="1" dirty="0">
                <a:solidFill>
                  <a:srgbClr val="0070C0"/>
                </a:solidFill>
              </a:rPr>
              <a:t>Answers may be given during or after the workshop, or over the next few days. You are also welcome to engage me for training and consulting.</a:t>
            </a:r>
            <a:endParaRPr lang="en-ZA" sz="2200" dirty="0"/>
          </a:p>
        </p:txBody>
      </p:sp>
    </p:spTree>
    <p:extLst>
      <p:ext uri="{BB962C8B-B14F-4D97-AF65-F5344CB8AC3E}">
        <p14:creationId xmlns:p14="http://schemas.microsoft.com/office/powerpoint/2010/main" val="2618803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0" y="0"/>
            <a:ext cx="12192000" cy="6858000"/>
            <a:chOff x="0" y="0"/>
            <a:chExt cx="9145588" cy="6858000"/>
          </a:xfrm>
        </p:grpSpPr>
        <p:sp>
          <p:nvSpPr>
            <p:cNvPr id="4" name="Rectangle 3"/>
            <p:cNvSpPr/>
            <p:nvPr/>
          </p:nvSpPr>
          <p:spPr>
            <a:xfrm>
              <a:off x="110" y="0"/>
              <a:ext cx="9144000" cy="495301"/>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latin typeface="Helvetica" panose="020B0604020202020204" pitchFamily="2" charset="0"/>
              </a:endParaRPr>
            </a:p>
          </p:txBody>
        </p:sp>
        <p:sp>
          <p:nvSpPr>
            <p:cNvPr id="5" name="Rectangle 4"/>
            <p:cNvSpPr/>
            <p:nvPr/>
          </p:nvSpPr>
          <p:spPr>
            <a:xfrm>
              <a:off x="0" y="493713"/>
              <a:ext cx="9145588" cy="6364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dirty="0">
                <a:latin typeface="Helvetica" panose="020B0604020202020204" pitchFamily="2" charset="0"/>
              </a:endParaRPr>
            </a:p>
          </p:txBody>
        </p:sp>
        <p:sp>
          <p:nvSpPr>
            <p:cNvPr id="6" name="Text Placeholder 4"/>
            <p:cNvSpPr txBox="1">
              <a:spLocks/>
            </p:cNvSpPr>
            <p:nvPr/>
          </p:nvSpPr>
          <p:spPr bwMode="auto">
            <a:xfrm>
              <a:off x="33338" y="65554"/>
              <a:ext cx="9001125" cy="6318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400" dirty="0"/>
                <a:t>Understand the data flow through the Information Value Chain</a:t>
              </a:r>
            </a:p>
          </p:txBody>
        </p:sp>
      </p:grpSp>
      <p:sp>
        <p:nvSpPr>
          <p:cNvPr id="2" name="Title 1"/>
          <p:cNvSpPr>
            <a:spLocks noGrp="1"/>
          </p:cNvSpPr>
          <p:nvPr>
            <p:ph type="title"/>
          </p:nvPr>
        </p:nvSpPr>
        <p:spPr>
          <a:xfrm>
            <a:off x="1524000" y="365125"/>
            <a:ext cx="9069388" cy="1325563"/>
          </a:xfrm>
        </p:spPr>
        <p:txBody>
          <a:bodyPr/>
          <a:lstStyle/>
          <a:p>
            <a:r>
              <a:rPr lang="en-ZA" dirty="0">
                <a:solidFill>
                  <a:schemeClr val="bg1"/>
                </a:solidFill>
              </a:rPr>
              <a:t>Understand the data flow through the Information Value Chain</a:t>
            </a:r>
          </a:p>
        </p:txBody>
      </p:sp>
      <p:grpSp>
        <p:nvGrpSpPr>
          <p:cNvPr id="7" name="Group 1"/>
          <p:cNvGrpSpPr>
            <a:grpSpLocks/>
          </p:cNvGrpSpPr>
          <p:nvPr/>
        </p:nvGrpSpPr>
        <p:grpSpPr bwMode="auto">
          <a:xfrm>
            <a:off x="3281364" y="1281114"/>
            <a:ext cx="8294688" cy="5210175"/>
            <a:chOff x="2171700" y="1550988"/>
            <a:chExt cx="6972300" cy="5210175"/>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1550988"/>
              <a:ext cx="6972300" cy="52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4244" y="1845224"/>
              <a:ext cx="1386680" cy="249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9"/>
          <p:cNvGrpSpPr>
            <a:grpSpLocks/>
          </p:cNvGrpSpPr>
          <p:nvPr/>
        </p:nvGrpSpPr>
        <p:grpSpPr bwMode="auto">
          <a:xfrm>
            <a:off x="4346575" y="1308101"/>
            <a:ext cx="7229477" cy="5072063"/>
            <a:chOff x="3076654" y="1012355"/>
            <a:chExt cx="7229476" cy="5072063"/>
          </a:xfrm>
        </p:grpSpPr>
        <p:sp>
          <p:nvSpPr>
            <p:cNvPr id="11" name="Cloud Callout 10"/>
            <p:cNvSpPr/>
            <p:nvPr/>
          </p:nvSpPr>
          <p:spPr>
            <a:xfrm>
              <a:off x="5564267" y="1012355"/>
              <a:ext cx="4741863" cy="5072063"/>
            </a:xfrm>
            <a:prstGeom prst="cloudCallout">
              <a:avLst>
                <a:gd name="adj1" fmla="val 127036"/>
                <a:gd name="adj2" fmla="val -607"/>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2600" dirty="0">
                  <a:solidFill>
                    <a:srgbClr val="FF0000"/>
                  </a:solidFill>
                  <a:latin typeface="Arial Narrow" panose="020B0606020202030204" pitchFamily="34" charset="0"/>
                </a:rPr>
                <a:t>Data is an</a:t>
              </a:r>
            </a:p>
            <a:p>
              <a:pPr algn="ctr">
                <a:defRPr/>
              </a:pPr>
              <a:endParaRPr lang="en-ZA" sz="2600" dirty="0">
                <a:solidFill>
                  <a:srgbClr val="FF0000"/>
                </a:solidFill>
                <a:latin typeface="Arial Narrow" panose="020B0606020202030204" pitchFamily="34" charset="0"/>
              </a:endParaRPr>
            </a:p>
            <a:p>
              <a:pPr algn="ctr">
                <a:defRPr/>
              </a:pPr>
              <a:r>
                <a:rPr lang="en-ZA" sz="2600" dirty="0">
                  <a:solidFill>
                    <a:srgbClr val="FF0000"/>
                  </a:solidFill>
                  <a:latin typeface="Arial Narrow" panose="020B0606020202030204" pitchFamily="34" charset="0"/>
                </a:rPr>
                <a:t> Enterprise</a:t>
              </a:r>
            </a:p>
            <a:p>
              <a:pPr algn="ctr">
                <a:defRPr/>
              </a:pPr>
              <a:endParaRPr lang="en-ZA" sz="2600" dirty="0">
                <a:solidFill>
                  <a:srgbClr val="FF0000"/>
                </a:solidFill>
                <a:latin typeface="Arial Narrow" panose="020B0606020202030204" pitchFamily="34" charset="0"/>
              </a:endParaRPr>
            </a:p>
            <a:p>
              <a:pPr algn="ctr">
                <a:defRPr/>
              </a:pPr>
              <a:r>
                <a:rPr lang="en-ZA" sz="2600" dirty="0">
                  <a:solidFill>
                    <a:srgbClr val="FF0000"/>
                  </a:solidFill>
                  <a:latin typeface="Arial Narrow" panose="020B0606020202030204" pitchFamily="34" charset="0"/>
                </a:rPr>
                <a:t> Asset </a:t>
              </a:r>
            </a:p>
            <a:p>
              <a:pPr algn="ctr">
                <a:defRPr/>
              </a:pPr>
              <a:endParaRPr lang="en-ZA" sz="2600" dirty="0">
                <a:solidFill>
                  <a:srgbClr val="FF0000"/>
                </a:solidFill>
                <a:latin typeface="Arial Narrow" panose="020B0606020202030204" pitchFamily="34" charset="0"/>
              </a:endParaRPr>
            </a:p>
            <a:p>
              <a:pPr algn="ctr">
                <a:defRPr/>
              </a:pPr>
              <a:r>
                <a:rPr lang="en-ZA" sz="2600" dirty="0">
                  <a:solidFill>
                    <a:srgbClr val="FF0000"/>
                  </a:solidFill>
                  <a:latin typeface="Arial Narrow" panose="020B0606020202030204" pitchFamily="34" charset="0"/>
                </a:rPr>
                <a:t>And must </a:t>
              </a:r>
            </a:p>
            <a:p>
              <a:pPr algn="ctr">
                <a:defRPr/>
              </a:pPr>
              <a:endParaRPr lang="en-ZA" sz="2600" dirty="0">
                <a:solidFill>
                  <a:srgbClr val="FF0000"/>
                </a:solidFill>
                <a:latin typeface="Arial Narrow" panose="020B0606020202030204" pitchFamily="34" charset="0"/>
              </a:endParaRPr>
            </a:p>
            <a:p>
              <a:pPr algn="ctr">
                <a:defRPr/>
              </a:pPr>
              <a:r>
                <a:rPr lang="en-ZA" sz="2600" dirty="0">
                  <a:solidFill>
                    <a:srgbClr val="FF0000"/>
                  </a:solidFill>
                  <a:latin typeface="Arial Narrow" panose="020B0606020202030204" pitchFamily="34" charset="0"/>
                </a:rPr>
                <a:t>Flow</a:t>
              </a:r>
            </a:p>
          </p:txBody>
        </p:sp>
        <p:sp>
          <p:nvSpPr>
            <p:cNvPr id="12" name="Explosion 1 11"/>
            <p:cNvSpPr/>
            <p:nvPr/>
          </p:nvSpPr>
          <p:spPr>
            <a:xfrm>
              <a:off x="3076654" y="3433293"/>
              <a:ext cx="384175" cy="385762"/>
            </a:xfrm>
            <a:prstGeom prst="irregularSeal1">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dirty="0">
                <a:latin typeface="Helvetica" panose="020B0604020202020204" pitchFamily="2" charset="0"/>
              </a:endParaRPr>
            </a:p>
          </p:txBody>
        </p:sp>
      </p:grpSp>
      <p:sp>
        <p:nvSpPr>
          <p:cNvPr id="13" name="Title 1"/>
          <p:cNvSpPr txBox="1">
            <a:spLocks/>
          </p:cNvSpPr>
          <p:nvPr/>
        </p:nvSpPr>
        <p:spPr bwMode="auto">
          <a:xfrm>
            <a:off x="2390775" y="412751"/>
            <a:ext cx="72453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endParaRPr lang="en-ZA" sz="3200"/>
          </a:p>
        </p:txBody>
      </p:sp>
      <p:sp>
        <p:nvSpPr>
          <p:cNvPr id="14" name="Right Brace 13"/>
          <p:cNvSpPr/>
          <p:nvPr/>
        </p:nvSpPr>
        <p:spPr>
          <a:xfrm>
            <a:off x="4818063" y="1266825"/>
            <a:ext cx="303212" cy="1760538"/>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5" name="Right Brace 14"/>
          <p:cNvSpPr/>
          <p:nvPr/>
        </p:nvSpPr>
        <p:spPr>
          <a:xfrm>
            <a:off x="4818063" y="4738688"/>
            <a:ext cx="303212" cy="1738312"/>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6" name="Right Brace 15"/>
          <p:cNvSpPr/>
          <p:nvPr/>
        </p:nvSpPr>
        <p:spPr>
          <a:xfrm>
            <a:off x="4833938" y="3005139"/>
            <a:ext cx="303212" cy="176212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7" name="Left Brace 16"/>
          <p:cNvSpPr/>
          <p:nvPr/>
        </p:nvSpPr>
        <p:spPr>
          <a:xfrm>
            <a:off x="3136900" y="1852613"/>
            <a:ext cx="190500" cy="582612"/>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8" name="Left Brace 17"/>
          <p:cNvSpPr/>
          <p:nvPr/>
        </p:nvSpPr>
        <p:spPr>
          <a:xfrm>
            <a:off x="3136900" y="2428876"/>
            <a:ext cx="190500" cy="582613"/>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9" name="Left Brace 18"/>
          <p:cNvSpPr/>
          <p:nvPr/>
        </p:nvSpPr>
        <p:spPr>
          <a:xfrm>
            <a:off x="3136900" y="3001963"/>
            <a:ext cx="190500" cy="582612"/>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20" name="Left Brace 19"/>
          <p:cNvSpPr/>
          <p:nvPr/>
        </p:nvSpPr>
        <p:spPr>
          <a:xfrm>
            <a:off x="3136900" y="3581401"/>
            <a:ext cx="190500" cy="582613"/>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21" name="Left Brace 20"/>
          <p:cNvSpPr/>
          <p:nvPr/>
        </p:nvSpPr>
        <p:spPr>
          <a:xfrm>
            <a:off x="3136900" y="4154488"/>
            <a:ext cx="190500" cy="582612"/>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22" name="Left Brace 21"/>
          <p:cNvSpPr/>
          <p:nvPr/>
        </p:nvSpPr>
        <p:spPr>
          <a:xfrm>
            <a:off x="3136900" y="4730751"/>
            <a:ext cx="190500" cy="582613"/>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23" name="Left Brace 22"/>
          <p:cNvSpPr/>
          <p:nvPr/>
        </p:nvSpPr>
        <p:spPr>
          <a:xfrm>
            <a:off x="3136900" y="5303839"/>
            <a:ext cx="190500" cy="581025"/>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24" name="Left Brace 23"/>
          <p:cNvSpPr/>
          <p:nvPr/>
        </p:nvSpPr>
        <p:spPr>
          <a:xfrm>
            <a:off x="3136900" y="5889626"/>
            <a:ext cx="190500" cy="582613"/>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grpSp>
        <p:nvGrpSpPr>
          <p:cNvPr id="25" name="Group 24"/>
          <p:cNvGrpSpPr>
            <a:grpSpLocks/>
          </p:cNvGrpSpPr>
          <p:nvPr/>
        </p:nvGrpSpPr>
        <p:grpSpPr bwMode="auto">
          <a:xfrm>
            <a:off x="3292476" y="3152776"/>
            <a:ext cx="3738563" cy="1590675"/>
            <a:chOff x="2022554" y="2857030"/>
            <a:chExt cx="3738418" cy="1590675"/>
          </a:xfrm>
        </p:grpSpPr>
        <p:cxnSp>
          <p:nvCxnSpPr>
            <p:cNvPr id="26" name="Straight Connector 25"/>
            <p:cNvCxnSpPr/>
            <p:nvPr/>
          </p:nvCxnSpPr>
          <p:spPr>
            <a:xfrm>
              <a:off x="2022554" y="4447705"/>
              <a:ext cx="3676507" cy="0"/>
            </a:xfrm>
            <a:prstGeom prst="line">
              <a:avLst/>
            </a:prstGeom>
            <a:solidFill>
              <a:schemeClr val="tx2">
                <a:lumMod val="60000"/>
                <a:lumOff val="40000"/>
              </a:schemeClr>
            </a:solidFill>
            <a:ln w="9525">
              <a:solidFill>
                <a:schemeClr val="tx1"/>
              </a:solid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27" name="Cloud Callout 26"/>
            <p:cNvSpPr/>
            <p:nvPr/>
          </p:nvSpPr>
          <p:spPr>
            <a:xfrm flipH="1">
              <a:off x="3884620" y="2857030"/>
              <a:ext cx="1876352" cy="1590675"/>
            </a:xfrm>
            <a:prstGeom prst="cloudCallout">
              <a:avLst>
                <a:gd name="adj1" fmla="val 47194"/>
                <a:gd name="adj2" fmla="val -843"/>
              </a:avLst>
            </a:prstGeom>
            <a:solidFill>
              <a:schemeClr val="tx2">
                <a:lumMod val="60000"/>
                <a:lumOff val="40000"/>
              </a:schemeClr>
            </a:solidFill>
            <a:ln w="9525">
              <a:solidFill>
                <a:schemeClr val="tx1"/>
              </a:solid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ZA" sz="1400" dirty="0">
                  <a:solidFill>
                    <a:schemeClr val="tx1"/>
                  </a:solidFill>
                  <a:latin typeface="Helvetica" panose="020B0604020202020204" pitchFamily="2" charset="0"/>
                </a:rPr>
                <a:t>Business Run</a:t>
              </a:r>
            </a:p>
          </p:txBody>
        </p:sp>
      </p:grpSp>
      <p:sp>
        <p:nvSpPr>
          <p:cNvPr id="28" name="Cloud Callout 27"/>
          <p:cNvSpPr/>
          <p:nvPr/>
        </p:nvSpPr>
        <p:spPr>
          <a:xfrm flipH="1">
            <a:off x="5154614" y="4881564"/>
            <a:ext cx="1876425" cy="1590675"/>
          </a:xfrm>
          <a:prstGeom prst="cloudCallout">
            <a:avLst>
              <a:gd name="adj1" fmla="val 47194"/>
              <a:gd name="adj2" fmla="val -843"/>
            </a:avLst>
          </a:prstGeom>
          <a:solidFill>
            <a:schemeClr val="tx2">
              <a:lumMod val="60000"/>
              <a:lumOff val="40000"/>
            </a:schemeClr>
          </a:solidFill>
          <a:ln w="9525">
            <a:solidFill>
              <a:schemeClr val="tx1"/>
            </a:solid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ZA" sz="1400" dirty="0">
                <a:solidFill>
                  <a:schemeClr val="tx1"/>
                </a:solidFill>
                <a:latin typeface="Helvetica" panose="020B0604020202020204" pitchFamily="2" charset="0"/>
              </a:rPr>
              <a:t>Business Enabled</a:t>
            </a:r>
          </a:p>
        </p:txBody>
      </p:sp>
      <p:sp>
        <p:nvSpPr>
          <p:cNvPr id="29" name="Curved Left Arrow 28"/>
          <p:cNvSpPr/>
          <p:nvPr/>
        </p:nvSpPr>
        <p:spPr>
          <a:xfrm flipH="1" flipV="1">
            <a:off x="3071813" y="1392239"/>
            <a:ext cx="196850" cy="358775"/>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0" name="Curved Left Arrow 29"/>
          <p:cNvSpPr/>
          <p:nvPr/>
        </p:nvSpPr>
        <p:spPr>
          <a:xfrm flipH="1" flipV="1">
            <a:off x="3071813" y="1935163"/>
            <a:ext cx="196850" cy="360362"/>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1" name="Curved Left Arrow 30"/>
          <p:cNvSpPr/>
          <p:nvPr/>
        </p:nvSpPr>
        <p:spPr>
          <a:xfrm flipH="1" flipV="1">
            <a:off x="3073400" y="2493964"/>
            <a:ext cx="198438" cy="395287"/>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2" name="Curved Left Arrow 31"/>
          <p:cNvSpPr/>
          <p:nvPr/>
        </p:nvSpPr>
        <p:spPr>
          <a:xfrm flipH="1" flipV="1">
            <a:off x="3071813" y="3068638"/>
            <a:ext cx="196850" cy="393700"/>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3" name="Curved Left Arrow 32"/>
          <p:cNvSpPr/>
          <p:nvPr/>
        </p:nvSpPr>
        <p:spPr>
          <a:xfrm flipH="1" flipV="1">
            <a:off x="3071813" y="3652838"/>
            <a:ext cx="196850" cy="360362"/>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4" name="Curved Left Arrow 33"/>
          <p:cNvSpPr/>
          <p:nvPr/>
        </p:nvSpPr>
        <p:spPr>
          <a:xfrm flipH="1" flipV="1">
            <a:off x="3071813" y="4233864"/>
            <a:ext cx="196850" cy="358775"/>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5" name="Curved Left Arrow 34"/>
          <p:cNvSpPr/>
          <p:nvPr/>
        </p:nvSpPr>
        <p:spPr>
          <a:xfrm flipH="1" flipV="1">
            <a:off x="3073400" y="4791075"/>
            <a:ext cx="198438" cy="395288"/>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6" name="Curved Left Arrow 35"/>
          <p:cNvSpPr/>
          <p:nvPr/>
        </p:nvSpPr>
        <p:spPr>
          <a:xfrm flipH="1" flipV="1">
            <a:off x="3071813" y="5410200"/>
            <a:ext cx="196850" cy="395288"/>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7" name="Curved Left Arrow 36"/>
          <p:cNvSpPr/>
          <p:nvPr/>
        </p:nvSpPr>
        <p:spPr>
          <a:xfrm flipH="1" flipV="1">
            <a:off x="3071813" y="6022975"/>
            <a:ext cx="196850" cy="395288"/>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grpSp>
        <p:nvGrpSpPr>
          <p:cNvPr id="38" name="Group 37"/>
          <p:cNvGrpSpPr>
            <a:grpSpLocks/>
          </p:cNvGrpSpPr>
          <p:nvPr/>
        </p:nvGrpSpPr>
        <p:grpSpPr bwMode="auto">
          <a:xfrm>
            <a:off x="3292476" y="1373189"/>
            <a:ext cx="3775075" cy="1635125"/>
            <a:chOff x="2022554" y="1077443"/>
            <a:chExt cx="3774930" cy="1635125"/>
          </a:xfrm>
        </p:grpSpPr>
        <p:grpSp>
          <p:nvGrpSpPr>
            <p:cNvPr id="39" name="Group 2"/>
            <p:cNvGrpSpPr>
              <a:grpSpLocks/>
            </p:cNvGrpSpPr>
            <p:nvPr/>
          </p:nvGrpSpPr>
          <p:grpSpPr bwMode="auto">
            <a:xfrm>
              <a:off x="2022554" y="1077443"/>
              <a:ext cx="3774930" cy="1635125"/>
              <a:chOff x="2022554" y="1077443"/>
              <a:chExt cx="3774930" cy="1635125"/>
            </a:xfrm>
          </p:grpSpPr>
          <p:cxnSp>
            <p:nvCxnSpPr>
              <p:cNvPr id="41" name="Straight Connector 40"/>
              <p:cNvCxnSpPr/>
              <p:nvPr/>
            </p:nvCxnSpPr>
            <p:spPr>
              <a:xfrm>
                <a:off x="2022554" y="2712568"/>
                <a:ext cx="3676509" cy="0"/>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42" name="Cloud Callout 41"/>
              <p:cNvSpPr/>
              <p:nvPr/>
            </p:nvSpPr>
            <p:spPr>
              <a:xfrm flipH="1">
                <a:off x="3921131" y="1077443"/>
                <a:ext cx="1876353" cy="1589087"/>
              </a:xfrm>
              <a:prstGeom prst="cloudCallout">
                <a:avLst>
                  <a:gd name="adj1" fmla="val 47194"/>
                  <a:gd name="adj2" fmla="val -843"/>
                </a:avLst>
              </a:prstGeom>
              <a:solidFill>
                <a:schemeClr val="tx2">
                  <a:lumMod val="60000"/>
                  <a:lumOff val="40000"/>
                </a:schemeClr>
              </a:solidFill>
              <a:ln w="9525">
                <a:solidFill>
                  <a:schemeClr val="tx1"/>
                </a:solid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1400" dirty="0">
                    <a:solidFill>
                      <a:schemeClr val="tx1"/>
                    </a:solidFill>
                    <a:latin typeface="Helvetica" panose="020B0604020202020204" pitchFamily="2" charset="0"/>
                  </a:rPr>
                  <a:t>Business</a:t>
                </a:r>
                <a:r>
                  <a:rPr lang="en-ZA" sz="1400" b="1" dirty="0">
                    <a:solidFill>
                      <a:schemeClr val="tx1"/>
                    </a:solidFill>
                    <a:latin typeface="Helvetica" panose="020B0604020202020204" pitchFamily="2" charset="0"/>
                  </a:rPr>
                  <a:t> </a:t>
                </a:r>
                <a:r>
                  <a:rPr lang="en-ZA" sz="1400" dirty="0">
                    <a:solidFill>
                      <a:schemeClr val="tx1"/>
                    </a:solidFill>
                    <a:latin typeface="Helvetica" panose="020B0604020202020204" pitchFamily="2" charset="0"/>
                  </a:rPr>
                  <a:t>Direction</a:t>
                </a:r>
              </a:p>
            </p:txBody>
          </p:sp>
        </p:grpSp>
        <p:sp>
          <p:nvSpPr>
            <p:cNvPr id="40" name="Curved Left Arrow 39"/>
            <p:cNvSpPr/>
            <p:nvPr/>
          </p:nvSpPr>
          <p:spPr>
            <a:xfrm rot="10800000" flipH="1" flipV="1">
              <a:off x="3187734" y="1639418"/>
              <a:ext cx="198430" cy="755650"/>
            </a:xfrm>
            <a:prstGeom prst="curvedLeftArrow">
              <a:avLst/>
            </a:prstGeom>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dirty="0">
                <a:solidFill>
                  <a:schemeClr val="tx1"/>
                </a:solidFill>
                <a:latin typeface="Helvetica" panose="020B0604020202020204" pitchFamily="2" charset="0"/>
              </a:endParaRPr>
            </a:p>
          </p:txBody>
        </p:sp>
      </p:grpSp>
      <p:grpSp>
        <p:nvGrpSpPr>
          <p:cNvPr id="43" name="Group 42"/>
          <p:cNvGrpSpPr>
            <a:grpSpLocks/>
          </p:cNvGrpSpPr>
          <p:nvPr/>
        </p:nvGrpSpPr>
        <p:grpSpPr bwMode="auto">
          <a:xfrm>
            <a:off x="4602164" y="2538413"/>
            <a:ext cx="287337" cy="1295400"/>
            <a:chOff x="3332241" y="2242668"/>
            <a:chExt cx="287338" cy="1295400"/>
          </a:xfrm>
        </p:grpSpPr>
        <p:sp>
          <p:nvSpPr>
            <p:cNvPr id="44" name="Curved Left Arrow 43"/>
            <p:cNvSpPr/>
            <p:nvPr/>
          </p:nvSpPr>
          <p:spPr>
            <a:xfrm rot="10800000" flipH="1" flipV="1">
              <a:off x="3332241" y="2242668"/>
              <a:ext cx="196851" cy="755650"/>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45" name="Curved Left Arrow 44"/>
            <p:cNvSpPr/>
            <p:nvPr/>
          </p:nvSpPr>
          <p:spPr>
            <a:xfrm rot="10800000" flipH="1" flipV="1">
              <a:off x="3421141" y="2834805"/>
              <a:ext cx="198438" cy="703263"/>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grpSp>
      <p:sp>
        <p:nvSpPr>
          <p:cNvPr id="46" name="Curved Left Arrow 45"/>
          <p:cNvSpPr/>
          <p:nvPr/>
        </p:nvSpPr>
        <p:spPr>
          <a:xfrm flipV="1">
            <a:off x="4673601" y="4024314"/>
            <a:ext cx="212725" cy="358775"/>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47" name="Curved Left Arrow 46"/>
          <p:cNvSpPr/>
          <p:nvPr/>
        </p:nvSpPr>
        <p:spPr>
          <a:xfrm flipV="1">
            <a:off x="4675188" y="4464050"/>
            <a:ext cx="214312" cy="395288"/>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48" name="Curved Left Arrow 47"/>
          <p:cNvSpPr/>
          <p:nvPr/>
        </p:nvSpPr>
        <p:spPr>
          <a:xfrm flipV="1">
            <a:off x="4673601" y="5083175"/>
            <a:ext cx="212725" cy="395288"/>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49" name="Curved Left Arrow 48"/>
          <p:cNvSpPr/>
          <p:nvPr/>
        </p:nvSpPr>
        <p:spPr>
          <a:xfrm flipV="1">
            <a:off x="4673601" y="5695950"/>
            <a:ext cx="212725" cy="395288"/>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50" name="Curved Left Arrow 49"/>
          <p:cNvSpPr/>
          <p:nvPr/>
        </p:nvSpPr>
        <p:spPr>
          <a:xfrm rot="10800000" flipV="1">
            <a:off x="1717675" y="1262064"/>
            <a:ext cx="1220788" cy="5407025"/>
          </a:xfrm>
          <a:prstGeom prst="curvedLeftArrow">
            <a:avLst>
              <a:gd name="adj1" fmla="val 25000"/>
              <a:gd name="adj2" fmla="val 50000"/>
              <a:gd name="adj3" fmla="val 22825"/>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dirty="0">
              <a:solidFill>
                <a:schemeClr val="tx1"/>
              </a:solidFill>
              <a:latin typeface="Helvetica" panose="020B0604020202020204" pitchFamily="2" charset="0"/>
            </a:endParaRPr>
          </a:p>
        </p:txBody>
      </p:sp>
      <p:sp>
        <p:nvSpPr>
          <p:cNvPr id="51" name="Left Brace 50"/>
          <p:cNvSpPr/>
          <p:nvPr/>
        </p:nvSpPr>
        <p:spPr>
          <a:xfrm>
            <a:off x="3136900" y="1281113"/>
            <a:ext cx="190500" cy="582612"/>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grpSp>
        <p:nvGrpSpPr>
          <p:cNvPr id="52" name="Group 51"/>
          <p:cNvGrpSpPr>
            <a:grpSpLocks/>
          </p:cNvGrpSpPr>
          <p:nvPr/>
        </p:nvGrpSpPr>
        <p:grpSpPr bwMode="auto">
          <a:xfrm>
            <a:off x="4387850" y="1281113"/>
            <a:ext cx="6026150" cy="3416300"/>
            <a:chOff x="3118325" y="985368"/>
            <a:chExt cx="6025673" cy="3416300"/>
          </a:xfrm>
        </p:grpSpPr>
        <p:sp>
          <p:nvSpPr>
            <p:cNvPr id="53" name="Curved Left Arrow 52"/>
            <p:cNvSpPr/>
            <p:nvPr/>
          </p:nvSpPr>
          <p:spPr>
            <a:xfrm rot="10800000" flipH="1" flipV="1">
              <a:off x="3118325" y="2217268"/>
              <a:ext cx="536533" cy="1347787"/>
            </a:xfrm>
            <a:prstGeom prst="curvedLeftArrow">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sz="1400" b="1" dirty="0">
                <a:solidFill>
                  <a:srgbClr val="FFFF00"/>
                </a:solidFill>
                <a:latin typeface="Helvetica" panose="020B0604020202020204" pitchFamily="2" charset="0"/>
              </a:endParaRPr>
            </a:p>
          </p:txBody>
        </p:sp>
        <p:sp>
          <p:nvSpPr>
            <p:cNvPr id="54" name="Cloud Callout 53"/>
            <p:cNvSpPr/>
            <p:nvPr/>
          </p:nvSpPr>
          <p:spPr>
            <a:xfrm flipH="1">
              <a:off x="5888294" y="985368"/>
              <a:ext cx="3255704" cy="3416300"/>
            </a:xfrm>
            <a:prstGeom prst="cloudCallout">
              <a:avLst>
                <a:gd name="adj1" fmla="val 140853"/>
                <a:gd name="adj2" fmla="val 6215"/>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1400" b="1" dirty="0">
                  <a:solidFill>
                    <a:srgbClr val="FFFF00"/>
                  </a:solidFill>
                  <a:latin typeface="Helvetica" panose="020B0604020202020204" pitchFamily="2" charset="0"/>
                </a:rPr>
                <a:t>Silos created through lack of end-to-end process Map. </a:t>
              </a:r>
            </a:p>
            <a:p>
              <a:pPr algn="ctr">
                <a:defRPr/>
              </a:pPr>
              <a:r>
                <a:rPr lang="en-ZA" sz="1400" b="1" dirty="0">
                  <a:solidFill>
                    <a:srgbClr val="FFFF00"/>
                  </a:solidFill>
                  <a:latin typeface="Helvetica" panose="020B0604020202020204" pitchFamily="2" charset="0"/>
                </a:rPr>
                <a:t>Business areas fulfil KPAs and KPIs in isolation of one another, destroying one another’s efficiency capabilities</a:t>
              </a:r>
            </a:p>
          </p:txBody>
        </p:sp>
      </p:grpSp>
      <p:sp>
        <p:nvSpPr>
          <p:cNvPr id="55" name="Curved Left Arrow 54"/>
          <p:cNvSpPr/>
          <p:nvPr/>
        </p:nvSpPr>
        <p:spPr>
          <a:xfrm flipV="1">
            <a:off x="4310064" y="1684339"/>
            <a:ext cx="212725" cy="358775"/>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56" name="Curved Left Arrow 55"/>
          <p:cNvSpPr/>
          <p:nvPr/>
        </p:nvSpPr>
        <p:spPr>
          <a:xfrm flipV="1">
            <a:off x="4460876" y="2274889"/>
            <a:ext cx="214313" cy="395287"/>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57" name="Curved Left Arrow 56"/>
          <p:cNvSpPr/>
          <p:nvPr/>
        </p:nvSpPr>
        <p:spPr>
          <a:xfrm flipV="1">
            <a:off x="4502151" y="2790825"/>
            <a:ext cx="212725" cy="395288"/>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58" name="Curved Left Arrow 57"/>
          <p:cNvSpPr/>
          <p:nvPr/>
        </p:nvSpPr>
        <p:spPr>
          <a:xfrm flipV="1">
            <a:off x="4416426" y="3386139"/>
            <a:ext cx="212725" cy="395287"/>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59" name="Cloud Callout 58"/>
          <p:cNvSpPr/>
          <p:nvPr/>
        </p:nvSpPr>
        <p:spPr>
          <a:xfrm flipH="1">
            <a:off x="6969126" y="1285876"/>
            <a:ext cx="3624263" cy="3725863"/>
          </a:xfrm>
          <a:prstGeom prst="cloudCallout">
            <a:avLst>
              <a:gd name="adj1" fmla="val 108278"/>
              <a:gd name="adj2" fmla="val -363"/>
            </a:avLst>
          </a:prstGeom>
          <a:solidFill>
            <a:srgbClr val="4EC18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1400" dirty="0">
                <a:solidFill>
                  <a:schemeClr val="tx1"/>
                </a:solidFill>
                <a:latin typeface="Helvetica" panose="020B0604020202020204" pitchFamily="2" charset="0"/>
              </a:rPr>
              <a:t>Build end-to-end process Map “Gauteng Road Map Book” Concept. </a:t>
            </a:r>
          </a:p>
          <a:p>
            <a:pPr algn="ctr">
              <a:defRPr/>
            </a:pPr>
            <a:r>
              <a:rPr lang="en-ZA" sz="1400" dirty="0">
                <a:solidFill>
                  <a:schemeClr val="tx1"/>
                </a:solidFill>
                <a:latin typeface="Helvetica" panose="020B0604020202020204" pitchFamily="2" charset="0"/>
              </a:rPr>
              <a:t>All Business areas fulfil KPAs and KPIs synchronously with each other, strengthening one another’s efficiency capabilities</a:t>
            </a:r>
          </a:p>
        </p:txBody>
      </p:sp>
      <p:grpSp>
        <p:nvGrpSpPr>
          <p:cNvPr id="60" name="Group 59"/>
          <p:cNvGrpSpPr/>
          <p:nvPr/>
        </p:nvGrpSpPr>
        <p:grpSpPr>
          <a:xfrm>
            <a:off x="1338470" y="517525"/>
            <a:ext cx="10522226" cy="6151562"/>
            <a:chOff x="193674" y="517525"/>
            <a:chExt cx="8875714" cy="6151562"/>
          </a:xfrm>
        </p:grpSpPr>
        <p:sp>
          <p:nvSpPr>
            <p:cNvPr id="61" name="Rounded Rectangle 60"/>
            <p:cNvSpPr/>
            <p:nvPr/>
          </p:nvSpPr>
          <p:spPr>
            <a:xfrm>
              <a:off x="193674" y="1082675"/>
              <a:ext cx="8875714" cy="5586412"/>
            </a:xfrm>
            <a:prstGeom prst="round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latin typeface="Helvetica" panose="020B0604020202020204" pitchFamily="2" charset="0"/>
              </a:endParaRPr>
            </a:p>
          </p:txBody>
        </p:sp>
        <p:sp>
          <p:nvSpPr>
            <p:cNvPr id="62" name="Cloud Callout 61"/>
            <p:cNvSpPr/>
            <p:nvPr/>
          </p:nvSpPr>
          <p:spPr>
            <a:xfrm>
              <a:off x="1393100" y="517525"/>
              <a:ext cx="4091713" cy="565150"/>
            </a:xfrm>
            <a:prstGeom prst="cloudCallout">
              <a:avLst>
                <a:gd name="adj1" fmla="val -54700"/>
                <a:gd name="adj2" fmla="val 49790"/>
              </a:avLst>
            </a:prstGeom>
            <a:solidFill>
              <a:schemeClr val="bg1"/>
            </a:solidFill>
            <a:ln w="254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a:solidFill>
                    <a:schemeClr val="tx1"/>
                  </a:solidFill>
                  <a:latin typeface="Helvetica" panose="020B0604020202020204" pitchFamily="2" charset="0"/>
                </a:rPr>
                <a:t>Information Value Chain</a:t>
              </a:r>
            </a:p>
          </p:txBody>
        </p:sp>
      </p:grpSp>
    </p:spTree>
    <p:extLst>
      <p:ext uri="{BB962C8B-B14F-4D97-AF65-F5344CB8AC3E}">
        <p14:creationId xmlns:p14="http://schemas.microsoft.com/office/powerpoint/2010/main" val="389011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38"/>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nodeType="afterEffect">
                                  <p:stCondLst>
                                    <p:cond delay="750"/>
                                  </p:stCondLst>
                                  <p:childTnLst>
                                    <p:set>
                                      <p:cBhvr>
                                        <p:cTn id="22" dur="1" fill="hold">
                                          <p:stCondLst>
                                            <p:cond delay="0"/>
                                          </p:stCondLst>
                                        </p:cTn>
                                        <p:tgtEl>
                                          <p:spTgt spid="25"/>
                                        </p:tgtEl>
                                        <p:attrNameLst>
                                          <p:attrName>style.visibility</p:attrName>
                                        </p:attrNameLst>
                                      </p:cBhvr>
                                      <p:to>
                                        <p:strVal val="visible"/>
                                      </p:to>
                                    </p:set>
                                  </p:childTnLst>
                                </p:cTn>
                              </p:par>
                            </p:childTnLst>
                          </p:cTn>
                        </p:par>
                        <p:par>
                          <p:cTn id="23" fill="hold">
                            <p:stCondLst>
                              <p:cond delay="1250"/>
                            </p:stCondLst>
                            <p:childTnLst>
                              <p:par>
                                <p:cTn id="24" presetID="1" presetClass="entr" presetSubtype="0" fill="hold" grpId="0" nodeType="afterEffect">
                                  <p:stCondLst>
                                    <p:cond delay="750"/>
                                  </p:stCondLst>
                                  <p:childTnLst>
                                    <p:set>
                                      <p:cBhvr>
                                        <p:cTn id="25" dur="1" fill="hold">
                                          <p:stCondLst>
                                            <p:cond delay="0"/>
                                          </p:stCondLst>
                                        </p:cTn>
                                        <p:tgtEl>
                                          <p:spTgt spid="28"/>
                                        </p:tgtEl>
                                        <p:attrNameLst>
                                          <p:attrName>style.visibility</p:attrName>
                                        </p:attrNameLst>
                                      </p:cBhvr>
                                      <p:to>
                                        <p:strVal val="visible"/>
                                      </p:to>
                                    </p:set>
                                  </p:childTnLst>
                                </p:cTn>
                              </p:par>
                            </p:childTnLst>
                          </p:cTn>
                        </p:par>
                        <p:par>
                          <p:cTn id="26" fill="hold">
                            <p:stCondLst>
                              <p:cond delay="2000"/>
                            </p:stCondLst>
                            <p:childTnLst>
                              <p:par>
                                <p:cTn id="27" presetID="1" presetClass="entr" presetSubtype="0" fill="hold" nodeType="afterEffect">
                                  <p:stCondLst>
                                    <p:cond delay="750"/>
                                  </p:stCondLst>
                                  <p:childTnLst>
                                    <p:set>
                                      <p:cBhvr>
                                        <p:cTn id="28" dur="1" fill="hold">
                                          <p:stCondLst>
                                            <p:cond delay="0"/>
                                          </p:stCondLst>
                                        </p:cTn>
                                        <p:tgtEl>
                                          <p:spTgt spid="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xit" presetSubtype="4" fill="hold" nodeType="clickEffect">
                                  <p:stCondLst>
                                    <p:cond delay="0"/>
                                  </p:stCondLst>
                                  <p:childTnLst>
                                    <p:animEffect transition="out" filter="wipe(down)">
                                      <p:cBhvr>
                                        <p:cTn id="32" dur="500"/>
                                        <p:tgtEl>
                                          <p:spTgt spid="52"/>
                                        </p:tgtEl>
                                      </p:cBhvr>
                                    </p:animEffect>
                                    <p:set>
                                      <p:cBhvr>
                                        <p:cTn id="33" dur="1" fill="hold">
                                          <p:stCondLst>
                                            <p:cond delay="499"/>
                                          </p:stCondLst>
                                        </p:cTn>
                                        <p:tgtEl>
                                          <p:spTgt spid="52"/>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fade">
                                      <p:cBhvr>
                                        <p:cTn id="41" dur="500"/>
                                        <p:tgtEl>
                                          <p:spTgt spid="5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59"/>
                                        </p:tgtEl>
                                      </p:cBhvr>
                                    </p:animEffect>
                                    <p:set>
                                      <p:cBhvr>
                                        <p:cTn id="46" dur="1" fill="hold">
                                          <p:stCondLst>
                                            <p:cond delay="499"/>
                                          </p:stCondLst>
                                        </p:cTn>
                                        <p:tgtEl>
                                          <p:spTgt spid="59"/>
                                        </p:tgtEl>
                                        <p:attrNameLst>
                                          <p:attrName>style.visibility</p:attrName>
                                        </p:attrNameLst>
                                      </p:cBhvr>
                                      <p:to>
                                        <p:strVal val="hidden"/>
                                      </p:to>
                                    </p:set>
                                  </p:childTnLst>
                                </p:cTn>
                              </p:par>
                            </p:childTnLst>
                          </p:cTn>
                        </p:par>
                        <p:par>
                          <p:cTn id="47" fill="hold">
                            <p:stCondLst>
                              <p:cond delay="500"/>
                            </p:stCondLst>
                            <p:childTnLst>
                              <p:par>
                                <p:cTn id="48" presetID="10" presetClass="exit" presetSubtype="0" fill="hold" nodeType="afterEffect">
                                  <p:stCondLst>
                                    <p:cond delay="0"/>
                                  </p:stCondLst>
                                  <p:childTnLst>
                                    <p:animEffect transition="out" filter="fade">
                                      <p:cBhvr>
                                        <p:cTn id="49" dur="500"/>
                                        <p:tgtEl>
                                          <p:spTgt spid="25"/>
                                        </p:tgtEl>
                                      </p:cBhvr>
                                    </p:animEffect>
                                    <p:set>
                                      <p:cBhvr>
                                        <p:cTn id="50" dur="1" fill="hold">
                                          <p:stCondLst>
                                            <p:cond delay="499"/>
                                          </p:stCondLst>
                                        </p:cTn>
                                        <p:tgtEl>
                                          <p:spTgt spid="25"/>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8"/>
                                        </p:tgtEl>
                                      </p:cBhvr>
                                    </p:animEffect>
                                    <p:set>
                                      <p:cBhvr>
                                        <p:cTn id="53" dur="1" fill="hold">
                                          <p:stCondLst>
                                            <p:cond delay="499"/>
                                          </p:stCondLst>
                                        </p:cTn>
                                        <p:tgtEl>
                                          <p:spTgt spid="28"/>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8"/>
                                        </p:tgtEl>
                                      </p:cBhvr>
                                    </p:animEffect>
                                    <p:set>
                                      <p:cBhvr>
                                        <p:cTn id="56" dur="1" fill="hold">
                                          <p:stCondLst>
                                            <p:cond delay="499"/>
                                          </p:stCondLst>
                                        </p:cTn>
                                        <p:tgtEl>
                                          <p:spTgt spid="38"/>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43"/>
                                        </p:tgtEl>
                                      </p:cBhvr>
                                    </p:animEffect>
                                    <p:set>
                                      <p:cBhvr>
                                        <p:cTn id="59" dur="1" fill="hold">
                                          <p:stCondLst>
                                            <p:cond delay="499"/>
                                          </p:stCondLst>
                                        </p:cTn>
                                        <p:tgtEl>
                                          <p:spTgt spid="43"/>
                                        </p:tgtEl>
                                        <p:attrNameLst>
                                          <p:attrName>style.visibility</p:attrName>
                                        </p:attrNameLst>
                                      </p:cBhvr>
                                      <p:to>
                                        <p:strVal val="hidden"/>
                                      </p:to>
                                    </p:set>
                                  </p:childTnLst>
                                </p:cTn>
                              </p:par>
                            </p:childTnLst>
                          </p:cTn>
                        </p:par>
                        <p:par>
                          <p:cTn id="60" fill="hold">
                            <p:stCondLst>
                              <p:cond delay="1000"/>
                            </p:stCondLst>
                            <p:childTnLst>
                              <p:par>
                                <p:cTn id="61" presetID="22" presetClass="entr" presetSubtype="4" fill="hold" grpId="0" nodeType="afterEffect">
                                  <p:stCondLst>
                                    <p:cond delay="750"/>
                                  </p:stCondLst>
                                  <p:childTnLst>
                                    <p:set>
                                      <p:cBhvr>
                                        <p:cTn id="62" dur="1" fill="hold">
                                          <p:stCondLst>
                                            <p:cond delay="0"/>
                                          </p:stCondLst>
                                        </p:cTn>
                                        <p:tgtEl>
                                          <p:spTgt spid="58"/>
                                        </p:tgtEl>
                                        <p:attrNameLst>
                                          <p:attrName>style.visibility</p:attrName>
                                        </p:attrNameLst>
                                      </p:cBhvr>
                                      <p:to>
                                        <p:strVal val="visible"/>
                                      </p:to>
                                    </p:set>
                                    <p:animEffect transition="in" filter="wipe(down)">
                                      <p:cBhvr>
                                        <p:cTn id="63" dur="500"/>
                                        <p:tgtEl>
                                          <p:spTgt spid="58"/>
                                        </p:tgtEl>
                                      </p:cBhvr>
                                    </p:animEffect>
                                  </p:childTnLst>
                                </p:cTn>
                              </p:par>
                            </p:childTnLst>
                          </p:cTn>
                        </p:par>
                        <p:par>
                          <p:cTn id="64" fill="hold">
                            <p:stCondLst>
                              <p:cond delay="2250"/>
                            </p:stCondLst>
                            <p:childTnLst>
                              <p:par>
                                <p:cTn id="65" presetID="22" presetClass="entr" presetSubtype="4" fill="hold" grpId="0" nodeType="afterEffect">
                                  <p:stCondLst>
                                    <p:cond delay="75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par>
                          <p:cTn id="68" fill="hold">
                            <p:stCondLst>
                              <p:cond delay="3500"/>
                            </p:stCondLst>
                            <p:childTnLst>
                              <p:par>
                                <p:cTn id="69" presetID="22" presetClass="entr" presetSubtype="4" fill="hold" grpId="0" nodeType="afterEffect">
                                  <p:stCondLst>
                                    <p:cond delay="750"/>
                                  </p:stCondLst>
                                  <p:childTnLst>
                                    <p:set>
                                      <p:cBhvr>
                                        <p:cTn id="70" dur="1" fill="hold">
                                          <p:stCondLst>
                                            <p:cond delay="0"/>
                                          </p:stCondLst>
                                        </p:cTn>
                                        <p:tgtEl>
                                          <p:spTgt spid="57"/>
                                        </p:tgtEl>
                                        <p:attrNameLst>
                                          <p:attrName>style.visibility</p:attrName>
                                        </p:attrNameLst>
                                      </p:cBhvr>
                                      <p:to>
                                        <p:strVal val="visible"/>
                                      </p:to>
                                    </p:set>
                                    <p:animEffect transition="in" filter="wipe(down)">
                                      <p:cBhvr>
                                        <p:cTn id="71" dur="500"/>
                                        <p:tgtEl>
                                          <p:spTgt spid="57"/>
                                        </p:tgtEl>
                                      </p:cBhvr>
                                    </p:animEffect>
                                  </p:childTnLst>
                                </p:cTn>
                              </p:par>
                            </p:childTnLst>
                          </p:cTn>
                        </p:par>
                        <p:par>
                          <p:cTn id="72" fill="hold">
                            <p:stCondLst>
                              <p:cond delay="4750"/>
                            </p:stCondLst>
                            <p:childTnLst>
                              <p:par>
                                <p:cTn id="73" presetID="22" presetClass="entr" presetSubtype="4" fill="hold" grpId="0" nodeType="afterEffect">
                                  <p:stCondLst>
                                    <p:cond delay="750"/>
                                  </p:stCondLst>
                                  <p:childTnLst>
                                    <p:set>
                                      <p:cBhvr>
                                        <p:cTn id="74" dur="1" fill="hold">
                                          <p:stCondLst>
                                            <p:cond delay="0"/>
                                          </p:stCondLst>
                                        </p:cTn>
                                        <p:tgtEl>
                                          <p:spTgt spid="31"/>
                                        </p:tgtEl>
                                        <p:attrNameLst>
                                          <p:attrName>style.visibility</p:attrName>
                                        </p:attrNameLst>
                                      </p:cBhvr>
                                      <p:to>
                                        <p:strVal val="visible"/>
                                      </p:to>
                                    </p:set>
                                    <p:animEffect transition="in" filter="wipe(down)">
                                      <p:cBhvr>
                                        <p:cTn id="75" dur="500"/>
                                        <p:tgtEl>
                                          <p:spTgt spid="31"/>
                                        </p:tgtEl>
                                      </p:cBhvr>
                                    </p:animEffect>
                                  </p:childTnLst>
                                </p:cTn>
                              </p:par>
                            </p:childTnLst>
                          </p:cTn>
                        </p:par>
                        <p:par>
                          <p:cTn id="76" fill="hold">
                            <p:stCondLst>
                              <p:cond delay="6000"/>
                            </p:stCondLst>
                            <p:childTnLst>
                              <p:par>
                                <p:cTn id="77" presetID="22" presetClass="entr" presetSubtype="4" fill="hold" grpId="0" nodeType="afterEffect">
                                  <p:stCondLst>
                                    <p:cond delay="750"/>
                                  </p:stCondLst>
                                  <p:childTnLst>
                                    <p:set>
                                      <p:cBhvr>
                                        <p:cTn id="78" dur="1" fill="hold">
                                          <p:stCondLst>
                                            <p:cond delay="0"/>
                                          </p:stCondLst>
                                        </p:cTn>
                                        <p:tgtEl>
                                          <p:spTgt spid="56"/>
                                        </p:tgtEl>
                                        <p:attrNameLst>
                                          <p:attrName>style.visibility</p:attrName>
                                        </p:attrNameLst>
                                      </p:cBhvr>
                                      <p:to>
                                        <p:strVal val="visible"/>
                                      </p:to>
                                    </p:set>
                                    <p:animEffect transition="in" filter="wipe(down)">
                                      <p:cBhvr>
                                        <p:cTn id="79" dur="500"/>
                                        <p:tgtEl>
                                          <p:spTgt spid="56"/>
                                        </p:tgtEl>
                                      </p:cBhvr>
                                    </p:animEffect>
                                  </p:childTnLst>
                                </p:cTn>
                              </p:par>
                            </p:childTnLst>
                          </p:cTn>
                        </p:par>
                        <p:par>
                          <p:cTn id="80" fill="hold">
                            <p:stCondLst>
                              <p:cond delay="7250"/>
                            </p:stCondLst>
                            <p:childTnLst>
                              <p:par>
                                <p:cTn id="81" presetID="22" presetClass="entr" presetSubtype="4" fill="hold" grpId="0" nodeType="afterEffect">
                                  <p:stCondLst>
                                    <p:cond delay="750"/>
                                  </p:stCondLst>
                                  <p:childTnLst>
                                    <p:set>
                                      <p:cBhvr>
                                        <p:cTn id="82" dur="1" fill="hold">
                                          <p:stCondLst>
                                            <p:cond delay="0"/>
                                          </p:stCondLst>
                                        </p:cTn>
                                        <p:tgtEl>
                                          <p:spTgt spid="30"/>
                                        </p:tgtEl>
                                        <p:attrNameLst>
                                          <p:attrName>style.visibility</p:attrName>
                                        </p:attrNameLst>
                                      </p:cBhvr>
                                      <p:to>
                                        <p:strVal val="visible"/>
                                      </p:to>
                                    </p:set>
                                    <p:animEffect transition="in" filter="wipe(down)">
                                      <p:cBhvr>
                                        <p:cTn id="83" dur="500"/>
                                        <p:tgtEl>
                                          <p:spTgt spid="30"/>
                                        </p:tgtEl>
                                      </p:cBhvr>
                                    </p:animEffect>
                                  </p:childTnLst>
                                </p:cTn>
                              </p:par>
                            </p:childTnLst>
                          </p:cTn>
                        </p:par>
                        <p:par>
                          <p:cTn id="84" fill="hold">
                            <p:stCondLst>
                              <p:cond delay="8500"/>
                            </p:stCondLst>
                            <p:childTnLst>
                              <p:par>
                                <p:cTn id="85" presetID="22" presetClass="entr" presetSubtype="4" fill="hold" grpId="0" nodeType="afterEffect">
                                  <p:stCondLst>
                                    <p:cond delay="750"/>
                                  </p:stCondLst>
                                  <p:childTnLst>
                                    <p:set>
                                      <p:cBhvr>
                                        <p:cTn id="86" dur="1" fill="hold">
                                          <p:stCondLst>
                                            <p:cond delay="0"/>
                                          </p:stCondLst>
                                        </p:cTn>
                                        <p:tgtEl>
                                          <p:spTgt spid="55"/>
                                        </p:tgtEl>
                                        <p:attrNameLst>
                                          <p:attrName>style.visibility</p:attrName>
                                        </p:attrNameLst>
                                      </p:cBhvr>
                                      <p:to>
                                        <p:strVal val="visible"/>
                                      </p:to>
                                    </p:set>
                                    <p:animEffect transition="in" filter="wipe(down)">
                                      <p:cBhvr>
                                        <p:cTn id="87" dur="500"/>
                                        <p:tgtEl>
                                          <p:spTgt spid="55"/>
                                        </p:tgtEl>
                                      </p:cBhvr>
                                    </p:animEffect>
                                  </p:childTnLst>
                                </p:cTn>
                              </p:par>
                            </p:childTnLst>
                          </p:cTn>
                        </p:par>
                        <p:par>
                          <p:cTn id="88" fill="hold">
                            <p:stCondLst>
                              <p:cond delay="9750"/>
                            </p:stCondLst>
                            <p:childTnLst>
                              <p:par>
                                <p:cTn id="89" presetID="22" presetClass="entr" presetSubtype="4" fill="hold" grpId="0" nodeType="afterEffect">
                                  <p:stCondLst>
                                    <p:cond delay="750"/>
                                  </p:stCondLst>
                                  <p:childTnLst>
                                    <p:set>
                                      <p:cBhvr>
                                        <p:cTn id="90" dur="1" fill="hold">
                                          <p:stCondLst>
                                            <p:cond delay="0"/>
                                          </p:stCondLst>
                                        </p:cTn>
                                        <p:tgtEl>
                                          <p:spTgt spid="29"/>
                                        </p:tgtEl>
                                        <p:attrNameLst>
                                          <p:attrName>style.visibility</p:attrName>
                                        </p:attrNameLst>
                                      </p:cBhvr>
                                      <p:to>
                                        <p:strVal val="visible"/>
                                      </p:to>
                                    </p:set>
                                    <p:animEffect transition="in" filter="wipe(down)">
                                      <p:cBhvr>
                                        <p:cTn id="91" dur="500"/>
                                        <p:tgtEl>
                                          <p:spTgt spid="29"/>
                                        </p:tgtEl>
                                      </p:cBhvr>
                                    </p:animEffect>
                                  </p:childTnLst>
                                </p:cTn>
                              </p:par>
                            </p:childTnLst>
                          </p:cTn>
                        </p:par>
                        <p:par>
                          <p:cTn id="92" fill="hold">
                            <p:stCondLst>
                              <p:cond delay="11000"/>
                            </p:stCondLst>
                            <p:childTnLst>
                              <p:par>
                                <p:cTn id="93" presetID="22" presetClass="entr" presetSubtype="1" fill="hold" grpId="0" nodeType="afterEffect">
                                  <p:stCondLst>
                                    <p:cond delay="750"/>
                                  </p:stCondLst>
                                  <p:childTnLst>
                                    <p:set>
                                      <p:cBhvr>
                                        <p:cTn id="94" dur="1" fill="hold">
                                          <p:stCondLst>
                                            <p:cond delay="0"/>
                                          </p:stCondLst>
                                        </p:cTn>
                                        <p:tgtEl>
                                          <p:spTgt spid="50"/>
                                        </p:tgtEl>
                                        <p:attrNameLst>
                                          <p:attrName>style.visibility</p:attrName>
                                        </p:attrNameLst>
                                      </p:cBhvr>
                                      <p:to>
                                        <p:strVal val="visible"/>
                                      </p:to>
                                    </p:set>
                                    <p:animEffect transition="in" filter="wipe(up)">
                                      <p:cBhvr>
                                        <p:cTn id="95" dur="500"/>
                                        <p:tgtEl>
                                          <p:spTgt spid="50"/>
                                        </p:tgtEl>
                                      </p:cBhvr>
                                    </p:animEffect>
                                  </p:childTnLst>
                                </p:cTn>
                              </p:par>
                            </p:childTnLst>
                          </p:cTn>
                        </p:par>
                        <p:par>
                          <p:cTn id="96" fill="hold">
                            <p:stCondLst>
                              <p:cond delay="12250"/>
                            </p:stCondLst>
                            <p:childTnLst>
                              <p:par>
                                <p:cTn id="97" presetID="22" presetClass="entr" presetSubtype="4" fill="hold" grpId="0" nodeType="afterEffect">
                                  <p:stCondLst>
                                    <p:cond delay="750"/>
                                  </p:stCondLst>
                                  <p:childTnLst>
                                    <p:set>
                                      <p:cBhvr>
                                        <p:cTn id="98" dur="1" fill="hold">
                                          <p:stCondLst>
                                            <p:cond delay="0"/>
                                          </p:stCondLst>
                                        </p:cTn>
                                        <p:tgtEl>
                                          <p:spTgt spid="37"/>
                                        </p:tgtEl>
                                        <p:attrNameLst>
                                          <p:attrName>style.visibility</p:attrName>
                                        </p:attrNameLst>
                                      </p:cBhvr>
                                      <p:to>
                                        <p:strVal val="visible"/>
                                      </p:to>
                                    </p:set>
                                    <p:animEffect transition="in" filter="wipe(down)">
                                      <p:cBhvr>
                                        <p:cTn id="99" dur="500"/>
                                        <p:tgtEl>
                                          <p:spTgt spid="37"/>
                                        </p:tgtEl>
                                      </p:cBhvr>
                                    </p:animEffect>
                                  </p:childTnLst>
                                </p:cTn>
                              </p:par>
                            </p:childTnLst>
                          </p:cTn>
                        </p:par>
                        <p:par>
                          <p:cTn id="100" fill="hold">
                            <p:stCondLst>
                              <p:cond delay="13500"/>
                            </p:stCondLst>
                            <p:childTnLst>
                              <p:par>
                                <p:cTn id="101" presetID="22" presetClass="entr" presetSubtype="4" fill="hold" grpId="0" nodeType="afterEffect">
                                  <p:stCondLst>
                                    <p:cond delay="750"/>
                                  </p:stCondLst>
                                  <p:childTnLst>
                                    <p:set>
                                      <p:cBhvr>
                                        <p:cTn id="102" dur="1" fill="hold">
                                          <p:stCondLst>
                                            <p:cond delay="0"/>
                                          </p:stCondLst>
                                        </p:cTn>
                                        <p:tgtEl>
                                          <p:spTgt spid="49"/>
                                        </p:tgtEl>
                                        <p:attrNameLst>
                                          <p:attrName>style.visibility</p:attrName>
                                        </p:attrNameLst>
                                      </p:cBhvr>
                                      <p:to>
                                        <p:strVal val="visible"/>
                                      </p:to>
                                    </p:set>
                                    <p:animEffect transition="in" filter="wipe(down)">
                                      <p:cBhvr>
                                        <p:cTn id="103" dur="500"/>
                                        <p:tgtEl>
                                          <p:spTgt spid="49"/>
                                        </p:tgtEl>
                                      </p:cBhvr>
                                    </p:animEffect>
                                  </p:childTnLst>
                                </p:cTn>
                              </p:par>
                            </p:childTnLst>
                          </p:cTn>
                        </p:par>
                        <p:par>
                          <p:cTn id="104" fill="hold">
                            <p:stCondLst>
                              <p:cond delay="14750"/>
                            </p:stCondLst>
                            <p:childTnLst>
                              <p:par>
                                <p:cTn id="105" presetID="22" presetClass="entr" presetSubtype="4" fill="hold" grpId="0" nodeType="afterEffect">
                                  <p:stCondLst>
                                    <p:cond delay="750"/>
                                  </p:stCondLst>
                                  <p:childTnLst>
                                    <p:set>
                                      <p:cBhvr>
                                        <p:cTn id="106" dur="1" fill="hold">
                                          <p:stCondLst>
                                            <p:cond delay="0"/>
                                          </p:stCondLst>
                                        </p:cTn>
                                        <p:tgtEl>
                                          <p:spTgt spid="36"/>
                                        </p:tgtEl>
                                        <p:attrNameLst>
                                          <p:attrName>style.visibility</p:attrName>
                                        </p:attrNameLst>
                                      </p:cBhvr>
                                      <p:to>
                                        <p:strVal val="visible"/>
                                      </p:to>
                                    </p:set>
                                    <p:animEffect transition="in" filter="wipe(down)">
                                      <p:cBhvr>
                                        <p:cTn id="107" dur="500"/>
                                        <p:tgtEl>
                                          <p:spTgt spid="36"/>
                                        </p:tgtEl>
                                      </p:cBhvr>
                                    </p:animEffect>
                                  </p:childTnLst>
                                </p:cTn>
                              </p:par>
                            </p:childTnLst>
                          </p:cTn>
                        </p:par>
                        <p:par>
                          <p:cTn id="108" fill="hold">
                            <p:stCondLst>
                              <p:cond delay="16000"/>
                            </p:stCondLst>
                            <p:childTnLst>
                              <p:par>
                                <p:cTn id="109" presetID="22" presetClass="entr" presetSubtype="4" fill="hold" grpId="0" nodeType="afterEffect">
                                  <p:stCondLst>
                                    <p:cond delay="750"/>
                                  </p:stCondLst>
                                  <p:childTnLst>
                                    <p:set>
                                      <p:cBhvr>
                                        <p:cTn id="110" dur="1" fill="hold">
                                          <p:stCondLst>
                                            <p:cond delay="0"/>
                                          </p:stCondLst>
                                        </p:cTn>
                                        <p:tgtEl>
                                          <p:spTgt spid="48"/>
                                        </p:tgtEl>
                                        <p:attrNameLst>
                                          <p:attrName>style.visibility</p:attrName>
                                        </p:attrNameLst>
                                      </p:cBhvr>
                                      <p:to>
                                        <p:strVal val="visible"/>
                                      </p:to>
                                    </p:set>
                                    <p:animEffect transition="in" filter="wipe(down)">
                                      <p:cBhvr>
                                        <p:cTn id="111" dur="500"/>
                                        <p:tgtEl>
                                          <p:spTgt spid="48"/>
                                        </p:tgtEl>
                                      </p:cBhvr>
                                    </p:animEffect>
                                  </p:childTnLst>
                                </p:cTn>
                              </p:par>
                            </p:childTnLst>
                          </p:cTn>
                        </p:par>
                        <p:par>
                          <p:cTn id="112" fill="hold">
                            <p:stCondLst>
                              <p:cond delay="17250"/>
                            </p:stCondLst>
                            <p:childTnLst>
                              <p:par>
                                <p:cTn id="113" presetID="22" presetClass="entr" presetSubtype="4" fill="hold" grpId="0" nodeType="afterEffect">
                                  <p:stCondLst>
                                    <p:cond delay="750"/>
                                  </p:stCondLst>
                                  <p:childTnLst>
                                    <p:set>
                                      <p:cBhvr>
                                        <p:cTn id="114" dur="1" fill="hold">
                                          <p:stCondLst>
                                            <p:cond delay="0"/>
                                          </p:stCondLst>
                                        </p:cTn>
                                        <p:tgtEl>
                                          <p:spTgt spid="35"/>
                                        </p:tgtEl>
                                        <p:attrNameLst>
                                          <p:attrName>style.visibility</p:attrName>
                                        </p:attrNameLst>
                                      </p:cBhvr>
                                      <p:to>
                                        <p:strVal val="visible"/>
                                      </p:to>
                                    </p:set>
                                    <p:animEffect transition="in" filter="wipe(down)">
                                      <p:cBhvr>
                                        <p:cTn id="115" dur="500"/>
                                        <p:tgtEl>
                                          <p:spTgt spid="35"/>
                                        </p:tgtEl>
                                      </p:cBhvr>
                                    </p:animEffect>
                                  </p:childTnLst>
                                </p:cTn>
                              </p:par>
                            </p:childTnLst>
                          </p:cTn>
                        </p:par>
                        <p:par>
                          <p:cTn id="116" fill="hold">
                            <p:stCondLst>
                              <p:cond delay="18500"/>
                            </p:stCondLst>
                            <p:childTnLst>
                              <p:par>
                                <p:cTn id="117" presetID="22" presetClass="entr" presetSubtype="4" fill="hold" grpId="0" nodeType="afterEffect">
                                  <p:stCondLst>
                                    <p:cond delay="750"/>
                                  </p:stCondLst>
                                  <p:childTnLst>
                                    <p:set>
                                      <p:cBhvr>
                                        <p:cTn id="118" dur="1" fill="hold">
                                          <p:stCondLst>
                                            <p:cond delay="0"/>
                                          </p:stCondLst>
                                        </p:cTn>
                                        <p:tgtEl>
                                          <p:spTgt spid="47"/>
                                        </p:tgtEl>
                                        <p:attrNameLst>
                                          <p:attrName>style.visibility</p:attrName>
                                        </p:attrNameLst>
                                      </p:cBhvr>
                                      <p:to>
                                        <p:strVal val="visible"/>
                                      </p:to>
                                    </p:set>
                                    <p:animEffect transition="in" filter="wipe(down)">
                                      <p:cBhvr>
                                        <p:cTn id="119" dur="500"/>
                                        <p:tgtEl>
                                          <p:spTgt spid="47"/>
                                        </p:tgtEl>
                                      </p:cBhvr>
                                    </p:animEffect>
                                  </p:childTnLst>
                                </p:cTn>
                              </p:par>
                            </p:childTnLst>
                          </p:cTn>
                        </p:par>
                        <p:par>
                          <p:cTn id="120" fill="hold">
                            <p:stCondLst>
                              <p:cond delay="19750"/>
                            </p:stCondLst>
                            <p:childTnLst>
                              <p:par>
                                <p:cTn id="121" presetID="22" presetClass="entr" presetSubtype="4" fill="hold" grpId="0" nodeType="afterEffect">
                                  <p:stCondLst>
                                    <p:cond delay="750"/>
                                  </p:stCondLst>
                                  <p:childTnLst>
                                    <p:set>
                                      <p:cBhvr>
                                        <p:cTn id="122" dur="1" fill="hold">
                                          <p:stCondLst>
                                            <p:cond delay="0"/>
                                          </p:stCondLst>
                                        </p:cTn>
                                        <p:tgtEl>
                                          <p:spTgt spid="34"/>
                                        </p:tgtEl>
                                        <p:attrNameLst>
                                          <p:attrName>style.visibility</p:attrName>
                                        </p:attrNameLst>
                                      </p:cBhvr>
                                      <p:to>
                                        <p:strVal val="visible"/>
                                      </p:to>
                                    </p:set>
                                    <p:animEffect transition="in" filter="wipe(down)">
                                      <p:cBhvr>
                                        <p:cTn id="123" dur="500"/>
                                        <p:tgtEl>
                                          <p:spTgt spid="34"/>
                                        </p:tgtEl>
                                      </p:cBhvr>
                                    </p:animEffect>
                                  </p:childTnLst>
                                </p:cTn>
                              </p:par>
                            </p:childTnLst>
                          </p:cTn>
                        </p:par>
                        <p:par>
                          <p:cTn id="124" fill="hold">
                            <p:stCondLst>
                              <p:cond delay="21000"/>
                            </p:stCondLst>
                            <p:childTnLst>
                              <p:par>
                                <p:cTn id="125" presetID="22" presetClass="entr" presetSubtype="4" fill="hold" grpId="0" nodeType="afterEffect">
                                  <p:stCondLst>
                                    <p:cond delay="750"/>
                                  </p:stCondLst>
                                  <p:childTnLst>
                                    <p:set>
                                      <p:cBhvr>
                                        <p:cTn id="126" dur="1" fill="hold">
                                          <p:stCondLst>
                                            <p:cond delay="0"/>
                                          </p:stCondLst>
                                        </p:cTn>
                                        <p:tgtEl>
                                          <p:spTgt spid="46"/>
                                        </p:tgtEl>
                                        <p:attrNameLst>
                                          <p:attrName>style.visibility</p:attrName>
                                        </p:attrNameLst>
                                      </p:cBhvr>
                                      <p:to>
                                        <p:strVal val="visible"/>
                                      </p:to>
                                    </p:set>
                                    <p:animEffect transition="in" filter="wipe(down)">
                                      <p:cBhvr>
                                        <p:cTn id="127" dur="500"/>
                                        <p:tgtEl>
                                          <p:spTgt spid="46"/>
                                        </p:tgtEl>
                                      </p:cBhvr>
                                    </p:animEffect>
                                  </p:childTnLst>
                                </p:cTn>
                              </p:par>
                            </p:childTnLst>
                          </p:cTn>
                        </p:par>
                        <p:par>
                          <p:cTn id="128" fill="hold">
                            <p:stCondLst>
                              <p:cond delay="22250"/>
                            </p:stCondLst>
                            <p:childTnLst>
                              <p:par>
                                <p:cTn id="129" presetID="22" presetClass="entr" presetSubtype="4" fill="hold" grpId="0" nodeType="afterEffect">
                                  <p:stCondLst>
                                    <p:cond delay="750"/>
                                  </p:stCondLst>
                                  <p:childTnLst>
                                    <p:set>
                                      <p:cBhvr>
                                        <p:cTn id="130" dur="1" fill="hold">
                                          <p:stCondLst>
                                            <p:cond delay="0"/>
                                          </p:stCondLst>
                                        </p:cTn>
                                        <p:tgtEl>
                                          <p:spTgt spid="33"/>
                                        </p:tgtEl>
                                        <p:attrNameLst>
                                          <p:attrName>style.visibility</p:attrName>
                                        </p:attrNameLst>
                                      </p:cBhvr>
                                      <p:to>
                                        <p:strVal val="visible"/>
                                      </p:to>
                                    </p:set>
                                    <p:animEffect transition="in" filter="wipe(down)">
                                      <p:cBhvr>
                                        <p:cTn id="131" dur="500"/>
                                        <p:tgtEl>
                                          <p:spTgt spid="33"/>
                                        </p:tgtEl>
                                      </p:cBhvr>
                                    </p:animEffect>
                                  </p:childTnLst>
                                </p:cTn>
                              </p:par>
                            </p:childTnLst>
                          </p:cTn>
                        </p:par>
                        <p:par>
                          <p:cTn id="132" fill="hold">
                            <p:stCondLst>
                              <p:cond delay="23500"/>
                            </p:stCondLst>
                            <p:childTnLst>
                              <p:par>
                                <p:cTn id="133" presetID="22" presetClass="entr" presetSubtype="4" fill="hold" nodeType="afterEffect">
                                  <p:stCondLst>
                                    <p:cond delay="750"/>
                                  </p:stCondLst>
                                  <p:childTnLst>
                                    <p:set>
                                      <p:cBhvr>
                                        <p:cTn id="134" dur="1" fill="hold">
                                          <p:stCondLst>
                                            <p:cond delay="0"/>
                                          </p:stCondLst>
                                        </p:cTn>
                                        <p:tgtEl>
                                          <p:spTgt spid="10"/>
                                        </p:tgtEl>
                                        <p:attrNameLst>
                                          <p:attrName>style.visibility</p:attrName>
                                        </p:attrNameLst>
                                      </p:cBhvr>
                                      <p:to>
                                        <p:strVal val="visible"/>
                                      </p:to>
                                    </p:set>
                                    <p:animEffect transition="in" filter="wipe(down)">
                                      <p:cBhvr>
                                        <p:cTn id="135" dur="500"/>
                                        <p:tgtEl>
                                          <p:spTgt spid="10"/>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nodeType="clickEffect">
                                  <p:stCondLst>
                                    <p:cond delay="0"/>
                                  </p:stCondLst>
                                  <p:childTnLst>
                                    <p:set>
                                      <p:cBhvr>
                                        <p:cTn id="139" dur="1" fill="hold">
                                          <p:stCondLst>
                                            <p:cond delay="0"/>
                                          </p:stCondLst>
                                        </p:cTn>
                                        <p:tgtEl>
                                          <p:spTgt spid="60"/>
                                        </p:tgtEl>
                                        <p:attrNameLst>
                                          <p:attrName>style.visibility</p:attrName>
                                        </p:attrNameLst>
                                      </p:cBhvr>
                                      <p:to>
                                        <p:strVal val="visible"/>
                                      </p:to>
                                    </p:set>
                                    <p:animEffect transition="in" filter="fade">
                                      <p:cBhvr>
                                        <p:cTn id="140"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30" grpId="0" animBg="1"/>
      <p:bldP spid="31" grpId="0" animBg="1"/>
      <p:bldP spid="32" grpId="0" animBg="1"/>
      <p:bldP spid="33" grpId="0" animBg="1"/>
      <p:bldP spid="34" grpId="0" animBg="1"/>
      <p:bldP spid="35" grpId="0" animBg="1"/>
      <p:bldP spid="36" grpId="0" animBg="1"/>
      <p:bldP spid="37" grpId="0" animBg="1"/>
      <p:bldP spid="46" grpId="0" animBg="1"/>
      <p:bldP spid="47" grpId="0" animBg="1"/>
      <p:bldP spid="48" grpId="0" animBg="1"/>
      <p:bldP spid="49" grpId="0" animBg="1"/>
      <p:bldP spid="50" grpId="0" animBg="1"/>
      <p:bldP spid="55" grpId="0" animBg="1"/>
      <p:bldP spid="56" grpId="0" animBg="1"/>
      <p:bldP spid="57" grpId="0" animBg="1"/>
      <p:bldP spid="58" grpId="0" animBg="1"/>
      <p:bldP spid="59" grpId="0" animBg="1"/>
      <p:bldP spid="59" grpId="1"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15545"/>
            <a:ext cx="10515600" cy="5453449"/>
          </a:xfrm>
        </p:spPr>
        <p:txBody>
          <a:bodyPr>
            <a:normAutofit fontScale="90000"/>
          </a:bodyPr>
          <a:lstStyle/>
          <a:p>
            <a:r>
              <a:rPr lang="en-ZA" dirty="0"/>
              <a:t>3. Enterprise Architectures across Information Value Chain segments</a:t>
            </a:r>
            <a:br>
              <a:rPr lang="en-ZA" dirty="0"/>
            </a:br>
            <a:br>
              <a:rPr lang="en-ZA" sz="2200" dirty="0"/>
            </a:br>
            <a:r>
              <a:rPr lang="en-US" sz="2200" b="1" dirty="0">
                <a:solidFill>
                  <a:srgbClr val="00B050"/>
                </a:solidFill>
              </a:rPr>
              <a:t>Please email all queries to Herman.Badenhorst@edgedatawave.co.za</a:t>
            </a:r>
            <a:r>
              <a:rPr lang="en-ZA" sz="2200" b="1" dirty="0">
                <a:solidFill>
                  <a:srgbClr val="00B050"/>
                </a:solidFill>
              </a:rPr>
              <a:t>, </a:t>
            </a:r>
            <a:br>
              <a:rPr lang="en-ZA" sz="2200" b="1" dirty="0">
                <a:solidFill>
                  <a:srgbClr val="00B050"/>
                </a:solidFill>
              </a:rPr>
            </a:br>
            <a:br>
              <a:rPr lang="en-ZA" sz="2200" b="1" dirty="0">
                <a:solidFill>
                  <a:srgbClr val="00B050"/>
                </a:solidFill>
              </a:rPr>
            </a:br>
            <a:r>
              <a:rPr lang="en-ZA" sz="2200" b="1" dirty="0">
                <a:solidFill>
                  <a:srgbClr val="00B050"/>
                </a:solidFill>
              </a:rPr>
              <a:t>- Start your message with: </a:t>
            </a:r>
            <a:br>
              <a:rPr lang="en-ZA" sz="2200" b="1" dirty="0">
                <a:solidFill>
                  <a:srgbClr val="00B050"/>
                </a:solidFill>
              </a:rPr>
            </a:br>
            <a:r>
              <a:rPr lang="en-ZA" sz="2200" b="1" dirty="0">
                <a:solidFill>
                  <a:srgbClr val="00B050"/>
                </a:solidFill>
              </a:rPr>
              <a:t>     - The company name you are representing;</a:t>
            </a:r>
            <a:br>
              <a:rPr lang="en-ZA" sz="2200" b="1" dirty="0">
                <a:solidFill>
                  <a:srgbClr val="00B050"/>
                </a:solidFill>
              </a:rPr>
            </a:br>
            <a:r>
              <a:rPr lang="en-ZA" sz="2200" b="1" dirty="0">
                <a:solidFill>
                  <a:srgbClr val="00B050"/>
                </a:solidFill>
              </a:rPr>
              <a:t>     - followed by your name;</a:t>
            </a:r>
            <a:br>
              <a:rPr lang="en-ZA" sz="2200" b="1" dirty="0">
                <a:solidFill>
                  <a:srgbClr val="00B050"/>
                </a:solidFill>
              </a:rPr>
            </a:br>
            <a:r>
              <a:rPr lang="en-ZA" sz="2200" b="1" dirty="0">
                <a:solidFill>
                  <a:srgbClr val="00B050"/>
                </a:solidFill>
              </a:rPr>
              <a:t>     - followed by your email address;</a:t>
            </a:r>
            <a:br>
              <a:rPr lang="en-ZA" sz="2200" b="1" dirty="0">
                <a:solidFill>
                  <a:srgbClr val="00B050"/>
                </a:solidFill>
              </a:rPr>
            </a:br>
            <a:r>
              <a:rPr lang="en-ZA" sz="2200" b="1" dirty="0">
                <a:solidFill>
                  <a:srgbClr val="00B050"/>
                </a:solidFill>
              </a:rPr>
              <a:t>     - followed by a message title (I will need context to understand the question); and</a:t>
            </a:r>
            <a:br>
              <a:rPr lang="en-ZA" sz="2200" b="1" dirty="0">
                <a:solidFill>
                  <a:srgbClr val="00B050"/>
                </a:solidFill>
              </a:rPr>
            </a:br>
            <a:r>
              <a:rPr lang="en-ZA" sz="2200" b="1" dirty="0">
                <a:solidFill>
                  <a:srgbClr val="00B050"/>
                </a:solidFill>
              </a:rPr>
              <a:t>     - followed by your question.</a:t>
            </a:r>
            <a:br>
              <a:rPr lang="en-ZA" sz="2200" b="1" dirty="0">
                <a:solidFill>
                  <a:srgbClr val="00B050"/>
                </a:solidFill>
              </a:rPr>
            </a:br>
            <a:br>
              <a:rPr lang="en-ZA" sz="2200" b="1" dirty="0">
                <a:solidFill>
                  <a:srgbClr val="00B050"/>
                </a:solidFill>
              </a:rPr>
            </a:br>
            <a:r>
              <a:rPr lang="en-ZA" sz="2200" b="1" dirty="0">
                <a:solidFill>
                  <a:srgbClr val="FF0000"/>
                </a:solidFill>
              </a:rPr>
              <a:t>Answering of questions received during this workshop, AND which are pertinent to this workshop topic is free, only if submitted and received during this workshop. </a:t>
            </a:r>
            <a:br>
              <a:rPr lang="en-ZA" sz="2200" b="1" dirty="0">
                <a:solidFill>
                  <a:srgbClr val="FF0000"/>
                </a:solidFill>
              </a:rPr>
            </a:br>
            <a:br>
              <a:rPr lang="en-ZA" sz="2200" b="1" dirty="0">
                <a:solidFill>
                  <a:srgbClr val="FF0000"/>
                </a:solidFill>
              </a:rPr>
            </a:br>
            <a:r>
              <a:rPr lang="en-ZA" sz="2200" b="1" dirty="0">
                <a:solidFill>
                  <a:srgbClr val="0070C0"/>
                </a:solidFill>
              </a:rPr>
              <a:t>Answers may be given during or after the workshop, or over the next few days. You are also welcome to engage me for training and consulting.</a:t>
            </a:r>
            <a:endParaRPr lang="en-ZA" sz="2200" dirty="0"/>
          </a:p>
        </p:txBody>
      </p:sp>
    </p:spTree>
    <p:extLst>
      <p:ext uri="{BB962C8B-B14F-4D97-AF65-F5344CB8AC3E}">
        <p14:creationId xmlns:p14="http://schemas.microsoft.com/office/powerpoint/2010/main" val="12711703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1730422" y="1425389"/>
            <a:ext cx="8558293" cy="5210175"/>
            <a:chOff x="206421" y="1425388"/>
            <a:chExt cx="8558293" cy="5210175"/>
          </a:xfrm>
        </p:grpSpPr>
        <p:grpSp>
          <p:nvGrpSpPr>
            <p:cNvPr id="4" name="Group 3"/>
            <p:cNvGrpSpPr/>
            <p:nvPr/>
          </p:nvGrpSpPr>
          <p:grpSpPr>
            <a:xfrm>
              <a:off x="206421" y="1425388"/>
              <a:ext cx="8558293" cy="5210175"/>
              <a:chOff x="206421" y="1425388"/>
              <a:chExt cx="8558293" cy="5210175"/>
            </a:xfrm>
          </p:grpSpPr>
          <p:grpSp>
            <p:nvGrpSpPr>
              <p:cNvPr id="5" name="Group 1"/>
              <p:cNvGrpSpPr>
                <a:grpSpLocks/>
              </p:cNvGrpSpPr>
              <p:nvPr/>
            </p:nvGrpSpPr>
            <p:grpSpPr bwMode="auto">
              <a:xfrm>
                <a:off x="206422" y="1425388"/>
                <a:ext cx="8558292" cy="5210175"/>
                <a:chOff x="2171700" y="1550988"/>
                <a:chExt cx="6972300" cy="5210175"/>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1550988"/>
                  <a:ext cx="6972300" cy="52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4244" y="1845224"/>
                  <a:ext cx="1386680" cy="249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9"/>
              <p:cNvGrpSpPr/>
              <p:nvPr/>
            </p:nvGrpSpPr>
            <p:grpSpPr>
              <a:xfrm>
                <a:off x="2241203" y="1425388"/>
                <a:ext cx="6523511" cy="5201665"/>
                <a:chOff x="0" y="0"/>
                <a:chExt cx="6702877" cy="5191125"/>
              </a:xfrm>
            </p:grpSpPr>
            <p:sp>
              <p:nvSpPr>
                <p:cNvPr id="11" name="Rectangle 10"/>
                <p:cNvSpPr/>
                <p:nvPr/>
              </p:nvSpPr>
              <p:spPr>
                <a:xfrm>
                  <a:off x="0" y="1362"/>
                  <a:ext cx="6702877" cy="5189763"/>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ZA" dirty="0">
                    <a:latin typeface="Helvetica" panose="020B0604020202020204" pitchFamily="2" charset="0"/>
                  </a:endParaRPr>
                </a:p>
              </p:txBody>
            </p:sp>
            <p:sp>
              <p:nvSpPr>
                <p:cNvPr id="12" name="Oval 11"/>
                <p:cNvSpPr/>
                <p:nvPr/>
              </p:nvSpPr>
              <p:spPr>
                <a:xfrm>
                  <a:off x="13605" y="0"/>
                  <a:ext cx="383000" cy="395305"/>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ZA" sz="1400" dirty="0">
                      <a:solidFill>
                        <a:srgbClr val="FFFF00"/>
                      </a:solidFill>
                      <a:latin typeface="Helvetica" panose="020B0604020202020204" pitchFamily="2" charset="0"/>
                    </a:rPr>
                    <a:t>1</a:t>
                  </a:r>
                </a:p>
              </p:txBody>
            </p:sp>
          </p:grpSp>
          <p:sp>
            <p:nvSpPr>
              <p:cNvPr id="21" name="Rectangle 20"/>
              <p:cNvSpPr/>
              <p:nvPr/>
            </p:nvSpPr>
            <p:spPr>
              <a:xfrm>
                <a:off x="206421" y="1426753"/>
                <a:ext cx="2006711" cy="5200300"/>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ZA" dirty="0">
                  <a:latin typeface="Helvetica" panose="020B0604020202020204" pitchFamily="2" charset="0"/>
                </a:endParaRPr>
              </a:p>
            </p:txBody>
          </p:sp>
        </p:grpSp>
        <p:grpSp>
          <p:nvGrpSpPr>
            <p:cNvPr id="3" name="Group 2"/>
            <p:cNvGrpSpPr/>
            <p:nvPr/>
          </p:nvGrpSpPr>
          <p:grpSpPr>
            <a:xfrm>
              <a:off x="1726705" y="2585993"/>
              <a:ext cx="3736975" cy="2292350"/>
              <a:chOff x="1726705" y="2585993"/>
              <a:chExt cx="3736975" cy="2292350"/>
            </a:xfrm>
          </p:grpSpPr>
          <p:cxnSp>
            <p:nvCxnSpPr>
              <p:cNvPr id="16" name="Straight Connector 15"/>
              <p:cNvCxnSpPr/>
              <p:nvPr/>
            </p:nvCxnSpPr>
            <p:spPr>
              <a:xfrm>
                <a:off x="1753715" y="4878343"/>
                <a:ext cx="3676650"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726705" y="3149555"/>
                <a:ext cx="3676650"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763217" y="3728993"/>
                <a:ext cx="3678238"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787030" y="2585993"/>
                <a:ext cx="3676650"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726705" y="4302080"/>
                <a:ext cx="3676650"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grpSp>
      </p:grpSp>
      <p:sp>
        <p:nvSpPr>
          <p:cNvPr id="47" name="Isosceles Triangle 46"/>
          <p:cNvSpPr/>
          <p:nvPr/>
        </p:nvSpPr>
        <p:spPr>
          <a:xfrm>
            <a:off x="5208899" y="1971033"/>
            <a:ext cx="3668402" cy="3167423"/>
          </a:xfrm>
          <a:prstGeom prst="triangle">
            <a:avLst/>
          </a:prstGeom>
          <a:solidFill>
            <a:schemeClr val="bg2">
              <a:lumMod val="20000"/>
              <a:lumOff val="80000"/>
              <a:alpha val="20000"/>
            </a:schemeClr>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grpSp>
        <p:nvGrpSpPr>
          <p:cNvPr id="33" name="Group 32"/>
          <p:cNvGrpSpPr/>
          <p:nvPr/>
        </p:nvGrpSpPr>
        <p:grpSpPr>
          <a:xfrm>
            <a:off x="5208899" y="4316718"/>
            <a:ext cx="3668402" cy="821739"/>
            <a:chOff x="3684898" y="4316717"/>
            <a:chExt cx="3688627" cy="821739"/>
          </a:xfrm>
        </p:grpSpPr>
        <p:sp>
          <p:nvSpPr>
            <p:cNvPr id="22" name="Trapezoid 21"/>
            <p:cNvSpPr/>
            <p:nvPr/>
          </p:nvSpPr>
          <p:spPr>
            <a:xfrm>
              <a:off x="3684898" y="4316717"/>
              <a:ext cx="3688627" cy="821739"/>
            </a:xfrm>
            <a:prstGeom prst="trapezoid">
              <a:avLst>
                <a:gd name="adj" fmla="val 58394"/>
              </a:avLst>
            </a:prstGeom>
            <a:solidFill>
              <a:srgbClr val="92D050"/>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23" name="TextBox 22"/>
            <p:cNvSpPr txBox="1"/>
            <p:nvPr/>
          </p:nvSpPr>
          <p:spPr>
            <a:xfrm>
              <a:off x="4370077" y="4468969"/>
              <a:ext cx="2240924" cy="369332"/>
            </a:xfrm>
            <a:prstGeom prst="rect">
              <a:avLst/>
            </a:prstGeom>
            <a:noFill/>
            <a:scene3d>
              <a:camera prst="orthographicFront"/>
              <a:lightRig rig="threePt" dir="t"/>
            </a:scene3d>
            <a:sp3d>
              <a:bevelT/>
            </a:sp3d>
          </p:spPr>
          <p:txBody>
            <a:bodyPr wrap="square" rtlCol="0">
              <a:spAutoFit/>
            </a:bodyPr>
            <a:lstStyle/>
            <a:p>
              <a:pPr algn="ctr"/>
              <a:r>
                <a:rPr lang="en-ZA" dirty="0"/>
                <a:t>Resources</a:t>
              </a:r>
            </a:p>
          </p:txBody>
        </p:sp>
      </p:grpSp>
      <p:grpSp>
        <p:nvGrpSpPr>
          <p:cNvPr id="31" name="Group 30"/>
          <p:cNvGrpSpPr/>
          <p:nvPr/>
        </p:nvGrpSpPr>
        <p:grpSpPr>
          <a:xfrm>
            <a:off x="5858188" y="3162257"/>
            <a:ext cx="2369714" cy="866145"/>
            <a:chOff x="4334188" y="3162256"/>
            <a:chExt cx="2369714" cy="866145"/>
          </a:xfrm>
        </p:grpSpPr>
        <p:sp>
          <p:nvSpPr>
            <p:cNvPr id="24" name="Trapezoid 23"/>
            <p:cNvSpPr/>
            <p:nvPr/>
          </p:nvSpPr>
          <p:spPr>
            <a:xfrm>
              <a:off x="4334188" y="3162256"/>
              <a:ext cx="2369714" cy="866145"/>
            </a:xfrm>
            <a:prstGeom prst="trapezoid">
              <a:avLst>
                <a:gd name="adj" fmla="val 58394"/>
              </a:avLst>
            </a:prstGeom>
            <a:solidFill>
              <a:srgbClr val="FFC000"/>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25" name="TextBox 24"/>
            <p:cNvSpPr txBox="1"/>
            <p:nvPr/>
          </p:nvSpPr>
          <p:spPr>
            <a:xfrm>
              <a:off x="4715547" y="3385962"/>
              <a:ext cx="1641854" cy="369332"/>
            </a:xfrm>
            <a:prstGeom prst="rect">
              <a:avLst/>
            </a:prstGeom>
            <a:noFill/>
            <a:scene3d>
              <a:camera prst="orthographicFront"/>
              <a:lightRig rig="threePt" dir="t"/>
            </a:scene3d>
            <a:sp3d>
              <a:bevelT/>
            </a:sp3d>
          </p:spPr>
          <p:txBody>
            <a:bodyPr wrap="square" rtlCol="0">
              <a:spAutoFit/>
            </a:bodyPr>
            <a:lstStyle/>
            <a:p>
              <a:pPr algn="ctr"/>
              <a:r>
                <a:rPr lang="en-ZA" dirty="0"/>
                <a:t>Processes</a:t>
              </a:r>
            </a:p>
          </p:txBody>
        </p:sp>
      </p:grpSp>
      <p:grpSp>
        <p:nvGrpSpPr>
          <p:cNvPr id="30" name="Group 29"/>
          <p:cNvGrpSpPr/>
          <p:nvPr/>
        </p:nvGrpSpPr>
        <p:grpSpPr>
          <a:xfrm>
            <a:off x="6358454" y="1971033"/>
            <a:ext cx="1350024" cy="1180799"/>
            <a:chOff x="4834454" y="1971032"/>
            <a:chExt cx="1350024" cy="1180799"/>
          </a:xfrm>
        </p:grpSpPr>
        <p:sp>
          <p:nvSpPr>
            <p:cNvPr id="26" name="Isosceles Triangle 25"/>
            <p:cNvSpPr/>
            <p:nvPr/>
          </p:nvSpPr>
          <p:spPr>
            <a:xfrm>
              <a:off x="4834454" y="1971032"/>
              <a:ext cx="1350024" cy="1180799"/>
            </a:xfrm>
            <a:prstGeom prst="triangl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27" name="TextBox 26"/>
            <p:cNvSpPr txBox="1"/>
            <p:nvPr/>
          </p:nvSpPr>
          <p:spPr>
            <a:xfrm>
              <a:off x="4947922" y="2657594"/>
              <a:ext cx="1141343" cy="369332"/>
            </a:xfrm>
            <a:prstGeom prst="rect">
              <a:avLst/>
            </a:prstGeom>
            <a:noFill/>
            <a:scene3d>
              <a:camera prst="orthographicFront"/>
              <a:lightRig rig="threePt" dir="t"/>
            </a:scene3d>
            <a:sp3d>
              <a:bevelT/>
            </a:sp3d>
          </p:spPr>
          <p:txBody>
            <a:bodyPr wrap="square" rtlCol="0">
              <a:spAutoFit/>
            </a:bodyPr>
            <a:lstStyle/>
            <a:p>
              <a:pPr algn="ctr"/>
              <a:r>
                <a:rPr lang="en-ZA" dirty="0">
                  <a:solidFill>
                    <a:schemeClr val="bg1"/>
                  </a:solidFill>
                </a:rPr>
                <a:t>Business</a:t>
              </a:r>
            </a:p>
          </p:txBody>
        </p:sp>
      </p:grpSp>
      <p:grpSp>
        <p:nvGrpSpPr>
          <p:cNvPr id="32" name="Group 31"/>
          <p:cNvGrpSpPr/>
          <p:nvPr/>
        </p:nvGrpSpPr>
        <p:grpSpPr>
          <a:xfrm>
            <a:off x="5697307" y="4007950"/>
            <a:ext cx="2694218" cy="369332"/>
            <a:chOff x="4173307" y="4007950"/>
            <a:chExt cx="2711844" cy="369332"/>
          </a:xfrm>
        </p:grpSpPr>
        <p:sp>
          <p:nvSpPr>
            <p:cNvPr id="28" name="Trapezoid 27"/>
            <p:cNvSpPr/>
            <p:nvPr/>
          </p:nvSpPr>
          <p:spPr>
            <a:xfrm>
              <a:off x="4173307" y="4012256"/>
              <a:ext cx="2711844" cy="300155"/>
            </a:xfrm>
            <a:prstGeom prst="trapezoid">
              <a:avLst>
                <a:gd name="adj" fmla="val 58394"/>
              </a:avLst>
            </a:prstGeom>
            <a:solidFill>
              <a:srgbClr val="FFFF00"/>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29" name="TextBox 28"/>
            <p:cNvSpPr txBox="1"/>
            <p:nvPr/>
          </p:nvSpPr>
          <p:spPr>
            <a:xfrm>
              <a:off x="4334188" y="4007950"/>
              <a:ext cx="2396316" cy="369332"/>
            </a:xfrm>
            <a:prstGeom prst="rect">
              <a:avLst/>
            </a:prstGeom>
            <a:noFill/>
            <a:scene3d>
              <a:camera prst="orthographicFront"/>
              <a:lightRig rig="threePt" dir="t"/>
            </a:scene3d>
            <a:sp3d>
              <a:bevelT/>
            </a:sp3d>
          </p:spPr>
          <p:txBody>
            <a:bodyPr wrap="square" rtlCol="0">
              <a:spAutoFit/>
            </a:bodyPr>
            <a:lstStyle/>
            <a:p>
              <a:pPr algn="ctr"/>
              <a:r>
                <a:rPr lang="en-ZA" dirty="0"/>
                <a:t>Terms &amp; Definitions</a:t>
              </a:r>
            </a:p>
          </p:txBody>
        </p:sp>
      </p:grpSp>
      <p:sp>
        <p:nvSpPr>
          <p:cNvPr id="2" name="Title 1"/>
          <p:cNvSpPr>
            <a:spLocks noGrp="1"/>
          </p:cNvSpPr>
          <p:nvPr>
            <p:ph type="title"/>
          </p:nvPr>
        </p:nvSpPr>
        <p:spPr/>
        <p:txBody>
          <a:bodyPr/>
          <a:lstStyle/>
          <a:p>
            <a:r>
              <a:rPr lang="en-ZA" dirty="0"/>
              <a:t>Enterprise Architecture Triangle</a:t>
            </a:r>
          </a:p>
        </p:txBody>
      </p:sp>
      <p:sp>
        <p:nvSpPr>
          <p:cNvPr id="8" name="Oval 7"/>
          <p:cNvSpPr/>
          <p:nvPr/>
        </p:nvSpPr>
        <p:spPr>
          <a:xfrm>
            <a:off x="6953839" y="3940020"/>
            <a:ext cx="177512" cy="17751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ZA" dirty="0">
              <a:latin typeface="Helvetica" panose="020B0604020202020204" pitchFamily="2" charset="0"/>
            </a:endParaRPr>
          </a:p>
        </p:txBody>
      </p:sp>
      <p:grpSp>
        <p:nvGrpSpPr>
          <p:cNvPr id="9" name="Group 8"/>
          <p:cNvGrpSpPr/>
          <p:nvPr/>
        </p:nvGrpSpPr>
        <p:grpSpPr>
          <a:xfrm>
            <a:off x="5208899" y="1968757"/>
            <a:ext cx="3698543" cy="3203745"/>
            <a:chOff x="1938291" y="979856"/>
            <a:chExt cx="2938138" cy="2560856"/>
          </a:xfrm>
        </p:grpSpPr>
        <p:cxnSp>
          <p:nvCxnSpPr>
            <p:cNvPr id="13" name="Straight Connector 12"/>
            <p:cNvCxnSpPr/>
            <p:nvPr/>
          </p:nvCxnSpPr>
          <p:spPr>
            <a:xfrm rot="5400000" flipV="1">
              <a:off x="2857744" y="1502690"/>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flipH="1" flipV="1">
              <a:off x="1379006" y="1539141"/>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3413093" y="2062064"/>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810118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50390" y="1448952"/>
            <a:ext cx="8558293" cy="5210175"/>
            <a:chOff x="226389" y="1448951"/>
            <a:chExt cx="8558293" cy="5210175"/>
          </a:xfrm>
        </p:grpSpPr>
        <p:grpSp>
          <p:nvGrpSpPr>
            <p:cNvPr id="32" name="Group 31"/>
            <p:cNvGrpSpPr/>
            <p:nvPr/>
          </p:nvGrpSpPr>
          <p:grpSpPr>
            <a:xfrm>
              <a:off x="226389" y="1448951"/>
              <a:ext cx="8558293" cy="5210175"/>
              <a:chOff x="206421" y="1425388"/>
              <a:chExt cx="8558293" cy="5210175"/>
            </a:xfrm>
          </p:grpSpPr>
          <p:grpSp>
            <p:nvGrpSpPr>
              <p:cNvPr id="33" name="Group 1"/>
              <p:cNvGrpSpPr>
                <a:grpSpLocks/>
              </p:cNvGrpSpPr>
              <p:nvPr/>
            </p:nvGrpSpPr>
            <p:grpSpPr bwMode="auto">
              <a:xfrm>
                <a:off x="206422" y="1425388"/>
                <a:ext cx="8558292" cy="5210175"/>
                <a:chOff x="2171700" y="1550988"/>
                <a:chExt cx="6972300" cy="5210175"/>
              </a:xfrm>
            </p:grpSpPr>
            <p:pic>
              <p:nvPicPr>
                <p:cNvPr id="3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1550988"/>
                  <a:ext cx="6972300" cy="52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4244" y="1845224"/>
                  <a:ext cx="1386680" cy="249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4" name="Group 33"/>
              <p:cNvGrpSpPr/>
              <p:nvPr/>
            </p:nvGrpSpPr>
            <p:grpSpPr>
              <a:xfrm>
                <a:off x="2241203" y="1425388"/>
                <a:ext cx="6523511" cy="5201665"/>
                <a:chOff x="0" y="0"/>
                <a:chExt cx="6702877" cy="5191125"/>
              </a:xfrm>
            </p:grpSpPr>
            <p:sp>
              <p:nvSpPr>
                <p:cNvPr id="36" name="Rectangle 35"/>
                <p:cNvSpPr/>
                <p:nvPr/>
              </p:nvSpPr>
              <p:spPr>
                <a:xfrm>
                  <a:off x="0" y="1362"/>
                  <a:ext cx="6702877" cy="5189763"/>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ZA" dirty="0">
                    <a:latin typeface="Helvetica" panose="020B0604020202020204" pitchFamily="2" charset="0"/>
                  </a:endParaRPr>
                </a:p>
              </p:txBody>
            </p:sp>
            <p:sp>
              <p:nvSpPr>
                <p:cNvPr id="37" name="Oval 36"/>
                <p:cNvSpPr/>
                <p:nvPr/>
              </p:nvSpPr>
              <p:spPr>
                <a:xfrm>
                  <a:off x="13605" y="0"/>
                  <a:ext cx="383000" cy="395305"/>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ZA" sz="1400" dirty="0">
                      <a:solidFill>
                        <a:srgbClr val="FFFF00"/>
                      </a:solidFill>
                      <a:latin typeface="Helvetica" panose="020B0604020202020204" pitchFamily="2" charset="0"/>
                    </a:rPr>
                    <a:t>1</a:t>
                  </a:r>
                </a:p>
              </p:txBody>
            </p:sp>
          </p:grpSp>
          <p:sp>
            <p:nvSpPr>
              <p:cNvPr id="35" name="Rectangle 34"/>
              <p:cNvSpPr/>
              <p:nvPr/>
            </p:nvSpPr>
            <p:spPr>
              <a:xfrm>
                <a:off x="206421" y="1426753"/>
                <a:ext cx="2006711" cy="5200300"/>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ZA" dirty="0">
                  <a:latin typeface="Helvetica" panose="020B0604020202020204" pitchFamily="2" charset="0"/>
                </a:endParaRPr>
              </a:p>
            </p:txBody>
          </p:sp>
        </p:grpSp>
        <p:grpSp>
          <p:nvGrpSpPr>
            <p:cNvPr id="50" name="Group 49"/>
            <p:cNvGrpSpPr/>
            <p:nvPr/>
          </p:nvGrpSpPr>
          <p:grpSpPr>
            <a:xfrm>
              <a:off x="1783855" y="3168605"/>
              <a:ext cx="3777499" cy="2917896"/>
              <a:chOff x="1783855" y="3168605"/>
              <a:chExt cx="3777499" cy="2917896"/>
            </a:xfrm>
          </p:grpSpPr>
          <p:cxnSp>
            <p:nvCxnSpPr>
              <p:cNvPr id="19" name="Straight Connector 18"/>
              <p:cNvCxnSpPr/>
              <p:nvPr/>
            </p:nvCxnSpPr>
            <p:spPr>
              <a:xfrm>
                <a:off x="1810865" y="4897393"/>
                <a:ext cx="3676650"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783855" y="3168605"/>
                <a:ext cx="3676650"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20367" y="3748043"/>
                <a:ext cx="3678238"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844180" y="5457425"/>
                <a:ext cx="3676650"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783855" y="4321130"/>
                <a:ext cx="3676650"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884704" y="6086501"/>
                <a:ext cx="3676650"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grpSp>
      </p:grpSp>
      <p:sp>
        <p:nvSpPr>
          <p:cNvPr id="8" name="Isosceles Triangle 7"/>
          <p:cNvSpPr/>
          <p:nvPr/>
        </p:nvSpPr>
        <p:spPr>
          <a:xfrm rot="10800000">
            <a:off x="5202366" y="2858227"/>
            <a:ext cx="3698544" cy="3254106"/>
          </a:xfrm>
          <a:prstGeom prst="triangle">
            <a:avLst>
              <a:gd name="adj" fmla="val 48970"/>
            </a:avLst>
          </a:prstGeom>
          <a:solidFill>
            <a:schemeClr val="accent3">
              <a:lumMod val="20000"/>
              <a:lumOff val="80000"/>
              <a:alpha val="20000"/>
            </a:schemeClr>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dirty="0"/>
              <a:t>Service Oriented Architecture</a:t>
            </a:r>
          </a:p>
        </p:txBody>
      </p:sp>
      <p:grpSp>
        <p:nvGrpSpPr>
          <p:cNvPr id="28" name="Group 27"/>
          <p:cNvGrpSpPr/>
          <p:nvPr/>
        </p:nvGrpSpPr>
        <p:grpSpPr>
          <a:xfrm rot="10800000">
            <a:off x="5211894" y="2833299"/>
            <a:ext cx="3698543" cy="3252519"/>
            <a:chOff x="1938291" y="979856"/>
            <a:chExt cx="2938138" cy="2560856"/>
          </a:xfrm>
        </p:grpSpPr>
        <p:cxnSp>
          <p:nvCxnSpPr>
            <p:cNvPr id="29" name="Straight Connector 28"/>
            <p:cNvCxnSpPr/>
            <p:nvPr/>
          </p:nvCxnSpPr>
          <p:spPr>
            <a:xfrm rot="5400000" flipV="1">
              <a:off x="2857744" y="1502690"/>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flipH="1" flipV="1">
              <a:off x="1379006" y="1539141"/>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3413093" y="2062064"/>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5211895" y="2887919"/>
            <a:ext cx="3679811" cy="1167390"/>
            <a:chOff x="3701650" y="2883157"/>
            <a:chExt cx="3692350" cy="845836"/>
          </a:xfrm>
        </p:grpSpPr>
        <p:sp>
          <p:nvSpPr>
            <p:cNvPr id="4" name="Trapezoid 3"/>
            <p:cNvSpPr/>
            <p:nvPr/>
          </p:nvSpPr>
          <p:spPr>
            <a:xfrm flipV="1">
              <a:off x="3701650" y="2883157"/>
              <a:ext cx="3692350" cy="845836"/>
            </a:xfrm>
            <a:prstGeom prst="trapezoid">
              <a:avLst>
                <a:gd name="adj" fmla="val 57748"/>
              </a:avLst>
            </a:prstGeom>
            <a:solidFill>
              <a:schemeClr val="accent4">
                <a:lumMod val="60000"/>
                <a:lumOff val="40000"/>
              </a:schemeClr>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latin typeface="Helvetica" panose="020B0604020202020204" pitchFamily="2" charset="0"/>
              </a:endParaRPr>
            </a:p>
          </p:txBody>
        </p:sp>
        <p:sp>
          <p:nvSpPr>
            <p:cNvPr id="5" name="TextBox 4"/>
            <p:cNvSpPr txBox="1"/>
            <p:nvPr/>
          </p:nvSpPr>
          <p:spPr>
            <a:xfrm>
              <a:off x="4110422" y="3144607"/>
              <a:ext cx="2826316" cy="245300"/>
            </a:xfrm>
            <a:prstGeom prst="rect">
              <a:avLst/>
            </a:prstGeom>
            <a:noFill/>
            <a:scene3d>
              <a:camera prst="orthographicFront"/>
              <a:lightRig rig="threePt" dir="t"/>
            </a:scene3d>
            <a:sp3d>
              <a:bevelT/>
            </a:sp3d>
          </p:spPr>
          <p:txBody>
            <a:bodyPr wrap="square" rtlCol="0">
              <a:spAutoFit/>
            </a:bodyPr>
            <a:lstStyle/>
            <a:p>
              <a:pPr algn="ctr"/>
              <a:r>
                <a:rPr lang="en-ZA" sz="1600" dirty="0">
                  <a:latin typeface="Helvetica" panose="020B0604020202020204" pitchFamily="2" charset="0"/>
                </a:rPr>
                <a:t>Business Processes</a:t>
              </a:r>
            </a:p>
          </p:txBody>
        </p:sp>
      </p:grpSp>
      <p:grpSp>
        <p:nvGrpSpPr>
          <p:cNvPr id="48" name="Group 47"/>
          <p:cNvGrpSpPr/>
          <p:nvPr/>
        </p:nvGrpSpPr>
        <p:grpSpPr>
          <a:xfrm>
            <a:off x="5883276" y="4033801"/>
            <a:ext cx="2346065" cy="338554"/>
            <a:chOff x="4343400" y="4049605"/>
            <a:chExt cx="2346065" cy="358323"/>
          </a:xfrm>
        </p:grpSpPr>
        <p:sp>
          <p:nvSpPr>
            <p:cNvPr id="40" name="Trapezoid 39"/>
            <p:cNvSpPr/>
            <p:nvPr/>
          </p:nvSpPr>
          <p:spPr>
            <a:xfrm flipV="1">
              <a:off x="4343400" y="4050548"/>
              <a:ext cx="2346065" cy="317833"/>
            </a:xfrm>
            <a:prstGeom prst="trapezoid">
              <a:avLst>
                <a:gd name="adj" fmla="val 57724"/>
              </a:avLst>
            </a:prstGeom>
            <a:solidFill>
              <a:srgbClr val="FFFF00"/>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latin typeface="Helvetica" panose="020B0604020202020204" pitchFamily="2" charset="0"/>
              </a:endParaRPr>
            </a:p>
          </p:txBody>
        </p:sp>
        <p:sp>
          <p:nvSpPr>
            <p:cNvPr id="41" name="TextBox 40"/>
            <p:cNvSpPr txBox="1"/>
            <p:nvPr/>
          </p:nvSpPr>
          <p:spPr>
            <a:xfrm>
              <a:off x="4807728" y="4049605"/>
              <a:ext cx="1375737" cy="358323"/>
            </a:xfrm>
            <a:prstGeom prst="rect">
              <a:avLst/>
            </a:prstGeom>
            <a:noFill/>
            <a:scene3d>
              <a:camera prst="orthographicFront"/>
              <a:lightRig rig="threePt" dir="t"/>
            </a:scene3d>
            <a:sp3d>
              <a:bevelT/>
            </a:sp3d>
          </p:spPr>
          <p:txBody>
            <a:bodyPr wrap="square" rtlCol="0">
              <a:spAutoFit/>
            </a:bodyPr>
            <a:lstStyle/>
            <a:p>
              <a:r>
                <a:rPr lang="en-ZA" sz="1600" dirty="0">
                  <a:latin typeface="Helvetica" panose="020B0604020202020204" pitchFamily="2" charset="0"/>
                </a:rPr>
                <a:t>Data Objects</a:t>
              </a:r>
            </a:p>
          </p:txBody>
        </p:sp>
      </p:grpSp>
      <p:grpSp>
        <p:nvGrpSpPr>
          <p:cNvPr id="44" name="Group 43"/>
          <p:cNvGrpSpPr/>
          <p:nvPr/>
        </p:nvGrpSpPr>
        <p:grpSpPr>
          <a:xfrm>
            <a:off x="6060389" y="4344695"/>
            <a:ext cx="1996000" cy="571907"/>
            <a:chOff x="4584701" y="4515699"/>
            <a:chExt cx="1878424" cy="394089"/>
          </a:xfrm>
        </p:grpSpPr>
        <p:sp>
          <p:nvSpPr>
            <p:cNvPr id="42" name="Trapezoid 41"/>
            <p:cNvSpPr/>
            <p:nvPr/>
          </p:nvSpPr>
          <p:spPr>
            <a:xfrm flipV="1">
              <a:off x="4584701" y="4515699"/>
              <a:ext cx="1878424" cy="394089"/>
            </a:xfrm>
            <a:prstGeom prst="trapezoid">
              <a:avLst>
                <a:gd name="adj" fmla="val 56073"/>
              </a:avLst>
            </a:prstGeom>
            <a:solidFill>
              <a:srgbClr val="92D050"/>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latin typeface="Helvetica" panose="020B0604020202020204" pitchFamily="2" charset="0"/>
              </a:endParaRPr>
            </a:p>
          </p:txBody>
        </p:sp>
        <p:sp>
          <p:nvSpPr>
            <p:cNvPr id="43" name="TextBox 42"/>
            <p:cNvSpPr txBox="1"/>
            <p:nvPr/>
          </p:nvSpPr>
          <p:spPr>
            <a:xfrm>
              <a:off x="4906036" y="4573132"/>
              <a:ext cx="1223351" cy="233290"/>
            </a:xfrm>
            <a:prstGeom prst="rect">
              <a:avLst/>
            </a:prstGeom>
            <a:noFill/>
            <a:scene3d>
              <a:camera prst="orthographicFront"/>
              <a:lightRig rig="threePt" dir="t"/>
            </a:scene3d>
            <a:sp3d>
              <a:bevelT/>
            </a:sp3d>
          </p:spPr>
          <p:txBody>
            <a:bodyPr wrap="square" rtlCol="0">
              <a:spAutoFit/>
            </a:bodyPr>
            <a:lstStyle/>
            <a:p>
              <a:pPr algn="ctr"/>
              <a:r>
                <a:rPr lang="en-ZA" sz="1600" dirty="0">
                  <a:latin typeface="Helvetica" panose="020B0604020202020204" pitchFamily="2" charset="0"/>
                </a:rPr>
                <a:t>Services</a:t>
              </a:r>
            </a:p>
          </p:txBody>
        </p:sp>
      </p:grpSp>
      <p:grpSp>
        <p:nvGrpSpPr>
          <p:cNvPr id="7" name="Group 6"/>
          <p:cNvGrpSpPr/>
          <p:nvPr/>
        </p:nvGrpSpPr>
        <p:grpSpPr>
          <a:xfrm>
            <a:off x="6385685" y="4910137"/>
            <a:ext cx="1342418" cy="1176765"/>
            <a:chOff x="4836392" y="4909787"/>
            <a:chExt cx="1372817" cy="1033809"/>
          </a:xfrm>
        </p:grpSpPr>
        <p:sp>
          <p:nvSpPr>
            <p:cNvPr id="6" name="Isosceles Triangle 5"/>
            <p:cNvSpPr/>
            <p:nvPr/>
          </p:nvSpPr>
          <p:spPr>
            <a:xfrm rot="10800000">
              <a:off x="4836392" y="4909787"/>
              <a:ext cx="1372817" cy="1033809"/>
            </a:xfrm>
            <a:prstGeom prst="triangle">
              <a:avLst>
                <a:gd name="adj" fmla="val 47076"/>
              </a:avLst>
            </a:prstGeom>
            <a:solidFill>
              <a:schemeClr val="accent1">
                <a:lumMod val="20000"/>
                <a:lumOff val="80000"/>
              </a:schemeClr>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latin typeface="Helvetica" panose="020B0604020202020204" pitchFamily="2" charset="0"/>
              </a:endParaRPr>
            </a:p>
          </p:txBody>
        </p:sp>
        <p:sp>
          <p:nvSpPr>
            <p:cNvPr id="45" name="TextBox 44"/>
            <p:cNvSpPr txBox="1"/>
            <p:nvPr/>
          </p:nvSpPr>
          <p:spPr>
            <a:xfrm>
              <a:off x="4886796" y="4921839"/>
              <a:ext cx="1277161" cy="297426"/>
            </a:xfrm>
            <a:prstGeom prst="rect">
              <a:avLst/>
            </a:prstGeom>
            <a:noFill/>
            <a:scene3d>
              <a:camera prst="orthographicFront"/>
              <a:lightRig rig="threePt" dir="t"/>
            </a:scene3d>
            <a:sp3d>
              <a:bevelT/>
            </a:sp3d>
          </p:spPr>
          <p:txBody>
            <a:bodyPr wrap="square" rtlCol="0">
              <a:spAutoFit/>
            </a:bodyPr>
            <a:lstStyle/>
            <a:p>
              <a:pPr algn="ctr"/>
              <a:r>
                <a:rPr lang="en-ZA" sz="1600" dirty="0">
                  <a:latin typeface="Helvetica" panose="020B0604020202020204" pitchFamily="2" charset="0"/>
                </a:rPr>
                <a:t>Technology</a:t>
              </a:r>
            </a:p>
          </p:txBody>
        </p:sp>
      </p:grpSp>
      <p:sp>
        <p:nvSpPr>
          <p:cNvPr id="11" name="Oval 10"/>
          <p:cNvSpPr/>
          <p:nvPr/>
        </p:nvSpPr>
        <p:spPr>
          <a:xfrm>
            <a:off x="6953839" y="3940020"/>
            <a:ext cx="177512" cy="17751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ZA" dirty="0">
              <a:latin typeface="Helvetica" panose="020B0604020202020204" pitchFamily="2" charset="0"/>
            </a:endParaRPr>
          </a:p>
        </p:txBody>
      </p:sp>
    </p:spTree>
    <p:extLst>
      <p:ext uri="{BB962C8B-B14F-4D97-AF65-F5344CB8AC3E}">
        <p14:creationId xmlns:p14="http://schemas.microsoft.com/office/powerpoint/2010/main" val="41539596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24000" y="0"/>
            <a:ext cx="9145588" cy="6858000"/>
            <a:chOff x="0" y="0"/>
            <a:chExt cx="9145588" cy="6858000"/>
          </a:xfrm>
        </p:grpSpPr>
        <p:sp>
          <p:nvSpPr>
            <p:cNvPr id="5" name="Rectangle 4"/>
            <p:cNvSpPr/>
            <p:nvPr/>
          </p:nvSpPr>
          <p:spPr>
            <a:xfrm>
              <a:off x="110" y="0"/>
              <a:ext cx="9144000" cy="49530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latin typeface="Helvetica" panose="020B0604020202020204" pitchFamily="2" charset="0"/>
              </a:endParaRPr>
            </a:p>
          </p:txBody>
        </p:sp>
        <p:sp>
          <p:nvSpPr>
            <p:cNvPr id="6" name="Rectangle 5"/>
            <p:cNvSpPr/>
            <p:nvPr/>
          </p:nvSpPr>
          <p:spPr>
            <a:xfrm>
              <a:off x="0" y="493713"/>
              <a:ext cx="9145588" cy="6364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dirty="0">
                <a:latin typeface="Helvetica" panose="020B0604020202020204" pitchFamily="2" charset="0"/>
              </a:endParaRPr>
            </a:p>
          </p:txBody>
        </p:sp>
        <p:sp>
          <p:nvSpPr>
            <p:cNvPr id="8" name="Text Placeholder 4"/>
            <p:cNvSpPr txBox="1">
              <a:spLocks/>
            </p:cNvSpPr>
            <p:nvPr/>
          </p:nvSpPr>
          <p:spPr bwMode="auto">
            <a:xfrm>
              <a:off x="386" y="556"/>
              <a:ext cx="9143614" cy="63182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lt1"/>
                  </a:solidFill>
                  <a:latin typeface="Helvetica" panose="020B060402020202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ZA" dirty="0"/>
                <a:t>How the Architectures work together</a:t>
              </a:r>
            </a:p>
          </p:txBody>
        </p:sp>
      </p:grpSp>
      <p:sp>
        <p:nvSpPr>
          <p:cNvPr id="2" name="Title 1"/>
          <p:cNvSpPr>
            <a:spLocks noGrp="1"/>
          </p:cNvSpPr>
          <p:nvPr>
            <p:ph type="title"/>
          </p:nvPr>
        </p:nvSpPr>
        <p:spPr/>
        <p:txBody>
          <a:bodyPr/>
          <a:lstStyle/>
          <a:p>
            <a:r>
              <a:rPr lang="en-ZA" dirty="0"/>
              <a:t>Enterprise Architecture</a:t>
            </a:r>
          </a:p>
        </p:txBody>
      </p:sp>
      <p:sp>
        <p:nvSpPr>
          <p:cNvPr id="7" name="Slide Number Placeholder 1"/>
          <p:cNvSpPr txBox="1">
            <a:spLocks/>
          </p:cNvSpPr>
          <p:nvPr/>
        </p:nvSpPr>
        <p:spPr bwMode="auto">
          <a:xfrm>
            <a:off x="10216397" y="6537287"/>
            <a:ext cx="515107" cy="26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dirty="0"/>
          </a:p>
        </p:txBody>
      </p:sp>
      <p:grpSp>
        <p:nvGrpSpPr>
          <p:cNvPr id="9" name="Group 1"/>
          <p:cNvGrpSpPr>
            <a:grpSpLocks/>
          </p:cNvGrpSpPr>
          <p:nvPr/>
        </p:nvGrpSpPr>
        <p:grpSpPr bwMode="auto">
          <a:xfrm>
            <a:off x="3695700" y="1292226"/>
            <a:ext cx="6972300" cy="5210175"/>
            <a:chOff x="2171700" y="1550988"/>
            <a:chExt cx="6972300" cy="5210175"/>
          </a:xfrm>
        </p:grpSpPr>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1550988"/>
              <a:ext cx="6972300" cy="52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4244" y="1845224"/>
              <a:ext cx="1386680" cy="249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Right Brace 11"/>
          <p:cNvSpPr/>
          <p:nvPr/>
        </p:nvSpPr>
        <p:spPr>
          <a:xfrm>
            <a:off x="5232401" y="1277938"/>
            <a:ext cx="303213" cy="11684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3" name="Right Brace 12"/>
          <p:cNvSpPr/>
          <p:nvPr/>
        </p:nvSpPr>
        <p:spPr>
          <a:xfrm>
            <a:off x="5232401" y="4749801"/>
            <a:ext cx="303213" cy="1738313"/>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4" name="Right Brace 13"/>
          <p:cNvSpPr/>
          <p:nvPr/>
        </p:nvSpPr>
        <p:spPr>
          <a:xfrm>
            <a:off x="5248276" y="2439989"/>
            <a:ext cx="303213" cy="2338387"/>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cxnSp>
        <p:nvCxnSpPr>
          <p:cNvPr id="15" name="Straight Connector 14"/>
          <p:cNvCxnSpPr/>
          <p:nvPr/>
        </p:nvCxnSpPr>
        <p:spPr>
          <a:xfrm>
            <a:off x="3741738" y="4741863"/>
            <a:ext cx="3676650"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16" name="Left Brace 15"/>
          <p:cNvSpPr/>
          <p:nvPr/>
        </p:nvSpPr>
        <p:spPr>
          <a:xfrm>
            <a:off x="3551238" y="1292226"/>
            <a:ext cx="190500" cy="582613"/>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7" name="Left Brace 16"/>
          <p:cNvSpPr/>
          <p:nvPr/>
        </p:nvSpPr>
        <p:spPr>
          <a:xfrm>
            <a:off x="3551238" y="1863726"/>
            <a:ext cx="190500" cy="582613"/>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8" name="Left Brace 17"/>
          <p:cNvSpPr/>
          <p:nvPr/>
        </p:nvSpPr>
        <p:spPr>
          <a:xfrm>
            <a:off x="3551238" y="2439988"/>
            <a:ext cx="190500" cy="582612"/>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9" name="Left Brace 18"/>
          <p:cNvSpPr/>
          <p:nvPr/>
        </p:nvSpPr>
        <p:spPr>
          <a:xfrm>
            <a:off x="3551238" y="3013076"/>
            <a:ext cx="190500" cy="582613"/>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20" name="Left Brace 19"/>
          <p:cNvSpPr/>
          <p:nvPr/>
        </p:nvSpPr>
        <p:spPr>
          <a:xfrm>
            <a:off x="3551238" y="3592513"/>
            <a:ext cx="190500" cy="582612"/>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21" name="Left Brace 20"/>
          <p:cNvSpPr/>
          <p:nvPr/>
        </p:nvSpPr>
        <p:spPr>
          <a:xfrm>
            <a:off x="3551238" y="4165601"/>
            <a:ext cx="190500" cy="582613"/>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22" name="Left Brace 21"/>
          <p:cNvSpPr/>
          <p:nvPr/>
        </p:nvSpPr>
        <p:spPr>
          <a:xfrm>
            <a:off x="3551238" y="4741863"/>
            <a:ext cx="190500" cy="582612"/>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23" name="Left Brace 22"/>
          <p:cNvSpPr/>
          <p:nvPr/>
        </p:nvSpPr>
        <p:spPr>
          <a:xfrm>
            <a:off x="3551238" y="5314951"/>
            <a:ext cx="190500" cy="581025"/>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24" name="Left Brace 23"/>
          <p:cNvSpPr/>
          <p:nvPr/>
        </p:nvSpPr>
        <p:spPr>
          <a:xfrm>
            <a:off x="3551238" y="5900738"/>
            <a:ext cx="190500" cy="582612"/>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28" name="Curved Left Arrow 27"/>
          <p:cNvSpPr/>
          <p:nvPr/>
        </p:nvSpPr>
        <p:spPr>
          <a:xfrm flipH="1" flipV="1">
            <a:off x="3486150" y="1403351"/>
            <a:ext cx="196850" cy="358775"/>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29" name="Curved Left Arrow 28"/>
          <p:cNvSpPr/>
          <p:nvPr/>
        </p:nvSpPr>
        <p:spPr>
          <a:xfrm flipH="1" flipV="1">
            <a:off x="3486150" y="1946276"/>
            <a:ext cx="196850" cy="360363"/>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0" name="Curved Left Arrow 29"/>
          <p:cNvSpPr/>
          <p:nvPr/>
        </p:nvSpPr>
        <p:spPr>
          <a:xfrm flipH="1" flipV="1">
            <a:off x="3487739" y="2505075"/>
            <a:ext cx="198437" cy="395288"/>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1" name="Curved Left Arrow 30"/>
          <p:cNvSpPr/>
          <p:nvPr/>
        </p:nvSpPr>
        <p:spPr>
          <a:xfrm flipH="1" flipV="1">
            <a:off x="3486150" y="3079750"/>
            <a:ext cx="196850" cy="393700"/>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2" name="Curved Left Arrow 31"/>
          <p:cNvSpPr/>
          <p:nvPr/>
        </p:nvSpPr>
        <p:spPr>
          <a:xfrm flipH="1" flipV="1">
            <a:off x="3486150" y="3663951"/>
            <a:ext cx="196850" cy="360363"/>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3" name="Curved Left Arrow 32"/>
          <p:cNvSpPr/>
          <p:nvPr/>
        </p:nvSpPr>
        <p:spPr>
          <a:xfrm flipH="1" flipV="1">
            <a:off x="3486150" y="4244976"/>
            <a:ext cx="196850" cy="358775"/>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4" name="Curved Left Arrow 33"/>
          <p:cNvSpPr/>
          <p:nvPr/>
        </p:nvSpPr>
        <p:spPr>
          <a:xfrm flipH="1" flipV="1">
            <a:off x="3487739" y="4802189"/>
            <a:ext cx="198437" cy="395287"/>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5" name="Curved Left Arrow 34"/>
          <p:cNvSpPr/>
          <p:nvPr/>
        </p:nvSpPr>
        <p:spPr>
          <a:xfrm flipH="1" flipV="1">
            <a:off x="3486150" y="5421314"/>
            <a:ext cx="196850" cy="395287"/>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6" name="Curved Left Arrow 35"/>
          <p:cNvSpPr/>
          <p:nvPr/>
        </p:nvSpPr>
        <p:spPr>
          <a:xfrm flipH="1" flipV="1">
            <a:off x="3486150" y="6034089"/>
            <a:ext cx="196850" cy="395287"/>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7" name="Curved Left Arrow 36"/>
          <p:cNvSpPr/>
          <p:nvPr/>
        </p:nvSpPr>
        <p:spPr>
          <a:xfrm rot="10800000" flipH="1" flipV="1">
            <a:off x="4872039" y="1946275"/>
            <a:ext cx="198437" cy="755650"/>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8" name="Curved Left Arrow 37"/>
          <p:cNvSpPr/>
          <p:nvPr/>
        </p:nvSpPr>
        <p:spPr>
          <a:xfrm rot="10800000" flipH="1" flipV="1">
            <a:off x="5016500" y="2549525"/>
            <a:ext cx="196850" cy="755650"/>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9" name="Curved Left Arrow 38"/>
          <p:cNvSpPr/>
          <p:nvPr/>
        </p:nvSpPr>
        <p:spPr>
          <a:xfrm rot="10800000" flipH="1" flipV="1">
            <a:off x="5105400" y="3160713"/>
            <a:ext cx="198438" cy="703262"/>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40" name="Curved Left Arrow 39"/>
          <p:cNvSpPr/>
          <p:nvPr/>
        </p:nvSpPr>
        <p:spPr>
          <a:xfrm flipV="1">
            <a:off x="5087939" y="4035426"/>
            <a:ext cx="212725" cy="358775"/>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41" name="Curved Left Arrow 40"/>
          <p:cNvSpPr/>
          <p:nvPr/>
        </p:nvSpPr>
        <p:spPr>
          <a:xfrm flipV="1">
            <a:off x="5089526" y="4475164"/>
            <a:ext cx="214313" cy="395287"/>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42" name="Curved Left Arrow 41"/>
          <p:cNvSpPr/>
          <p:nvPr/>
        </p:nvSpPr>
        <p:spPr>
          <a:xfrm flipV="1">
            <a:off x="5087939" y="5094289"/>
            <a:ext cx="212725" cy="395287"/>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43" name="Curved Left Arrow 42"/>
          <p:cNvSpPr/>
          <p:nvPr/>
        </p:nvSpPr>
        <p:spPr>
          <a:xfrm flipV="1">
            <a:off x="5087939" y="5707064"/>
            <a:ext cx="212725" cy="395287"/>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44" name="Explosion 1 43"/>
          <p:cNvSpPr/>
          <p:nvPr/>
        </p:nvSpPr>
        <p:spPr>
          <a:xfrm>
            <a:off x="4760914" y="3740151"/>
            <a:ext cx="384175" cy="385763"/>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dirty="0">
              <a:latin typeface="Helvetica" panose="020B0604020202020204" pitchFamily="2" charset="0"/>
            </a:endParaRPr>
          </a:p>
        </p:txBody>
      </p:sp>
      <p:grpSp>
        <p:nvGrpSpPr>
          <p:cNvPr id="66" name="Group 65"/>
          <p:cNvGrpSpPr/>
          <p:nvPr/>
        </p:nvGrpSpPr>
        <p:grpSpPr>
          <a:xfrm>
            <a:off x="1487488" y="3022600"/>
            <a:ext cx="6337301" cy="641350"/>
            <a:chOff x="-36513" y="3022600"/>
            <a:chExt cx="6337301" cy="641350"/>
          </a:xfrm>
        </p:grpSpPr>
        <p:sp>
          <p:nvSpPr>
            <p:cNvPr id="25" name="Cloud Callout 24"/>
            <p:cNvSpPr/>
            <p:nvPr/>
          </p:nvSpPr>
          <p:spPr>
            <a:xfrm flipH="1">
              <a:off x="4044950" y="3022600"/>
              <a:ext cx="2255838" cy="641350"/>
            </a:xfrm>
            <a:prstGeom prst="cloudCallout">
              <a:avLst>
                <a:gd name="adj1" fmla="val 47194"/>
                <a:gd name="adj2" fmla="val -843"/>
              </a:avLst>
            </a:prstGeom>
            <a:solidFill>
              <a:schemeClr val="tx2">
                <a:lumMod val="60000"/>
                <a:lumOff val="40000"/>
              </a:schemeClr>
            </a:solidFill>
            <a:ln w="9525">
              <a:solidFill>
                <a:schemeClr val="tx1"/>
              </a:solid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ZA" sz="1400" dirty="0">
                  <a:solidFill>
                    <a:schemeClr val="bg1"/>
                  </a:solidFill>
                  <a:latin typeface="Helvetica" panose="020B0604020202020204" pitchFamily="2" charset="0"/>
                </a:rPr>
                <a:t>Process Architecture</a:t>
              </a:r>
            </a:p>
          </p:txBody>
        </p:sp>
        <p:sp>
          <p:nvSpPr>
            <p:cNvPr id="48" name="Cloud Callout 47"/>
            <p:cNvSpPr/>
            <p:nvPr/>
          </p:nvSpPr>
          <p:spPr>
            <a:xfrm>
              <a:off x="-36513" y="3062288"/>
              <a:ext cx="2087563" cy="468312"/>
            </a:xfrm>
            <a:prstGeom prst="cloudCallout">
              <a:avLst>
                <a:gd name="adj1" fmla="val 47194"/>
                <a:gd name="adj2" fmla="val -843"/>
              </a:avLst>
            </a:prstGeom>
            <a:solidFill>
              <a:schemeClr val="tx2">
                <a:lumMod val="60000"/>
                <a:lumOff val="40000"/>
              </a:schemeClr>
            </a:solidFill>
            <a:ln w="9525">
              <a:solidFill>
                <a:schemeClr val="tx1"/>
              </a:solid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ZA" sz="1400" dirty="0">
                  <a:solidFill>
                    <a:schemeClr val="bg1"/>
                  </a:solidFill>
                  <a:latin typeface="Helvetica" panose="020B0604020202020204" pitchFamily="2" charset="0"/>
                </a:rPr>
                <a:t>Process</a:t>
              </a:r>
            </a:p>
          </p:txBody>
        </p:sp>
      </p:grpSp>
      <p:grpSp>
        <p:nvGrpSpPr>
          <p:cNvPr id="68" name="Group 67"/>
          <p:cNvGrpSpPr/>
          <p:nvPr/>
        </p:nvGrpSpPr>
        <p:grpSpPr>
          <a:xfrm>
            <a:off x="1487488" y="4732338"/>
            <a:ext cx="6780213" cy="1477962"/>
            <a:chOff x="-36513" y="4732338"/>
            <a:chExt cx="6780213" cy="1477962"/>
          </a:xfrm>
        </p:grpSpPr>
        <p:sp>
          <p:nvSpPr>
            <p:cNvPr id="26" name="Cloud Callout 25"/>
            <p:cNvSpPr/>
            <p:nvPr/>
          </p:nvSpPr>
          <p:spPr>
            <a:xfrm flipH="1">
              <a:off x="4056063" y="4732338"/>
              <a:ext cx="2687637" cy="1477962"/>
            </a:xfrm>
            <a:prstGeom prst="cloudCallout">
              <a:avLst>
                <a:gd name="adj1" fmla="val 47194"/>
                <a:gd name="adj2" fmla="val -843"/>
              </a:avLst>
            </a:prstGeom>
            <a:solidFill>
              <a:schemeClr val="tx2">
                <a:lumMod val="60000"/>
                <a:lumOff val="40000"/>
              </a:schemeClr>
            </a:solidFill>
            <a:ln w="9525">
              <a:solidFill>
                <a:schemeClr val="tx1"/>
              </a:solid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ZA" sz="1400" dirty="0">
                  <a:solidFill>
                    <a:schemeClr val="bg1"/>
                  </a:solidFill>
                  <a:latin typeface="Helvetica" panose="020B0604020202020204" pitchFamily="2" charset="0"/>
                </a:rPr>
                <a:t>Information</a:t>
              </a:r>
              <a:r>
                <a:rPr lang="en-ZA" sz="1400" dirty="0">
                  <a:solidFill>
                    <a:schemeClr val="tx1"/>
                  </a:solidFill>
                  <a:latin typeface="Helvetica" panose="020B0604020202020204" pitchFamily="2" charset="0"/>
                </a:rPr>
                <a:t> </a:t>
              </a:r>
              <a:r>
                <a:rPr lang="en-ZA" sz="1400" dirty="0">
                  <a:solidFill>
                    <a:schemeClr val="bg1"/>
                  </a:solidFill>
                  <a:latin typeface="Helvetica" panose="020B0604020202020204" pitchFamily="2" charset="0"/>
                </a:rPr>
                <a:t>Technology</a:t>
              </a:r>
              <a:r>
                <a:rPr lang="en-ZA" sz="1400" dirty="0">
                  <a:solidFill>
                    <a:schemeClr val="tx1"/>
                  </a:solidFill>
                  <a:latin typeface="Helvetica" panose="020B0604020202020204" pitchFamily="2" charset="0"/>
                </a:rPr>
                <a:t> </a:t>
              </a:r>
              <a:r>
                <a:rPr lang="en-ZA" sz="1400" dirty="0">
                  <a:solidFill>
                    <a:schemeClr val="bg1"/>
                  </a:solidFill>
                  <a:latin typeface="Helvetica" panose="020B0604020202020204" pitchFamily="2" charset="0"/>
                </a:rPr>
                <a:t>Architecture</a:t>
              </a:r>
            </a:p>
          </p:txBody>
        </p:sp>
        <p:sp>
          <p:nvSpPr>
            <p:cNvPr id="51" name="Cloud Callout 50"/>
            <p:cNvSpPr/>
            <p:nvPr/>
          </p:nvSpPr>
          <p:spPr>
            <a:xfrm>
              <a:off x="-36513" y="4789488"/>
              <a:ext cx="2087563" cy="468312"/>
            </a:xfrm>
            <a:prstGeom prst="cloudCallout">
              <a:avLst>
                <a:gd name="adj1" fmla="val 47194"/>
                <a:gd name="adj2" fmla="val -843"/>
              </a:avLst>
            </a:prstGeom>
            <a:solidFill>
              <a:schemeClr val="tx2">
                <a:lumMod val="60000"/>
                <a:lumOff val="40000"/>
              </a:schemeClr>
            </a:solidFill>
            <a:ln w="9525">
              <a:solidFill>
                <a:schemeClr val="tx1"/>
              </a:solid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ZA" sz="1400" dirty="0">
                  <a:solidFill>
                    <a:schemeClr val="bg1"/>
                  </a:solidFill>
                  <a:latin typeface="Helvetica" panose="020B0604020202020204" pitchFamily="2" charset="0"/>
                </a:rPr>
                <a:t>Application</a:t>
              </a:r>
            </a:p>
          </p:txBody>
        </p:sp>
        <p:sp>
          <p:nvSpPr>
            <p:cNvPr id="52" name="Cloud Callout 51"/>
            <p:cNvSpPr/>
            <p:nvPr/>
          </p:nvSpPr>
          <p:spPr>
            <a:xfrm>
              <a:off x="-36513" y="5402263"/>
              <a:ext cx="2087563" cy="468312"/>
            </a:xfrm>
            <a:prstGeom prst="cloudCallout">
              <a:avLst>
                <a:gd name="adj1" fmla="val 47194"/>
                <a:gd name="adj2" fmla="val -843"/>
              </a:avLst>
            </a:prstGeom>
            <a:solidFill>
              <a:schemeClr val="tx2">
                <a:lumMod val="60000"/>
                <a:lumOff val="40000"/>
              </a:schemeClr>
            </a:solidFill>
            <a:ln w="9525">
              <a:solidFill>
                <a:schemeClr val="tx1"/>
              </a:solid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ZA" sz="1400" dirty="0">
                  <a:solidFill>
                    <a:schemeClr val="bg1"/>
                  </a:solidFill>
                  <a:latin typeface="Helvetica" panose="020B0604020202020204" pitchFamily="2" charset="0"/>
                </a:rPr>
                <a:t>Infrastructure</a:t>
              </a:r>
            </a:p>
          </p:txBody>
        </p:sp>
      </p:grpSp>
      <p:grpSp>
        <p:nvGrpSpPr>
          <p:cNvPr id="61" name="Group 60"/>
          <p:cNvGrpSpPr/>
          <p:nvPr/>
        </p:nvGrpSpPr>
        <p:grpSpPr>
          <a:xfrm>
            <a:off x="1462088" y="936625"/>
            <a:ext cx="9830027" cy="5869856"/>
            <a:chOff x="-61913" y="936625"/>
            <a:chExt cx="9830027" cy="5869856"/>
          </a:xfrm>
        </p:grpSpPr>
        <p:sp>
          <p:nvSpPr>
            <p:cNvPr id="27" name="Cloud Callout 26"/>
            <p:cNvSpPr/>
            <p:nvPr/>
          </p:nvSpPr>
          <p:spPr>
            <a:xfrm>
              <a:off x="6651626" y="936625"/>
              <a:ext cx="3116488" cy="5869856"/>
            </a:xfrm>
            <a:prstGeom prst="cloudCallout">
              <a:avLst>
                <a:gd name="adj1" fmla="val 78697"/>
                <a:gd name="adj2" fmla="val -838"/>
              </a:avLst>
            </a:prstGeom>
            <a:solidFill>
              <a:schemeClr val="tx2">
                <a:lumMod val="60000"/>
                <a:lumOff val="40000"/>
              </a:schemeClr>
            </a:solidFill>
            <a:ln w="9525">
              <a:solidFill>
                <a:schemeClr val="tx1"/>
              </a:solid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ZA" sz="1400" dirty="0">
                  <a:solidFill>
                    <a:schemeClr val="bg1"/>
                  </a:solidFill>
                  <a:latin typeface="Helvetica" panose="020B0604020202020204" pitchFamily="2" charset="0"/>
                </a:rPr>
                <a:t>ENTERPRISE </a:t>
              </a:r>
            </a:p>
            <a:p>
              <a:pPr algn="ctr"/>
              <a:endParaRPr lang="en-ZA" sz="1400" dirty="0">
                <a:solidFill>
                  <a:schemeClr val="bg1"/>
                </a:solidFill>
                <a:latin typeface="Helvetica" panose="020B0604020202020204" pitchFamily="2" charset="0"/>
              </a:endParaRPr>
            </a:p>
            <a:p>
              <a:pPr algn="ctr"/>
              <a:r>
                <a:rPr lang="en-ZA" sz="1400" dirty="0">
                  <a:solidFill>
                    <a:schemeClr val="bg1"/>
                  </a:solidFill>
                  <a:latin typeface="Helvetica" panose="020B0604020202020204" pitchFamily="2" charset="0"/>
                </a:rPr>
                <a:t>DATA </a:t>
              </a:r>
            </a:p>
            <a:p>
              <a:pPr algn="ctr"/>
              <a:endParaRPr lang="en-ZA" sz="1400" dirty="0">
                <a:solidFill>
                  <a:schemeClr val="bg1"/>
                </a:solidFill>
                <a:latin typeface="Helvetica" panose="020B0604020202020204" pitchFamily="2" charset="0"/>
              </a:endParaRPr>
            </a:p>
            <a:p>
              <a:pPr algn="ctr"/>
              <a:r>
                <a:rPr lang="en-ZA" sz="1400" dirty="0">
                  <a:solidFill>
                    <a:schemeClr val="bg1"/>
                  </a:solidFill>
                  <a:latin typeface="Helvetica" panose="020B0604020202020204" pitchFamily="2" charset="0"/>
                </a:rPr>
                <a:t>ARCHITECTURE</a:t>
              </a:r>
            </a:p>
          </p:txBody>
        </p:sp>
        <p:sp>
          <p:nvSpPr>
            <p:cNvPr id="45" name="Cloud Callout 44"/>
            <p:cNvSpPr/>
            <p:nvPr/>
          </p:nvSpPr>
          <p:spPr>
            <a:xfrm>
              <a:off x="-61913" y="1365250"/>
              <a:ext cx="2089151" cy="468313"/>
            </a:xfrm>
            <a:prstGeom prst="cloudCallout">
              <a:avLst>
                <a:gd name="adj1" fmla="val 47194"/>
                <a:gd name="adj2" fmla="val -843"/>
              </a:avLst>
            </a:prstGeom>
            <a:solidFill>
              <a:schemeClr val="tx2">
                <a:lumMod val="60000"/>
                <a:lumOff val="40000"/>
              </a:schemeClr>
            </a:solidFill>
            <a:ln w="9525">
              <a:solidFill>
                <a:schemeClr val="tx1"/>
              </a:solid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ZA" sz="1400" dirty="0">
                  <a:solidFill>
                    <a:schemeClr val="bg1"/>
                  </a:solidFill>
                  <a:latin typeface="Helvetica" panose="020B0604020202020204" pitchFamily="2" charset="0"/>
                </a:rPr>
                <a:t>Enterprise</a:t>
              </a:r>
              <a:r>
                <a:rPr lang="en-ZA" sz="1400" dirty="0">
                  <a:solidFill>
                    <a:schemeClr val="tx1"/>
                  </a:solidFill>
                  <a:latin typeface="Helvetica" panose="020B0604020202020204" pitchFamily="2" charset="0"/>
                </a:rPr>
                <a:t> </a:t>
              </a:r>
            </a:p>
          </p:txBody>
        </p:sp>
        <p:sp>
          <p:nvSpPr>
            <p:cNvPr id="53" name="Cloud Callout 52"/>
            <p:cNvSpPr/>
            <p:nvPr/>
          </p:nvSpPr>
          <p:spPr>
            <a:xfrm>
              <a:off x="-36513" y="6013450"/>
              <a:ext cx="2087563" cy="469900"/>
            </a:xfrm>
            <a:prstGeom prst="cloudCallout">
              <a:avLst>
                <a:gd name="adj1" fmla="val 47194"/>
                <a:gd name="adj2" fmla="val -843"/>
              </a:avLst>
            </a:prstGeom>
            <a:solidFill>
              <a:schemeClr val="tx2">
                <a:lumMod val="60000"/>
                <a:lumOff val="40000"/>
              </a:schemeClr>
            </a:solidFill>
            <a:ln w="9525">
              <a:solidFill>
                <a:schemeClr val="tx1"/>
              </a:solid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ZA" sz="1400" dirty="0">
                  <a:solidFill>
                    <a:schemeClr val="bg1"/>
                  </a:solidFill>
                  <a:latin typeface="Helvetica" panose="020B0604020202020204" pitchFamily="2" charset="0"/>
                </a:rPr>
                <a:t>Enterprise</a:t>
              </a:r>
            </a:p>
          </p:txBody>
        </p:sp>
      </p:grpSp>
      <p:grpSp>
        <p:nvGrpSpPr>
          <p:cNvPr id="65" name="Group 64"/>
          <p:cNvGrpSpPr/>
          <p:nvPr/>
        </p:nvGrpSpPr>
        <p:grpSpPr>
          <a:xfrm>
            <a:off x="1487487" y="2446339"/>
            <a:ext cx="6288088" cy="642937"/>
            <a:chOff x="-36513" y="2446338"/>
            <a:chExt cx="6288088" cy="642937"/>
          </a:xfrm>
        </p:grpSpPr>
        <p:sp>
          <p:nvSpPr>
            <p:cNvPr id="47" name="Cloud Callout 46"/>
            <p:cNvSpPr/>
            <p:nvPr/>
          </p:nvSpPr>
          <p:spPr>
            <a:xfrm>
              <a:off x="-36513" y="2486025"/>
              <a:ext cx="2087563" cy="468313"/>
            </a:xfrm>
            <a:prstGeom prst="cloudCallout">
              <a:avLst>
                <a:gd name="adj1" fmla="val 47194"/>
                <a:gd name="adj2" fmla="val -843"/>
              </a:avLst>
            </a:prstGeom>
            <a:solidFill>
              <a:schemeClr val="tx2">
                <a:lumMod val="60000"/>
                <a:lumOff val="40000"/>
              </a:schemeClr>
            </a:solidFill>
            <a:ln w="9525">
              <a:solidFill>
                <a:schemeClr val="tx1"/>
              </a:solid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ZA" sz="1400" dirty="0">
                  <a:solidFill>
                    <a:schemeClr val="bg1"/>
                  </a:solidFill>
                  <a:latin typeface="Helvetica" panose="020B0604020202020204" pitchFamily="2" charset="0"/>
                </a:rPr>
                <a:t>Information</a:t>
              </a:r>
            </a:p>
          </p:txBody>
        </p:sp>
        <p:sp>
          <p:nvSpPr>
            <p:cNvPr id="54" name="Cloud Callout 53"/>
            <p:cNvSpPr/>
            <p:nvPr/>
          </p:nvSpPr>
          <p:spPr>
            <a:xfrm flipH="1">
              <a:off x="3995738" y="2446338"/>
              <a:ext cx="2255837" cy="642937"/>
            </a:xfrm>
            <a:prstGeom prst="cloudCallout">
              <a:avLst>
                <a:gd name="adj1" fmla="val 47194"/>
                <a:gd name="adj2" fmla="val -843"/>
              </a:avLst>
            </a:prstGeom>
            <a:solidFill>
              <a:schemeClr val="tx2">
                <a:lumMod val="60000"/>
                <a:lumOff val="40000"/>
              </a:schemeClr>
            </a:solidFill>
            <a:ln w="9525">
              <a:solidFill>
                <a:schemeClr val="tx1"/>
              </a:solid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ZA" sz="1400" dirty="0">
                  <a:solidFill>
                    <a:schemeClr val="bg1"/>
                  </a:solidFill>
                  <a:latin typeface="Helvetica" panose="020B0604020202020204" pitchFamily="2" charset="0"/>
                </a:rPr>
                <a:t>Reporting Architecture</a:t>
              </a:r>
            </a:p>
          </p:txBody>
        </p:sp>
      </p:grpSp>
      <p:grpSp>
        <p:nvGrpSpPr>
          <p:cNvPr id="64" name="Group 63"/>
          <p:cNvGrpSpPr/>
          <p:nvPr/>
        </p:nvGrpSpPr>
        <p:grpSpPr>
          <a:xfrm>
            <a:off x="1487487" y="1277938"/>
            <a:ext cx="6313488" cy="1244600"/>
            <a:chOff x="-36513" y="1277938"/>
            <a:chExt cx="6313488" cy="1244600"/>
          </a:xfrm>
        </p:grpSpPr>
        <p:sp>
          <p:nvSpPr>
            <p:cNvPr id="46" name="Cloud Callout 45"/>
            <p:cNvSpPr/>
            <p:nvPr/>
          </p:nvSpPr>
          <p:spPr>
            <a:xfrm>
              <a:off x="-36513" y="1909763"/>
              <a:ext cx="2087563" cy="468312"/>
            </a:xfrm>
            <a:prstGeom prst="cloudCallout">
              <a:avLst>
                <a:gd name="adj1" fmla="val 47194"/>
                <a:gd name="adj2" fmla="val -843"/>
              </a:avLst>
            </a:prstGeom>
            <a:solidFill>
              <a:schemeClr val="tx2">
                <a:lumMod val="60000"/>
                <a:lumOff val="40000"/>
              </a:schemeClr>
            </a:solidFill>
            <a:ln w="9525">
              <a:solidFill>
                <a:schemeClr val="tx1"/>
              </a:solid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ZA" sz="1400" dirty="0">
                  <a:solidFill>
                    <a:schemeClr val="bg1"/>
                  </a:solidFill>
                  <a:latin typeface="Helvetica" panose="020B0604020202020204" pitchFamily="2" charset="0"/>
                </a:rPr>
                <a:t>Business</a:t>
              </a:r>
            </a:p>
          </p:txBody>
        </p:sp>
        <p:sp>
          <p:nvSpPr>
            <p:cNvPr id="55" name="Cloud Callout 54"/>
            <p:cNvSpPr/>
            <p:nvPr/>
          </p:nvSpPr>
          <p:spPr>
            <a:xfrm flipH="1">
              <a:off x="4021138" y="1277938"/>
              <a:ext cx="2255837" cy="1244600"/>
            </a:xfrm>
            <a:prstGeom prst="cloudCallout">
              <a:avLst>
                <a:gd name="adj1" fmla="val 47194"/>
                <a:gd name="adj2" fmla="val -843"/>
              </a:avLst>
            </a:prstGeom>
            <a:solidFill>
              <a:schemeClr val="tx2">
                <a:lumMod val="60000"/>
                <a:lumOff val="40000"/>
              </a:schemeClr>
            </a:solidFill>
            <a:ln w="9525">
              <a:solidFill>
                <a:schemeClr val="tx1"/>
              </a:solid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ZA" sz="1400" dirty="0">
                  <a:solidFill>
                    <a:schemeClr val="bg1"/>
                  </a:solidFill>
                  <a:latin typeface="Helvetica" panose="020B0604020202020204" pitchFamily="2" charset="0"/>
                </a:rPr>
                <a:t>Business</a:t>
              </a:r>
              <a:r>
                <a:rPr lang="en-ZA" sz="1400" dirty="0">
                  <a:solidFill>
                    <a:schemeClr val="tx1"/>
                  </a:solidFill>
                  <a:latin typeface="Helvetica" panose="020B0604020202020204" pitchFamily="2" charset="0"/>
                </a:rPr>
                <a:t> </a:t>
              </a:r>
              <a:r>
                <a:rPr lang="en-ZA" sz="1400" dirty="0">
                  <a:solidFill>
                    <a:schemeClr val="bg1"/>
                  </a:solidFill>
                  <a:latin typeface="Helvetica" panose="020B0604020202020204" pitchFamily="2" charset="0"/>
                </a:rPr>
                <a:t>Architecture</a:t>
              </a:r>
            </a:p>
          </p:txBody>
        </p:sp>
      </p:grpSp>
      <p:cxnSp>
        <p:nvCxnSpPr>
          <p:cNvPr id="56" name="Straight Connector 55"/>
          <p:cNvCxnSpPr/>
          <p:nvPr/>
        </p:nvCxnSpPr>
        <p:spPr>
          <a:xfrm>
            <a:off x="3646488" y="3013075"/>
            <a:ext cx="3676650"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683000" y="3592513"/>
            <a:ext cx="3678238"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706813" y="2449513"/>
            <a:ext cx="3676650"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646488" y="4165600"/>
            <a:ext cx="3676650"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grpSp>
        <p:nvGrpSpPr>
          <p:cNvPr id="67" name="Group 66"/>
          <p:cNvGrpSpPr/>
          <p:nvPr/>
        </p:nvGrpSpPr>
        <p:grpSpPr>
          <a:xfrm>
            <a:off x="1487488" y="3611563"/>
            <a:ext cx="6348413" cy="1136650"/>
            <a:chOff x="-36513" y="3611563"/>
            <a:chExt cx="6348413" cy="1136650"/>
          </a:xfrm>
        </p:grpSpPr>
        <p:sp>
          <p:nvSpPr>
            <p:cNvPr id="49" name="Cloud Callout 48"/>
            <p:cNvSpPr/>
            <p:nvPr/>
          </p:nvSpPr>
          <p:spPr>
            <a:xfrm>
              <a:off x="-36513" y="3638550"/>
              <a:ext cx="2087563" cy="468313"/>
            </a:xfrm>
            <a:prstGeom prst="cloudCallout">
              <a:avLst>
                <a:gd name="adj1" fmla="val 47194"/>
                <a:gd name="adj2" fmla="val -843"/>
              </a:avLst>
            </a:prstGeom>
            <a:solidFill>
              <a:schemeClr val="tx2">
                <a:lumMod val="60000"/>
                <a:lumOff val="40000"/>
              </a:schemeClr>
            </a:solidFill>
            <a:ln w="28575">
              <a:solidFill>
                <a:srgbClr val="C00000"/>
              </a:solid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ZA" sz="1400" dirty="0">
                  <a:solidFill>
                    <a:schemeClr val="bg1"/>
                  </a:solidFill>
                  <a:latin typeface="Helvetica" panose="020B0604020202020204" pitchFamily="2" charset="0"/>
                </a:rPr>
                <a:t>Operations</a:t>
              </a:r>
            </a:p>
          </p:txBody>
        </p:sp>
        <p:sp>
          <p:nvSpPr>
            <p:cNvPr id="50" name="Cloud Callout 49"/>
            <p:cNvSpPr/>
            <p:nvPr/>
          </p:nvSpPr>
          <p:spPr>
            <a:xfrm>
              <a:off x="-36513" y="4213225"/>
              <a:ext cx="2087563" cy="469900"/>
            </a:xfrm>
            <a:prstGeom prst="cloudCallout">
              <a:avLst>
                <a:gd name="adj1" fmla="val 47194"/>
                <a:gd name="adj2" fmla="val -843"/>
              </a:avLst>
            </a:prstGeom>
            <a:solidFill>
              <a:schemeClr val="tx2">
                <a:lumMod val="60000"/>
                <a:lumOff val="40000"/>
              </a:schemeClr>
            </a:solidFill>
            <a:ln w="28575">
              <a:solidFill>
                <a:srgbClr val="C00000"/>
              </a:solid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ZA" sz="1400" dirty="0">
                  <a:solidFill>
                    <a:schemeClr val="bg1"/>
                  </a:solidFill>
                  <a:latin typeface="Helvetica" panose="020B0604020202020204" pitchFamily="2" charset="0"/>
                </a:rPr>
                <a:t>Resources</a:t>
              </a:r>
            </a:p>
          </p:txBody>
        </p:sp>
        <p:sp>
          <p:nvSpPr>
            <p:cNvPr id="60" name="Cloud Callout 59"/>
            <p:cNvSpPr/>
            <p:nvPr/>
          </p:nvSpPr>
          <p:spPr>
            <a:xfrm flipH="1">
              <a:off x="4056063" y="3611563"/>
              <a:ext cx="2255837" cy="1136650"/>
            </a:xfrm>
            <a:prstGeom prst="cloudCallout">
              <a:avLst>
                <a:gd name="adj1" fmla="val 47194"/>
                <a:gd name="adj2" fmla="val -843"/>
              </a:avLst>
            </a:prstGeom>
            <a:solidFill>
              <a:schemeClr val="tx2">
                <a:lumMod val="60000"/>
                <a:lumOff val="40000"/>
              </a:schemeClr>
            </a:solidFill>
            <a:ln w="9525">
              <a:solidFill>
                <a:schemeClr val="tx1"/>
              </a:solid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ZA" sz="1400" dirty="0">
                  <a:solidFill>
                    <a:schemeClr val="bg1"/>
                  </a:solidFill>
                  <a:latin typeface="Helvetica" panose="020B0604020202020204" pitchFamily="2" charset="0"/>
                </a:rPr>
                <a:t>Delivery</a:t>
              </a:r>
            </a:p>
            <a:p>
              <a:pPr algn="ctr"/>
              <a:r>
                <a:rPr lang="en-ZA" sz="1400" dirty="0">
                  <a:solidFill>
                    <a:schemeClr val="bg1"/>
                  </a:solidFill>
                  <a:latin typeface="Helvetica" panose="020B0604020202020204" pitchFamily="2" charset="0"/>
                </a:rPr>
                <a:t>Architecture</a:t>
              </a:r>
            </a:p>
          </p:txBody>
        </p:sp>
      </p:grpSp>
      <p:sp>
        <p:nvSpPr>
          <p:cNvPr id="73" name="Text Placeholder 4"/>
          <p:cNvSpPr txBox="1">
            <a:spLocks/>
          </p:cNvSpPr>
          <p:nvPr/>
        </p:nvSpPr>
        <p:spPr bwMode="auto">
          <a:xfrm>
            <a:off x="516" y="556"/>
            <a:ext cx="12191483" cy="631825"/>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lt1"/>
                </a:solidFill>
                <a:latin typeface="Helvetica" panose="020B060402020202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ZA" dirty="0"/>
              <a:t>Understand data touch points between EA and Information Value Chain Segments</a:t>
            </a:r>
          </a:p>
        </p:txBody>
      </p:sp>
    </p:spTree>
    <p:extLst>
      <p:ext uri="{BB962C8B-B14F-4D97-AF65-F5344CB8AC3E}">
        <p14:creationId xmlns:p14="http://schemas.microsoft.com/office/powerpoint/2010/main" val="22000274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0"/>
            <a:ext cx="12191998" cy="6858000"/>
            <a:chOff x="0" y="0"/>
            <a:chExt cx="9145588" cy="6858000"/>
          </a:xfrm>
        </p:grpSpPr>
        <p:sp>
          <p:nvSpPr>
            <p:cNvPr id="5" name="Rectangle 4"/>
            <p:cNvSpPr/>
            <p:nvPr/>
          </p:nvSpPr>
          <p:spPr>
            <a:xfrm>
              <a:off x="110" y="0"/>
              <a:ext cx="9144000" cy="49530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latin typeface="Helvetica" panose="020B0604020202020204" pitchFamily="2" charset="0"/>
              </a:endParaRPr>
            </a:p>
          </p:txBody>
        </p:sp>
        <p:sp>
          <p:nvSpPr>
            <p:cNvPr id="6" name="Rectangle 5"/>
            <p:cNvSpPr/>
            <p:nvPr/>
          </p:nvSpPr>
          <p:spPr>
            <a:xfrm>
              <a:off x="0" y="493713"/>
              <a:ext cx="9145588" cy="6364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dirty="0">
                <a:latin typeface="Helvetica" panose="020B0604020202020204" pitchFamily="2" charset="0"/>
              </a:endParaRPr>
            </a:p>
          </p:txBody>
        </p:sp>
        <p:sp>
          <p:nvSpPr>
            <p:cNvPr id="8" name="Text Placeholder 4"/>
            <p:cNvSpPr txBox="1">
              <a:spLocks/>
            </p:cNvSpPr>
            <p:nvPr/>
          </p:nvSpPr>
          <p:spPr bwMode="auto">
            <a:xfrm>
              <a:off x="386" y="556"/>
              <a:ext cx="9145202" cy="631825"/>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lt1"/>
                  </a:solidFill>
                  <a:latin typeface="Helvetica" panose="020B060402020202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ZA" dirty="0"/>
                <a:t>Understand data touch points between SOA and Information Value Chain Segments</a:t>
              </a:r>
            </a:p>
          </p:txBody>
        </p:sp>
      </p:grpSp>
      <p:sp>
        <p:nvSpPr>
          <p:cNvPr id="2" name="Title 1"/>
          <p:cNvSpPr>
            <a:spLocks noGrp="1"/>
          </p:cNvSpPr>
          <p:nvPr>
            <p:ph type="title"/>
          </p:nvPr>
        </p:nvSpPr>
        <p:spPr/>
        <p:txBody>
          <a:bodyPr/>
          <a:lstStyle/>
          <a:p>
            <a:r>
              <a:rPr lang="en-ZA" dirty="0"/>
              <a:t>Service Oriented Architecture</a:t>
            </a:r>
          </a:p>
        </p:txBody>
      </p:sp>
      <p:sp>
        <p:nvSpPr>
          <p:cNvPr id="7" name="Slide Number Placeholder 1"/>
          <p:cNvSpPr txBox="1">
            <a:spLocks/>
          </p:cNvSpPr>
          <p:nvPr/>
        </p:nvSpPr>
        <p:spPr bwMode="auto">
          <a:xfrm>
            <a:off x="10216397" y="6537287"/>
            <a:ext cx="515107" cy="26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US" dirty="0"/>
          </a:p>
        </p:txBody>
      </p:sp>
      <p:grpSp>
        <p:nvGrpSpPr>
          <p:cNvPr id="9" name="Group 1"/>
          <p:cNvGrpSpPr>
            <a:grpSpLocks/>
          </p:cNvGrpSpPr>
          <p:nvPr/>
        </p:nvGrpSpPr>
        <p:grpSpPr bwMode="auto">
          <a:xfrm>
            <a:off x="3695700" y="1292226"/>
            <a:ext cx="8496300" cy="5210175"/>
            <a:chOff x="2171700" y="1550988"/>
            <a:chExt cx="6972300" cy="5210175"/>
          </a:xfrm>
        </p:grpSpPr>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1550988"/>
              <a:ext cx="6972300" cy="52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4244" y="1845224"/>
              <a:ext cx="1386680" cy="249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Right Brace 11"/>
          <p:cNvSpPr/>
          <p:nvPr/>
        </p:nvSpPr>
        <p:spPr>
          <a:xfrm>
            <a:off x="5232401" y="1277938"/>
            <a:ext cx="303213" cy="11684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3" name="Right Brace 12"/>
          <p:cNvSpPr/>
          <p:nvPr/>
        </p:nvSpPr>
        <p:spPr>
          <a:xfrm>
            <a:off x="5232401" y="4749801"/>
            <a:ext cx="303213" cy="1738313"/>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4" name="Right Brace 13"/>
          <p:cNvSpPr/>
          <p:nvPr/>
        </p:nvSpPr>
        <p:spPr>
          <a:xfrm>
            <a:off x="5248276" y="2439989"/>
            <a:ext cx="303213" cy="2338387"/>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cxnSp>
        <p:nvCxnSpPr>
          <p:cNvPr id="15" name="Straight Connector 14"/>
          <p:cNvCxnSpPr/>
          <p:nvPr/>
        </p:nvCxnSpPr>
        <p:spPr>
          <a:xfrm>
            <a:off x="3741738" y="4741863"/>
            <a:ext cx="3676650"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16" name="Left Brace 15"/>
          <p:cNvSpPr/>
          <p:nvPr/>
        </p:nvSpPr>
        <p:spPr>
          <a:xfrm>
            <a:off x="3551238" y="1292226"/>
            <a:ext cx="190500" cy="582613"/>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7" name="Left Brace 16"/>
          <p:cNvSpPr/>
          <p:nvPr/>
        </p:nvSpPr>
        <p:spPr>
          <a:xfrm>
            <a:off x="3551238" y="1863726"/>
            <a:ext cx="190500" cy="582613"/>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8" name="Left Brace 17"/>
          <p:cNvSpPr/>
          <p:nvPr/>
        </p:nvSpPr>
        <p:spPr>
          <a:xfrm>
            <a:off x="3551238" y="2439988"/>
            <a:ext cx="190500" cy="582612"/>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9" name="Left Brace 18"/>
          <p:cNvSpPr/>
          <p:nvPr/>
        </p:nvSpPr>
        <p:spPr>
          <a:xfrm>
            <a:off x="3551238" y="3013076"/>
            <a:ext cx="190500" cy="582613"/>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20" name="Left Brace 19"/>
          <p:cNvSpPr/>
          <p:nvPr/>
        </p:nvSpPr>
        <p:spPr>
          <a:xfrm>
            <a:off x="3551238" y="3592513"/>
            <a:ext cx="190500" cy="582612"/>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21" name="Left Brace 20"/>
          <p:cNvSpPr/>
          <p:nvPr/>
        </p:nvSpPr>
        <p:spPr>
          <a:xfrm>
            <a:off x="3551238" y="4165601"/>
            <a:ext cx="190500" cy="582613"/>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22" name="Left Brace 21"/>
          <p:cNvSpPr/>
          <p:nvPr/>
        </p:nvSpPr>
        <p:spPr>
          <a:xfrm>
            <a:off x="3551238" y="4741863"/>
            <a:ext cx="190500" cy="582612"/>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23" name="Left Brace 22"/>
          <p:cNvSpPr/>
          <p:nvPr/>
        </p:nvSpPr>
        <p:spPr>
          <a:xfrm>
            <a:off x="3551238" y="5314951"/>
            <a:ext cx="190500" cy="581025"/>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24" name="Left Brace 23"/>
          <p:cNvSpPr/>
          <p:nvPr/>
        </p:nvSpPr>
        <p:spPr>
          <a:xfrm>
            <a:off x="3551238" y="5900738"/>
            <a:ext cx="190500" cy="582612"/>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28" name="Curved Left Arrow 27"/>
          <p:cNvSpPr/>
          <p:nvPr/>
        </p:nvSpPr>
        <p:spPr>
          <a:xfrm flipH="1" flipV="1">
            <a:off x="3486150" y="1403351"/>
            <a:ext cx="196850" cy="358775"/>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29" name="Curved Left Arrow 28"/>
          <p:cNvSpPr/>
          <p:nvPr/>
        </p:nvSpPr>
        <p:spPr>
          <a:xfrm flipH="1" flipV="1">
            <a:off x="3486150" y="1946276"/>
            <a:ext cx="196850" cy="360363"/>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0" name="Curved Left Arrow 29"/>
          <p:cNvSpPr/>
          <p:nvPr/>
        </p:nvSpPr>
        <p:spPr>
          <a:xfrm flipH="1" flipV="1">
            <a:off x="3487739" y="2505075"/>
            <a:ext cx="198437" cy="395288"/>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1" name="Curved Left Arrow 30"/>
          <p:cNvSpPr/>
          <p:nvPr/>
        </p:nvSpPr>
        <p:spPr>
          <a:xfrm flipH="1" flipV="1">
            <a:off x="3486150" y="3079750"/>
            <a:ext cx="196850" cy="393700"/>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2" name="Curved Left Arrow 31"/>
          <p:cNvSpPr/>
          <p:nvPr/>
        </p:nvSpPr>
        <p:spPr>
          <a:xfrm flipH="1" flipV="1">
            <a:off x="3486150" y="3663951"/>
            <a:ext cx="196850" cy="360363"/>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3" name="Curved Left Arrow 32"/>
          <p:cNvSpPr/>
          <p:nvPr/>
        </p:nvSpPr>
        <p:spPr>
          <a:xfrm flipH="1" flipV="1">
            <a:off x="3486150" y="4244976"/>
            <a:ext cx="196850" cy="358775"/>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4" name="Curved Left Arrow 33"/>
          <p:cNvSpPr/>
          <p:nvPr/>
        </p:nvSpPr>
        <p:spPr>
          <a:xfrm flipH="1" flipV="1">
            <a:off x="3487739" y="4802189"/>
            <a:ext cx="198437" cy="395287"/>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5" name="Curved Left Arrow 34"/>
          <p:cNvSpPr/>
          <p:nvPr/>
        </p:nvSpPr>
        <p:spPr>
          <a:xfrm flipH="1" flipV="1">
            <a:off x="3486150" y="5421314"/>
            <a:ext cx="196850" cy="395287"/>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6" name="Curved Left Arrow 35"/>
          <p:cNvSpPr/>
          <p:nvPr/>
        </p:nvSpPr>
        <p:spPr>
          <a:xfrm flipH="1" flipV="1">
            <a:off x="3486150" y="6034089"/>
            <a:ext cx="196850" cy="395287"/>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7" name="Curved Left Arrow 36"/>
          <p:cNvSpPr/>
          <p:nvPr/>
        </p:nvSpPr>
        <p:spPr>
          <a:xfrm rot="10800000" flipH="1" flipV="1">
            <a:off x="4872039" y="1946275"/>
            <a:ext cx="198437" cy="755650"/>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8" name="Curved Left Arrow 37"/>
          <p:cNvSpPr/>
          <p:nvPr/>
        </p:nvSpPr>
        <p:spPr>
          <a:xfrm rot="10800000" flipH="1" flipV="1">
            <a:off x="5016500" y="2549525"/>
            <a:ext cx="196850" cy="755650"/>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39" name="Curved Left Arrow 38"/>
          <p:cNvSpPr/>
          <p:nvPr/>
        </p:nvSpPr>
        <p:spPr>
          <a:xfrm rot="10800000" flipH="1" flipV="1">
            <a:off x="5105400" y="3160713"/>
            <a:ext cx="198438" cy="703262"/>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40" name="Curved Left Arrow 39"/>
          <p:cNvSpPr/>
          <p:nvPr/>
        </p:nvSpPr>
        <p:spPr>
          <a:xfrm flipV="1">
            <a:off x="5087939" y="4035426"/>
            <a:ext cx="212725" cy="358775"/>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41" name="Curved Left Arrow 40"/>
          <p:cNvSpPr/>
          <p:nvPr/>
        </p:nvSpPr>
        <p:spPr>
          <a:xfrm flipV="1">
            <a:off x="5089526" y="4475164"/>
            <a:ext cx="214313" cy="395287"/>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42" name="Curved Left Arrow 41"/>
          <p:cNvSpPr/>
          <p:nvPr/>
        </p:nvSpPr>
        <p:spPr>
          <a:xfrm flipV="1">
            <a:off x="5087939" y="5094289"/>
            <a:ext cx="212725" cy="395287"/>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43" name="Curved Left Arrow 42"/>
          <p:cNvSpPr/>
          <p:nvPr/>
        </p:nvSpPr>
        <p:spPr>
          <a:xfrm flipV="1">
            <a:off x="5087939" y="5707064"/>
            <a:ext cx="212725" cy="395287"/>
          </a:xfrm>
          <a:prstGeom prst="curvedLeftArrow">
            <a:avLst/>
          </a:prstGeom>
          <a:gradFill>
            <a:gsLst>
              <a:gs pos="0">
                <a:schemeClr val="accent1">
                  <a:lumMod val="50000"/>
                </a:schemeClr>
              </a:gs>
              <a:gs pos="28000">
                <a:schemeClr val="accent1">
                  <a:lumMod val="60000"/>
                  <a:lumOff val="40000"/>
                </a:schemeClr>
              </a:gs>
              <a:gs pos="68000">
                <a:schemeClr val="bg2">
                  <a:lumMod val="75000"/>
                </a:schemeClr>
              </a:gs>
              <a:gs pos="100000">
                <a:schemeClr val="accent1">
                  <a:lumMod val="75000"/>
                </a:schemeClr>
              </a:gs>
            </a:gsLst>
            <a:lin ang="54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ZA" dirty="0">
              <a:solidFill>
                <a:schemeClr val="tx1"/>
              </a:solidFill>
              <a:latin typeface="Helvetica" panose="020B0604020202020204" pitchFamily="2" charset="0"/>
            </a:endParaRPr>
          </a:p>
        </p:txBody>
      </p:sp>
      <p:sp>
        <p:nvSpPr>
          <p:cNvPr id="44" name="Explosion 1 43"/>
          <p:cNvSpPr/>
          <p:nvPr/>
        </p:nvSpPr>
        <p:spPr>
          <a:xfrm>
            <a:off x="4760914" y="3740151"/>
            <a:ext cx="384175" cy="385763"/>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dirty="0">
              <a:latin typeface="Helvetica" panose="020B0604020202020204" pitchFamily="2" charset="0"/>
            </a:endParaRPr>
          </a:p>
        </p:txBody>
      </p:sp>
      <p:grpSp>
        <p:nvGrpSpPr>
          <p:cNvPr id="66" name="Group 65"/>
          <p:cNvGrpSpPr/>
          <p:nvPr/>
        </p:nvGrpSpPr>
        <p:grpSpPr>
          <a:xfrm>
            <a:off x="1487488" y="3022600"/>
            <a:ext cx="6502139" cy="641350"/>
            <a:chOff x="-36513" y="3022600"/>
            <a:chExt cx="6502139" cy="641350"/>
          </a:xfrm>
        </p:grpSpPr>
        <p:sp>
          <p:nvSpPr>
            <p:cNvPr id="25" name="Cloud Callout 24"/>
            <p:cNvSpPr/>
            <p:nvPr/>
          </p:nvSpPr>
          <p:spPr>
            <a:xfrm flipH="1">
              <a:off x="4044949" y="3022600"/>
              <a:ext cx="2420677" cy="641350"/>
            </a:xfrm>
            <a:prstGeom prst="cloudCallout">
              <a:avLst>
                <a:gd name="adj1" fmla="val 47194"/>
                <a:gd name="adj2" fmla="val -843"/>
              </a:avLst>
            </a:prstGeom>
            <a:solidFill>
              <a:schemeClr val="tx2">
                <a:lumMod val="60000"/>
                <a:lumOff val="40000"/>
              </a:schemeClr>
            </a:solidFill>
            <a:ln w="9525">
              <a:solidFill>
                <a:schemeClr val="tx1"/>
              </a:solid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ZA" sz="1400" dirty="0">
                  <a:solidFill>
                    <a:schemeClr val="bg1"/>
                  </a:solidFill>
                  <a:latin typeface="Helvetica" panose="020B0604020202020204" pitchFamily="2" charset="0"/>
                </a:rPr>
                <a:t>4. Procedures Rationalised</a:t>
              </a:r>
            </a:p>
          </p:txBody>
        </p:sp>
        <p:sp>
          <p:nvSpPr>
            <p:cNvPr id="48" name="Cloud Callout 47"/>
            <p:cNvSpPr/>
            <p:nvPr/>
          </p:nvSpPr>
          <p:spPr>
            <a:xfrm>
              <a:off x="-36513" y="3062288"/>
              <a:ext cx="2087563" cy="468312"/>
            </a:xfrm>
            <a:prstGeom prst="cloudCallout">
              <a:avLst>
                <a:gd name="adj1" fmla="val 47194"/>
                <a:gd name="adj2" fmla="val -843"/>
              </a:avLst>
            </a:prstGeom>
            <a:solidFill>
              <a:schemeClr val="tx2">
                <a:lumMod val="60000"/>
                <a:lumOff val="40000"/>
              </a:schemeClr>
            </a:solidFill>
            <a:ln w="9525">
              <a:solidFill>
                <a:schemeClr val="tx1"/>
              </a:solid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ZA" sz="1400" dirty="0">
                  <a:solidFill>
                    <a:schemeClr val="bg1"/>
                  </a:solidFill>
                  <a:latin typeface="Helvetica" panose="020B0604020202020204" pitchFamily="2" charset="0"/>
                </a:rPr>
                <a:t>Process</a:t>
              </a:r>
            </a:p>
          </p:txBody>
        </p:sp>
      </p:grpSp>
      <p:grpSp>
        <p:nvGrpSpPr>
          <p:cNvPr id="65" name="Group 64"/>
          <p:cNvGrpSpPr/>
          <p:nvPr/>
        </p:nvGrpSpPr>
        <p:grpSpPr>
          <a:xfrm>
            <a:off x="1487487" y="2446339"/>
            <a:ext cx="6511924" cy="642937"/>
            <a:chOff x="-36513" y="2446338"/>
            <a:chExt cx="6511924" cy="642937"/>
          </a:xfrm>
        </p:grpSpPr>
        <p:sp>
          <p:nvSpPr>
            <p:cNvPr id="47" name="Cloud Callout 46"/>
            <p:cNvSpPr/>
            <p:nvPr/>
          </p:nvSpPr>
          <p:spPr>
            <a:xfrm>
              <a:off x="-36513" y="2486025"/>
              <a:ext cx="2087563" cy="468313"/>
            </a:xfrm>
            <a:prstGeom prst="cloudCallout">
              <a:avLst>
                <a:gd name="adj1" fmla="val 47194"/>
                <a:gd name="adj2" fmla="val -843"/>
              </a:avLst>
            </a:prstGeom>
            <a:solidFill>
              <a:schemeClr val="tx2">
                <a:lumMod val="60000"/>
                <a:lumOff val="40000"/>
              </a:schemeClr>
            </a:solidFill>
            <a:ln w="9525">
              <a:solidFill>
                <a:schemeClr val="tx1"/>
              </a:solid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ZA" sz="1400" dirty="0">
                  <a:solidFill>
                    <a:schemeClr val="bg1"/>
                  </a:solidFill>
                  <a:latin typeface="Helvetica" panose="020B0604020202020204" pitchFamily="2" charset="0"/>
                </a:rPr>
                <a:t>Information</a:t>
              </a:r>
            </a:p>
          </p:txBody>
        </p:sp>
        <p:sp>
          <p:nvSpPr>
            <p:cNvPr id="54" name="Cloud Callout 53"/>
            <p:cNvSpPr/>
            <p:nvPr/>
          </p:nvSpPr>
          <p:spPr>
            <a:xfrm flipH="1">
              <a:off x="3995737" y="2446338"/>
              <a:ext cx="2479674" cy="642937"/>
            </a:xfrm>
            <a:prstGeom prst="cloudCallout">
              <a:avLst>
                <a:gd name="adj1" fmla="val 47194"/>
                <a:gd name="adj2" fmla="val -843"/>
              </a:avLst>
            </a:prstGeom>
            <a:solidFill>
              <a:schemeClr val="tx2">
                <a:lumMod val="60000"/>
                <a:lumOff val="40000"/>
              </a:schemeClr>
            </a:solidFill>
            <a:ln w="9525">
              <a:solidFill>
                <a:schemeClr val="tx1"/>
              </a:solid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ZA" sz="1400" dirty="0">
                  <a:solidFill>
                    <a:schemeClr val="bg1"/>
                  </a:solidFill>
                  <a:latin typeface="Helvetica" panose="020B0604020202020204" pitchFamily="2" charset="0"/>
                </a:rPr>
                <a:t>3. Reporting Rationalised</a:t>
              </a:r>
            </a:p>
          </p:txBody>
        </p:sp>
      </p:grpSp>
      <p:cxnSp>
        <p:nvCxnSpPr>
          <p:cNvPr id="56" name="Straight Connector 55"/>
          <p:cNvCxnSpPr/>
          <p:nvPr/>
        </p:nvCxnSpPr>
        <p:spPr>
          <a:xfrm>
            <a:off x="3646488" y="3013075"/>
            <a:ext cx="3676650"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683000" y="3592513"/>
            <a:ext cx="3678238"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706813" y="2449513"/>
            <a:ext cx="3676650"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646488" y="4165600"/>
            <a:ext cx="3676650"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1487488" y="3584433"/>
            <a:ext cx="6521451" cy="641350"/>
            <a:chOff x="-36513" y="3584433"/>
            <a:chExt cx="6521451" cy="641350"/>
          </a:xfrm>
        </p:grpSpPr>
        <p:sp>
          <p:nvSpPr>
            <p:cNvPr id="49" name="Cloud Callout 48"/>
            <p:cNvSpPr/>
            <p:nvPr/>
          </p:nvSpPr>
          <p:spPr>
            <a:xfrm>
              <a:off x="-36513" y="3638550"/>
              <a:ext cx="2087563" cy="468313"/>
            </a:xfrm>
            <a:prstGeom prst="cloudCallout">
              <a:avLst>
                <a:gd name="adj1" fmla="val 47194"/>
                <a:gd name="adj2" fmla="val -843"/>
              </a:avLst>
            </a:prstGeom>
            <a:solidFill>
              <a:schemeClr val="tx2">
                <a:lumMod val="60000"/>
                <a:lumOff val="40000"/>
              </a:schemeClr>
            </a:solidFill>
            <a:ln w="28575">
              <a:solidFill>
                <a:srgbClr val="C00000"/>
              </a:solid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ZA" sz="1400" dirty="0">
                  <a:solidFill>
                    <a:schemeClr val="bg1"/>
                  </a:solidFill>
                  <a:latin typeface="Helvetica" panose="020B0604020202020204" pitchFamily="2" charset="0"/>
                </a:rPr>
                <a:t>Operations</a:t>
              </a:r>
            </a:p>
          </p:txBody>
        </p:sp>
        <p:sp>
          <p:nvSpPr>
            <p:cNvPr id="69" name="Cloud Callout 68"/>
            <p:cNvSpPr/>
            <p:nvPr/>
          </p:nvSpPr>
          <p:spPr>
            <a:xfrm flipH="1">
              <a:off x="4033574" y="3584433"/>
              <a:ext cx="2451364" cy="641350"/>
            </a:xfrm>
            <a:prstGeom prst="cloudCallout">
              <a:avLst>
                <a:gd name="adj1" fmla="val 47194"/>
                <a:gd name="adj2" fmla="val -843"/>
              </a:avLst>
            </a:prstGeom>
            <a:solidFill>
              <a:schemeClr val="tx2">
                <a:lumMod val="60000"/>
                <a:lumOff val="40000"/>
              </a:schemeClr>
            </a:solidFill>
            <a:ln w="3175">
              <a:solidFill>
                <a:schemeClr val="tx1"/>
              </a:solid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ZA" sz="1400" dirty="0">
                  <a:solidFill>
                    <a:schemeClr val="bg1"/>
                  </a:solidFill>
                  <a:latin typeface="Helvetica" panose="020B0604020202020204" pitchFamily="2" charset="0"/>
                </a:rPr>
                <a:t>5. Tasks Rationalised</a:t>
              </a:r>
            </a:p>
          </p:txBody>
        </p:sp>
      </p:grpSp>
      <p:grpSp>
        <p:nvGrpSpPr>
          <p:cNvPr id="46" name="Group 45"/>
          <p:cNvGrpSpPr/>
          <p:nvPr/>
        </p:nvGrpSpPr>
        <p:grpSpPr>
          <a:xfrm>
            <a:off x="1487488" y="4159919"/>
            <a:ext cx="6537371" cy="641350"/>
            <a:chOff x="-36513" y="4159919"/>
            <a:chExt cx="6537371" cy="641350"/>
          </a:xfrm>
        </p:grpSpPr>
        <p:sp>
          <p:nvSpPr>
            <p:cNvPr id="50" name="Cloud Callout 49"/>
            <p:cNvSpPr/>
            <p:nvPr/>
          </p:nvSpPr>
          <p:spPr>
            <a:xfrm>
              <a:off x="-36513" y="4213225"/>
              <a:ext cx="2087563" cy="469900"/>
            </a:xfrm>
            <a:prstGeom prst="cloudCallout">
              <a:avLst>
                <a:gd name="adj1" fmla="val 47194"/>
                <a:gd name="adj2" fmla="val -843"/>
              </a:avLst>
            </a:prstGeom>
            <a:solidFill>
              <a:schemeClr val="tx2">
                <a:lumMod val="60000"/>
                <a:lumOff val="40000"/>
              </a:schemeClr>
            </a:solidFill>
            <a:ln w="28575">
              <a:solidFill>
                <a:srgbClr val="C00000"/>
              </a:solid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ZA" sz="1400" dirty="0">
                  <a:solidFill>
                    <a:schemeClr val="bg1"/>
                  </a:solidFill>
                  <a:latin typeface="Helvetica" panose="020B0604020202020204" pitchFamily="2" charset="0"/>
                </a:rPr>
                <a:t>Resources</a:t>
              </a:r>
            </a:p>
          </p:txBody>
        </p:sp>
        <p:sp>
          <p:nvSpPr>
            <p:cNvPr id="70" name="Cloud Callout 69"/>
            <p:cNvSpPr/>
            <p:nvPr/>
          </p:nvSpPr>
          <p:spPr>
            <a:xfrm flipH="1">
              <a:off x="4049494" y="4159919"/>
              <a:ext cx="2451364" cy="641350"/>
            </a:xfrm>
            <a:prstGeom prst="cloudCallout">
              <a:avLst>
                <a:gd name="adj1" fmla="val 47194"/>
                <a:gd name="adj2" fmla="val -843"/>
              </a:avLst>
            </a:prstGeom>
            <a:solidFill>
              <a:schemeClr val="tx2">
                <a:lumMod val="60000"/>
                <a:lumOff val="40000"/>
              </a:schemeClr>
            </a:solidFill>
            <a:ln w="9525">
              <a:solidFill>
                <a:schemeClr val="tx1"/>
              </a:solid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ZA" sz="1400" dirty="0">
                  <a:solidFill>
                    <a:schemeClr val="bg1"/>
                  </a:solidFill>
                  <a:latin typeface="Helvetica" panose="020B0604020202020204" pitchFamily="2" charset="0"/>
                </a:rPr>
                <a:t>6. Data Rationalised</a:t>
              </a:r>
            </a:p>
          </p:txBody>
        </p:sp>
      </p:grpSp>
      <p:grpSp>
        <p:nvGrpSpPr>
          <p:cNvPr id="55" name="Group 54"/>
          <p:cNvGrpSpPr/>
          <p:nvPr/>
        </p:nvGrpSpPr>
        <p:grpSpPr>
          <a:xfrm>
            <a:off x="1487488" y="4721756"/>
            <a:ext cx="6539643" cy="641350"/>
            <a:chOff x="-36513" y="4721756"/>
            <a:chExt cx="6539643" cy="641350"/>
          </a:xfrm>
        </p:grpSpPr>
        <p:sp>
          <p:nvSpPr>
            <p:cNvPr id="51" name="Cloud Callout 50"/>
            <p:cNvSpPr/>
            <p:nvPr/>
          </p:nvSpPr>
          <p:spPr>
            <a:xfrm>
              <a:off x="-36513" y="4789488"/>
              <a:ext cx="2087563" cy="468312"/>
            </a:xfrm>
            <a:prstGeom prst="cloudCallout">
              <a:avLst>
                <a:gd name="adj1" fmla="val 47194"/>
                <a:gd name="adj2" fmla="val -843"/>
              </a:avLst>
            </a:prstGeom>
            <a:solidFill>
              <a:schemeClr val="tx2">
                <a:lumMod val="60000"/>
                <a:lumOff val="40000"/>
              </a:schemeClr>
            </a:solidFill>
            <a:ln w="9525">
              <a:solidFill>
                <a:schemeClr val="tx1"/>
              </a:solid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ZA" sz="1400" dirty="0">
                  <a:solidFill>
                    <a:schemeClr val="bg1"/>
                  </a:solidFill>
                  <a:latin typeface="Helvetica" panose="020B0604020202020204" pitchFamily="2" charset="0"/>
                </a:rPr>
                <a:t>Application</a:t>
              </a:r>
            </a:p>
          </p:txBody>
        </p:sp>
        <p:sp>
          <p:nvSpPr>
            <p:cNvPr id="71" name="Cloud Callout 70"/>
            <p:cNvSpPr/>
            <p:nvPr/>
          </p:nvSpPr>
          <p:spPr>
            <a:xfrm flipH="1">
              <a:off x="4051766" y="4721756"/>
              <a:ext cx="2451364" cy="641350"/>
            </a:xfrm>
            <a:prstGeom prst="cloudCallout">
              <a:avLst>
                <a:gd name="adj1" fmla="val 47194"/>
                <a:gd name="adj2" fmla="val -843"/>
              </a:avLst>
            </a:prstGeom>
            <a:solidFill>
              <a:schemeClr val="tx2">
                <a:lumMod val="60000"/>
                <a:lumOff val="40000"/>
              </a:schemeClr>
            </a:solidFill>
            <a:ln w="9525">
              <a:solidFill>
                <a:schemeClr val="tx1"/>
              </a:solid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ZA" sz="1400" dirty="0">
                  <a:solidFill>
                    <a:schemeClr val="bg1"/>
                  </a:solidFill>
                  <a:latin typeface="Helvetica" panose="020B0604020202020204" pitchFamily="2" charset="0"/>
                </a:rPr>
                <a:t>7. Data Flows Rationalised</a:t>
              </a:r>
            </a:p>
          </p:txBody>
        </p:sp>
      </p:grpSp>
      <p:cxnSp>
        <p:nvCxnSpPr>
          <p:cNvPr id="72" name="Straight Connector 71"/>
          <p:cNvCxnSpPr/>
          <p:nvPr/>
        </p:nvCxnSpPr>
        <p:spPr>
          <a:xfrm>
            <a:off x="3730366" y="5303699"/>
            <a:ext cx="3676650"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1487488" y="5283592"/>
            <a:ext cx="6528271" cy="641350"/>
            <a:chOff x="-36513" y="5283592"/>
            <a:chExt cx="6528271" cy="641350"/>
          </a:xfrm>
        </p:grpSpPr>
        <p:sp>
          <p:nvSpPr>
            <p:cNvPr id="52" name="Cloud Callout 51"/>
            <p:cNvSpPr/>
            <p:nvPr/>
          </p:nvSpPr>
          <p:spPr>
            <a:xfrm>
              <a:off x="-36513" y="5402263"/>
              <a:ext cx="2087563" cy="468312"/>
            </a:xfrm>
            <a:prstGeom prst="cloudCallout">
              <a:avLst>
                <a:gd name="adj1" fmla="val 47194"/>
                <a:gd name="adj2" fmla="val -843"/>
              </a:avLst>
            </a:prstGeom>
            <a:solidFill>
              <a:schemeClr val="tx2">
                <a:lumMod val="60000"/>
                <a:lumOff val="40000"/>
              </a:schemeClr>
            </a:solidFill>
            <a:ln w="9525">
              <a:solidFill>
                <a:schemeClr val="tx1"/>
              </a:solid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ZA" sz="1400" dirty="0">
                  <a:solidFill>
                    <a:schemeClr val="bg1"/>
                  </a:solidFill>
                  <a:latin typeface="Helvetica" panose="020B0604020202020204" pitchFamily="2" charset="0"/>
                </a:rPr>
                <a:t>Infrastructure</a:t>
              </a:r>
            </a:p>
          </p:txBody>
        </p:sp>
        <p:sp>
          <p:nvSpPr>
            <p:cNvPr id="73" name="Cloud Callout 72"/>
            <p:cNvSpPr/>
            <p:nvPr/>
          </p:nvSpPr>
          <p:spPr>
            <a:xfrm flipH="1">
              <a:off x="4040394" y="5283592"/>
              <a:ext cx="2451364" cy="641350"/>
            </a:xfrm>
            <a:prstGeom prst="cloudCallout">
              <a:avLst>
                <a:gd name="adj1" fmla="val 47194"/>
                <a:gd name="adj2" fmla="val -843"/>
              </a:avLst>
            </a:prstGeom>
            <a:solidFill>
              <a:schemeClr val="tx2">
                <a:lumMod val="60000"/>
                <a:lumOff val="40000"/>
              </a:schemeClr>
            </a:solidFill>
            <a:ln w="9525">
              <a:solidFill>
                <a:schemeClr val="tx1"/>
              </a:solid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ZA" sz="1400" dirty="0">
                  <a:solidFill>
                    <a:schemeClr val="bg1"/>
                  </a:solidFill>
                  <a:latin typeface="Helvetica" panose="020B0604020202020204" pitchFamily="2" charset="0"/>
                </a:rPr>
                <a:t>8. Simplified Effective SOA</a:t>
              </a:r>
            </a:p>
          </p:txBody>
        </p:sp>
      </p:grpSp>
      <p:grpSp>
        <p:nvGrpSpPr>
          <p:cNvPr id="4" name="Group 3"/>
          <p:cNvGrpSpPr/>
          <p:nvPr/>
        </p:nvGrpSpPr>
        <p:grpSpPr>
          <a:xfrm>
            <a:off x="1487487" y="1874839"/>
            <a:ext cx="6511924" cy="642937"/>
            <a:chOff x="-36513" y="1874838"/>
            <a:chExt cx="6511924" cy="642937"/>
          </a:xfrm>
        </p:grpSpPr>
        <p:sp>
          <p:nvSpPr>
            <p:cNvPr id="75" name="Cloud Callout 74"/>
            <p:cNvSpPr/>
            <p:nvPr/>
          </p:nvSpPr>
          <p:spPr>
            <a:xfrm>
              <a:off x="-36513" y="1909763"/>
              <a:ext cx="2087563" cy="468312"/>
            </a:xfrm>
            <a:prstGeom prst="cloudCallout">
              <a:avLst>
                <a:gd name="adj1" fmla="val 47194"/>
                <a:gd name="adj2" fmla="val -843"/>
              </a:avLst>
            </a:prstGeom>
            <a:solidFill>
              <a:schemeClr val="tx2">
                <a:lumMod val="60000"/>
                <a:lumOff val="40000"/>
              </a:schemeClr>
            </a:solidFill>
            <a:ln w="9525">
              <a:solidFill>
                <a:schemeClr val="tx1"/>
              </a:solid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ZA" sz="1400" dirty="0">
                  <a:solidFill>
                    <a:schemeClr val="bg1"/>
                  </a:solidFill>
                  <a:latin typeface="Helvetica" panose="020B0604020202020204" pitchFamily="2" charset="0"/>
                </a:rPr>
                <a:t>Business</a:t>
              </a:r>
            </a:p>
          </p:txBody>
        </p:sp>
        <p:sp>
          <p:nvSpPr>
            <p:cNvPr id="81" name="Cloud Callout 80"/>
            <p:cNvSpPr/>
            <p:nvPr/>
          </p:nvSpPr>
          <p:spPr>
            <a:xfrm flipH="1">
              <a:off x="3995737" y="1874838"/>
              <a:ext cx="2479674" cy="642937"/>
            </a:xfrm>
            <a:prstGeom prst="cloudCallout">
              <a:avLst>
                <a:gd name="adj1" fmla="val 47194"/>
                <a:gd name="adj2" fmla="val -843"/>
              </a:avLst>
            </a:prstGeom>
            <a:solidFill>
              <a:schemeClr val="tx2">
                <a:lumMod val="60000"/>
                <a:lumOff val="40000"/>
              </a:schemeClr>
            </a:solidFill>
            <a:ln w="9525">
              <a:solidFill>
                <a:schemeClr val="tx1"/>
              </a:solid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ZA" sz="1400" dirty="0">
                  <a:solidFill>
                    <a:schemeClr val="bg1"/>
                  </a:solidFill>
                  <a:latin typeface="Helvetica" panose="020B0604020202020204" pitchFamily="2" charset="0"/>
                </a:rPr>
                <a:t>2. Business Capabilities</a:t>
              </a:r>
            </a:p>
          </p:txBody>
        </p:sp>
      </p:grpSp>
      <p:grpSp>
        <p:nvGrpSpPr>
          <p:cNvPr id="62" name="Group 61"/>
          <p:cNvGrpSpPr/>
          <p:nvPr/>
        </p:nvGrpSpPr>
        <p:grpSpPr>
          <a:xfrm>
            <a:off x="1462088" y="936625"/>
            <a:ext cx="10729911" cy="5869856"/>
            <a:chOff x="-61913" y="936625"/>
            <a:chExt cx="10729911" cy="5869856"/>
          </a:xfrm>
        </p:grpSpPr>
        <p:grpSp>
          <p:nvGrpSpPr>
            <p:cNvPr id="61" name="Group 60"/>
            <p:cNvGrpSpPr/>
            <p:nvPr/>
          </p:nvGrpSpPr>
          <p:grpSpPr>
            <a:xfrm>
              <a:off x="-61913" y="936625"/>
              <a:ext cx="10729911" cy="5869856"/>
              <a:chOff x="-61913" y="936625"/>
              <a:chExt cx="10729911" cy="5869856"/>
            </a:xfrm>
          </p:grpSpPr>
          <p:sp>
            <p:nvSpPr>
              <p:cNvPr id="27" name="Cloud Callout 26"/>
              <p:cNvSpPr/>
              <p:nvPr/>
            </p:nvSpPr>
            <p:spPr>
              <a:xfrm>
                <a:off x="6651625" y="936625"/>
                <a:ext cx="4016373" cy="5869856"/>
              </a:xfrm>
              <a:prstGeom prst="cloudCallout">
                <a:avLst>
                  <a:gd name="adj1" fmla="val 107624"/>
                  <a:gd name="adj2" fmla="val -1057"/>
                </a:avLst>
              </a:prstGeom>
              <a:solidFill>
                <a:schemeClr val="tx2">
                  <a:lumMod val="60000"/>
                  <a:lumOff val="40000"/>
                </a:schemeClr>
              </a:solidFill>
              <a:ln w="9525">
                <a:solidFill>
                  <a:schemeClr val="tx1"/>
                </a:solid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ZA" sz="1400" dirty="0">
                    <a:solidFill>
                      <a:schemeClr val="bg1"/>
                    </a:solidFill>
                    <a:latin typeface="Helvetica" panose="020B0604020202020204" pitchFamily="2" charset="0"/>
                  </a:rPr>
                  <a:t>ENTERPRISE </a:t>
                </a:r>
              </a:p>
              <a:p>
                <a:pPr algn="ctr"/>
                <a:endParaRPr lang="en-ZA" sz="1400" dirty="0">
                  <a:solidFill>
                    <a:schemeClr val="bg1"/>
                  </a:solidFill>
                  <a:latin typeface="Helvetica" panose="020B0604020202020204" pitchFamily="2" charset="0"/>
                </a:endParaRPr>
              </a:p>
              <a:p>
                <a:pPr algn="ctr"/>
                <a:r>
                  <a:rPr lang="en-ZA" sz="1400" dirty="0">
                    <a:solidFill>
                      <a:schemeClr val="bg1"/>
                    </a:solidFill>
                    <a:latin typeface="Helvetica" panose="020B0604020202020204" pitchFamily="2" charset="0"/>
                  </a:rPr>
                  <a:t>DATA </a:t>
                </a:r>
              </a:p>
              <a:p>
                <a:pPr algn="ctr"/>
                <a:endParaRPr lang="en-ZA" sz="1400" dirty="0">
                  <a:solidFill>
                    <a:schemeClr val="bg1"/>
                  </a:solidFill>
                  <a:latin typeface="Helvetica" panose="020B0604020202020204" pitchFamily="2" charset="0"/>
                </a:endParaRPr>
              </a:p>
              <a:p>
                <a:pPr algn="ctr"/>
                <a:r>
                  <a:rPr lang="en-ZA" sz="1400" dirty="0">
                    <a:solidFill>
                      <a:schemeClr val="bg1"/>
                    </a:solidFill>
                    <a:latin typeface="Helvetica" panose="020B0604020202020204" pitchFamily="2" charset="0"/>
                  </a:rPr>
                  <a:t>ARCHITECTURE</a:t>
                </a:r>
              </a:p>
            </p:txBody>
          </p:sp>
          <p:sp>
            <p:nvSpPr>
              <p:cNvPr id="45" name="Cloud Callout 44"/>
              <p:cNvSpPr/>
              <p:nvPr/>
            </p:nvSpPr>
            <p:spPr>
              <a:xfrm>
                <a:off x="-61913" y="1365250"/>
                <a:ext cx="2089151" cy="468313"/>
              </a:xfrm>
              <a:prstGeom prst="cloudCallout">
                <a:avLst>
                  <a:gd name="adj1" fmla="val 47194"/>
                  <a:gd name="adj2" fmla="val -843"/>
                </a:avLst>
              </a:prstGeom>
              <a:solidFill>
                <a:schemeClr val="tx2">
                  <a:lumMod val="60000"/>
                  <a:lumOff val="40000"/>
                </a:schemeClr>
              </a:solidFill>
              <a:ln w="9525">
                <a:solidFill>
                  <a:schemeClr val="tx1"/>
                </a:solid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ZA" sz="1400" dirty="0">
                    <a:solidFill>
                      <a:schemeClr val="bg1"/>
                    </a:solidFill>
                    <a:latin typeface="Helvetica" panose="020B0604020202020204" pitchFamily="2" charset="0"/>
                  </a:rPr>
                  <a:t>Enterprise </a:t>
                </a:r>
              </a:p>
            </p:txBody>
          </p:sp>
          <p:sp>
            <p:nvSpPr>
              <p:cNvPr id="53" name="Cloud Callout 52"/>
              <p:cNvSpPr/>
              <p:nvPr/>
            </p:nvSpPr>
            <p:spPr>
              <a:xfrm>
                <a:off x="-36513" y="6013450"/>
                <a:ext cx="2087563" cy="469900"/>
              </a:xfrm>
              <a:prstGeom prst="cloudCallout">
                <a:avLst>
                  <a:gd name="adj1" fmla="val 47194"/>
                  <a:gd name="adj2" fmla="val -843"/>
                </a:avLst>
              </a:prstGeom>
              <a:solidFill>
                <a:schemeClr val="tx2">
                  <a:lumMod val="60000"/>
                  <a:lumOff val="40000"/>
                </a:schemeClr>
              </a:solidFill>
              <a:ln w="9525">
                <a:solidFill>
                  <a:schemeClr val="tx1"/>
                </a:solid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ZA" sz="1400" dirty="0">
                    <a:solidFill>
                      <a:schemeClr val="bg1"/>
                    </a:solidFill>
                    <a:latin typeface="Helvetica" panose="020B0604020202020204" pitchFamily="2" charset="0"/>
                  </a:rPr>
                  <a:t>Enterprise</a:t>
                </a:r>
              </a:p>
            </p:txBody>
          </p:sp>
        </p:grpSp>
        <p:sp>
          <p:nvSpPr>
            <p:cNvPr id="74" name="Cloud Callout 73"/>
            <p:cNvSpPr/>
            <p:nvPr/>
          </p:nvSpPr>
          <p:spPr>
            <a:xfrm flipH="1">
              <a:off x="4005262" y="1287690"/>
              <a:ext cx="2479674" cy="642937"/>
            </a:xfrm>
            <a:prstGeom prst="cloudCallout">
              <a:avLst>
                <a:gd name="adj1" fmla="val 47194"/>
                <a:gd name="adj2" fmla="val -843"/>
              </a:avLst>
            </a:prstGeom>
            <a:solidFill>
              <a:schemeClr val="tx2">
                <a:lumMod val="60000"/>
                <a:lumOff val="40000"/>
              </a:schemeClr>
            </a:solidFill>
            <a:ln w="9525">
              <a:solidFill>
                <a:schemeClr val="tx1"/>
              </a:solid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ZA" sz="1400" dirty="0">
                  <a:solidFill>
                    <a:schemeClr val="bg1"/>
                  </a:solidFill>
                  <a:latin typeface="Helvetica" panose="020B0604020202020204" pitchFamily="2" charset="0"/>
                </a:rPr>
                <a:t>1. Business Value Chain</a:t>
              </a:r>
            </a:p>
          </p:txBody>
        </p:sp>
      </p:grpSp>
    </p:spTree>
    <p:extLst>
      <p:ext uri="{BB962C8B-B14F-4D97-AF65-F5344CB8AC3E}">
        <p14:creationId xmlns:p14="http://schemas.microsoft.com/office/powerpoint/2010/main" val="38043684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15545"/>
            <a:ext cx="10515600" cy="5453449"/>
          </a:xfrm>
        </p:spPr>
        <p:txBody>
          <a:bodyPr>
            <a:normAutofit/>
          </a:bodyPr>
          <a:lstStyle/>
          <a:p>
            <a:r>
              <a:rPr lang="en-ZA" dirty="0"/>
              <a:t>4. Time, Control, Delivery, Cost &amp; Effort Considerations</a:t>
            </a:r>
            <a:br>
              <a:rPr lang="en-ZA" dirty="0"/>
            </a:br>
            <a:br>
              <a:rPr lang="en-ZA" sz="2000" dirty="0"/>
            </a:br>
            <a:r>
              <a:rPr lang="en-US" sz="2000" b="1" dirty="0">
                <a:solidFill>
                  <a:srgbClr val="00B050"/>
                </a:solidFill>
              </a:rPr>
              <a:t>Please email all queries to Herman.Badenhorst@edgedatawave.co.za</a:t>
            </a:r>
            <a:r>
              <a:rPr lang="en-ZA" sz="2000" b="1" dirty="0">
                <a:solidFill>
                  <a:srgbClr val="00B050"/>
                </a:solidFill>
              </a:rPr>
              <a:t>, </a:t>
            </a:r>
            <a:br>
              <a:rPr lang="en-ZA" sz="2000" b="1" dirty="0">
                <a:solidFill>
                  <a:srgbClr val="00B050"/>
                </a:solidFill>
              </a:rPr>
            </a:br>
            <a:br>
              <a:rPr lang="en-ZA" sz="2000" b="1" dirty="0">
                <a:solidFill>
                  <a:srgbClr val="00B050"/>
                </a:solidFill>
              </a:rPr>
            </a:br>
            <a:r>
              <a:rPr lang="en-ZA" sz="2000" b="1" dirty="0">
                <a:solidFill>
                  <a:srgbClr val="00B050"/>
                </a:solidFill>
              </a:rPr>
              <a:t>- Start your message with: </a:t>
            </a:r>
            <a:br>
              <a:rPr lang="en-ZA" sz="2000" b="1" dirty="0">
                <a:solidFill>
                  <a:srgbClr val="00B050"/>
                </a:solidFill>
              </a:rPr>
            </a:br>
            <a:r>
              <a:rPr lang="en-ZA" sz="2000" b="1" dirty="0">
                <a:solidFill>
                  <a:srgbClr val="00B050"/>
                </a:solidFill>
              </a:rPr>
              <a:t>     - The company name you are representing;</a:t>
            </a:r>
            <a:br>
              <a:rPr lang="en-ZA" sz="2000" b="1" dirty="0">
                <a:solidFill>
                  <a:srgbClr val="00B050"/>
                </a:solidFill>
              </a:rPr>
            </a:br>
            <a:r>
              <a:rPr lang="en-ZA" sz="2000" b="1" dirty="0">
                <a:solidFill>
                  <a:srgbClr val="00B050"/>
                </a:solidFill>
              </a:rPr>
              <a:t>     - followed by your name;</a:t>
            </a:r>
            <a:br>
              <a:rPr lang="en-ZA" sz="2000" b="1" dirty="0">
                <a:solidFill>
                  <a:srgbClr val="00B050"/>
                </a:solidFill>
              </a:rPr>
            </a:br>
            <a:r>
              <a:rPr lang="en-ZA" sz="2000" b="1" dirty="0">
                <a:solidFill>
                  <a:srgbClr val="00B050"/>
                </a:solidFill>
              </a:rPr>
              <a:t>     - followed by your email address;</a:t>
            </a:r>
            <a:br>
              <a:rPr lang="en-ZA" sz="2000" b="1" dirty="0">
                <a:solidFill>
                  <a:srgbClr val="00B050"/>
                </a:solidFill>
              </a:rPr>
            </a:br>
            <a:r>
              <a:rPr lang="en-ZA" sz="2000" b="1" dirty="0">
                <a:solidFill>
                  <a:srgbClr val="00B050"/>
                </a:solidFill>
              </a:rPr>
              <a:t>     - followed by a message title (I will need context to understand the question); and</a:t>
            </a:r>
            <a:br>
              <a:rPr lang="en-ZA" sz="2000" b="1" dirty="0">
                <a:solidFill>
                  <a:srgbClr val="00B050"/>
                </a:solidFill>
              </a:rPr>
            </a:br>
            <a:r>
              <a:rPr lang="en-ZA" sz="2000" b="1" dirty="0">
                <a:solidFill>
                  <a:srgbClr val="00B050"/>
                </a:solidFill>
              </a:rPr>
              <a:t>     - followed by your question.</a:t>
            </a:r>
            <a:br>
              <a:rPr lang="en-ZA" sz="2000" b="1" dirty="0">
                <a:solidFill>
                  <a:srgbClr val="00B050"/>
                </a:solidFill>
              </a:rPr>
            </a:br>
            <a:br>
              <a:rPr lang="en-ZA" sz="2000" b="1" dirty="0">
                <a:solidFill>
                  <a:srgbClr val="00B050"/>
                </a:solidFill>
              </a:rPr>
            </a:br>
            <a:r>
              <a:rPr lang="en-ZA" sz="2000" b="1" dirty="0">
                <a:solidFill>
                  <a:srgbClr val="FF0000"/>
                </a:solidFill>
              </a:rPr>
              <a:t>Answering of questions received during this workshop, AND which are pertinent to this workshop topic is free, only if submitted and received during this workshop. </a:t>
            </a:r>
            <a:br>
              <a:rPr lang="en-ZA" sz="2000" b="1" dirty="0">
                <a:solidFill>
                  <a:srgbClr val="FF0000"/>
                </a:solidFill>
              </a:rPr>
            </a:br>
            <a:br>
              <a:rPr lang="en-ZA" sz="2000" b="1" dirty="0">
                <a:solidFill>
                  <a:srgbClr val="FF0000"/>
                </a:solidFill>
              </a:rPr>
            </a:br>
            <a:r>
              <a:rPr lang="en-ZA" sz="2000" b="1" dirty="0">
                <a:solidFill>
                  <a:srgbClr val="0070C0"/>
                </a:solidFill>
              </a:rPr>
              <a:t>Answers may be given during or after the workshop, or over the next few days. You are also welcome to engage me for training and consulting.</a:t>
            </a:r>
            <a:endParaRPr lang="en-ZA" sz="2000" dirty="0"/>
          </a:p>
        </p:txBody>
      </p:sp>
    </p:spTree>
    <p:extLst>
      <p:ext uri="{BB962C8B-B14F-4D97-AF65-F5344CB8AC3E}">
        <p14:creationId xmlns:p14="http://schemas.microsoft.com/office/powerpoint/2010/main" val="16808811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1730422" y="1425389"/>
            <a:ext cx="8558293" cy="5210175"/>
            <a:chOff x="206421" y="1425388"/>
            <a:chExt cx="8558293" cy="5210175"/>
          </a:xfrm>
        </p:grpSpPr>
        <p:grpSp>
          <p:nvGrpSpPr>
            <p:cNvPr id="37" name="Group 1"/>
            <p:cNvGrpSpPr>
              <a:grpSpLocks/>
            </p:cNvGrpSpPr>
            <p:nvPr/>
          </p:nvGrpSpPr>
          <p:grpSpPr bwMode="auto">
            <a:xfrm>
              <a:off x="206422" y="1425388"/>
              <a:ext cx="8558292" cy="5210175"/>
              <a:chOff x="2171700" y="1550988"/>
              <a:chExt cx="6972300" cy="5210175"/>
            </a:xfrm>
          </p:grpSpPr>
          <p:pic>
            <p:nvPicPr>
              <p:cNvPr id="4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1550988"/>
                <a:ext cx="6972300" cy="52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4244" y="1845224"/>
                <a:ext cx="1386680" cy="249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8" name="Group 37"/>
            <p:cNvGrpSpPr/>
            <p:nvPr/>
          </p:nvGrpSpPr>
          <p:grpSpPr>
            <a:xfrm>
              <a:off x="2241203" y="1425388"/>
              <a:ext cx="6523511" cy="5201665"/>
              <a:chOff x="0" y="0"/>
              <a:chExt cx="6702877" cy="5191125"/>
            </a:xfrm>
          </p:grpSpPr>
          <p:sp>
            <p:nvSpPr>
              <p:cNvPr id="40" name="Rectangle 39"/>
              <p:cNvSpPr/>
              <p:nvPr/>
            </p:nvSpPr>
            <p:spPr>
              <a:xfrm>
                <a:off x="0" y="1362"/>
                <a:ext cx="6702877" cy="5189763"/>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ZA" dirty="0">
                  <a:latin typeface="Helvetica" panose="020B0604020202020204" pitchFamily="2" charset="0"/>
                </a:endParaRPr>
              </a:p>
            </p:txBody>
          </p:sp>
          <p:sp>
            <p:nvSpPr>
              <p:cNvPr id="41" name="Oval 40"/>
              <p:cNvSpPr/>
              <p:nvPr/>
            </p:nvSpPr>
            <p:spPr>
              <a:xfrm>
                <a:off x="13605" y="0"/>
                <a:ext cx="383000" cy="395305"/>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ZA" sz="1400" dirty="0">
                    <a:solidFill>
                      <a:srgbClr val="FFFF00"/>
                    </a:solidFill>
                    <a:latin typeface="Helvetica" panose="020B0604020202020204" pitchFamily="2" charset="0"/>
                  </a:rPr>
                  <a:t>1</a:t>
                </a:r>
              </a:p>
            </p:txBody>
          </p:sp>
        </p:grpSp>
        <p:sp>
          <p:nvSpPr>
            <p:cNvPr id="39" name="Rectangle 38"/>
            <p:cNvSpPr/>
            <p:nvPr/>
          </p:nvSpPr>
          <p:spPr>
            <a:xfrm>
              <a:off x="206421" y="1426753"/>
              <a:ext cx="2006711" cy="5200300"/>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ZA" dirty="0">
                <a:latin typeface="Helvetica" panose="020B0604020202020204" pitchFamily="2" charset="0"/>
              </a:endParaRPr>
            </a:p>
          </p:txBody>
        </p:sp>
      </p:grpSp>
      <p:grpSp>
        <p:nvGrpSpPr>
          <p:cNvPr id="8" name="Group 7"/>
          <p:cNvGrpSpPr/>
          <p:nvPr/>
        </p:nvGrpSpPr>
        <p:grpSpPr>
          <a:xfrm>
            <a:off x="6888679" y="1517356"/>
            <a:ext cx="1433946" cy="5051589"/>
            <a:chOff x="3018314" y="0"/>
            <a:chExt cx="1433946" cy="7175435"/>
          </a:xfrm>
        </p:grpSpPr>
        <p:cxnSp>
          <p:nvCxnSpPr>
            <p:cNvPr id="9" name="Straight Connector 8"/>
            <p:cNvCxnSpPr/>
            <p:nvPr/>
          </p:nvCxnSpPr>
          <p:spPr>
            <a:xfrm flipH="1" flipV="1">
              <a:off x="3052952" y="113078"/>
              <a:ext cx="103909" cy="6909955"/>
            </a:xfrm>
            <a:prstGeom prst="line">
              <a:avLst/>
            </a:prstGeom>
            <a:ln w="698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ight Arrow 9"/>
            <p:cNvSpPr/>
            <p:nvPr/>
          </p:nvSpPr>
          <p:spPr>
            <a:xfrm>
              <a:off x="3018314" y="0"/>
              <a:ext cx="1298864" cy="546035"/>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ZA" sz="2000" b="1" dirty="0">
                  <a:solidFill>
                    <a:srgbClr val="FF0000"/>
                  </a:solidFill>
                  <a:latin typeface="Helvetica" panose="020B0604020202020204" pitchFamily="2" charset="0"/>
                </a:rPr>
                <a:t>  NOW</a:t>
              </a:r>
            </a:p>
          </p:txBody>
        </p:sp>
        <p:sp>
          <p:nvSpPr>
            <p:cNvPr id="11" name="Right Arrow 10"/>
            <p:cNvSpPr/>
            <p:nvPr/>
          </p:nvSpPr>
          <p:spPr>
            <a:xfrm>
              <a:off x="3153396" y="6594135"/>
              <a:ext cx="1298864" cy="581300"/>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ZA" sz="2000" b="1" dirty="0">
                  <a:solidFill>
                    <a:srgbClr val="FF0000"/>
                  </a:solidFill>
                  <a:latin typeface="Helvetica" panose="020B0604020202020204" pitchFamily="2" charset="0"/>
                </a:rPr>
                <a:t>  NOW</a:t>
              </a:r>
            </a:p>
          </p:txBody>
        </p:sp>
      </p:grpSp>
      <p:grpSp>
        <p:nvGrpSpPr>
          <p:cNvPr id="4" name="Group 3"/>
          <p:cNvGrpSpPr/>
          <p:nvPr/>
        </p:nvGrpSpPr>
        <p:grpSpPr>
          <a:xfrm>
            <a:off x="4966589" y="-274767"/>
            <a:ext cx="4004212" cy="8766711"/>
            <a:chOff x="3442589" y="-274767"/>
            <a:chExt cx="4004212" cy="8766711"/>
          </a:xfrm>
        </p:grpSpPr>
        <p:cxnSp>
          <p:nvCxnSpPr>
            <p:cNvPr id="27" name="Straight Connector 26"/>
            <p:cNvCxnSpPr/>
            <p:nvPr/>
          </p:nvCxnSpPr>
          <p:spPr>
            <a:xfrm flipH="1" flipV="1">
              <a:off x="3619482" y="-274766"/>
              <a:ext cx="3827319" cy="8766710"/>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442589" y="-274767"/>
              <a:ext cx="3976997" cy="8759290"/>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2674404" y="-391045"/>
            <a:ext cx="8779300" cy="8882989"/>
            <a:chOff x="1150404" y="-391045"/>
            <a:chExt cx="8779300" cy="8882989"/>
          </a:xfrm>
        </p:grpSpPr>
        <p:cxnSp>
          <p:nvCxnSpPr>
            <p:cNvPr id="29" name="Straight Connector 28"/>
            <p:cNvCxnSpPr/>
            <p:nvPr/>
          </p:nvCxnSpPr>
          <p:spPr>
            <a:xfrm flipV="1">
              <a:off x="1150404" y="-391045"/>
              <a:ext cx="8547759" cy="8848355"/>
            </a:xfrm>
            <a:prstGeom prst="line">
              <a:avLst/>
            </a:prstGeom>
            <a:ln w="25400">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150404" y="-336617"/>
              <a:ext cx="8779300" cy="8828561"/>
            </a:xfrm>
            <a:prstGeom prst="line">
              <a:avLst/>
            </a:prstGeom>
            <a:ln w="25400">
              <a:solidFill>
                <a:srgbClr val="FFC000"/>
              </a:solidFill>
              <a:prstDash val="lgDash"/>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279548" y="-274367"/>
            <a:ext cx="13426539" cy="8766311"/>
            <a:chOff x="-1244453" y="-274367"/>
            <a:chExt cx="13426539" cy="8766311"/>
          </a:xfrm>
        </p:grpSpPr>
        <p:cxnSp>
          <p:nvCxnSpPr>
            <p:cNvPr id="31" name="Straight Connector 30"/>
            <p:cNvCxnSpPr/>
            <p:nvPr/>
          </p:nvCxnSpPr>
          <p:spPr>
            <a:xfrm>
              <a:off x="-964889" y="-261160"/>
              <a:ext cx="13146975" cy="8732075"/>
            </a:xfrm>
            <a:prstGeom prst="line">
              <a:avLst/>
            </a:prstGeom>
            <a:ln w="25400">
              <a:solidFill>
                <a:schemeClr val="tx2"/>
              </a:solidFill>
              <a:prstDash val="lg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1244453" y="-274367"/>
              <a:ext cx="13032295" cy="8766311"/>
            </a:xfrm>
            <a:prstGeom prst="line">
              <a:avLst/>
            </a:prstGeom>
            <a:ln w="25400">
              <a:solidFill>
                <a:schemeClr val="tx2"/>
              </a:solidFill>
              <a:prstDash val="lgDash"/>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6507909" y="-288373"/>
            <a:ext cx="936381" cy="8780317"/>
            <a:chOff x="4983908" y="-288373"/>
            <a:chExt cx="936381" cy="8780317"/>
          </a:xfrm>
        </p:grpSpPr>
        <p:cxnSp>
          <p:nvCxnSpPr>
            <p:cNvPr id="33" name="Straight Connector 32"/>
            <p:cNvCxnSpPr/>
            <p:nvPr/>
          </p:nvCxnSpPr>
          <p:spPr>
            <a:xfrm flipH="1" flipV="1">
              <a:off x="4983908" y="-288373"/>
              <a:ext cx="936381" cy="8780317"/>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5019744" y="-288373"/>
              <a:ext cx="872130" cy="8780317"/>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3870366" y="3639294"/>
            <a:ext cx="6089007" cy="723900"/>
            <a:chOff x="0" y="2220415"/>
            <a:chExt cx="17199035" cy="723900"/>
          </a:xfrm>
        </p:grpSpPr>
        <p:cxnSp>
          <p:nvCxnSpPr>
            <p:cNvPr id="13" name="Straight Connector 12"/>
            <p:cNvCxnSpPr>
              <a:stCxn id="15" idx="1"/>
              <a:endCxn id="14" idx="1"/>
            </p:cNvCxnSpPr>
            <p:nvPr/>
          </p:nvCxnSpPr>
          <p:spPr>
            <a:xfrm flipV="1">
              <a:off x="3044742" y="2575438"/>
              <a:ext cx="10847385" cy="13855"/>
            </a:xfrm>
            <a:prstGeom prst="line">
              <a:avLst/>
            </a:prstGeom>
            <a:ln w="698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ight Arrow 13"/>
            <p:cNvSpPr/>
            <p:nvPr/>
          </p:nvSpPr>
          <p:spPr>
            <a:xfrm>
              <a:off x="13892128" y="2220415"/>
              <a:ext cx="3306907" cy="710045"/>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2000" b="1" dirty="0">
                  <a:solidFill>
                    <a:srgbClr val="FF0000"/>
                  </a:solidFill>
                  <a:latin typeface="Helvetica" panose="020B0604020202020204" pitchFamily="2" charset="0"/>
                </a:rPr>
                <a:t>Future</a:t>
              </a:r>
            </a:p>
          </p:txBody>
        </p:sp>
        <p:sp>
          <p:nvSpPr>
            <p:cNvPr id="15" name="Right Arrow 14"/>
            <p:cNvSpPr/>
            <p:nvPr/>
          </p:nvSpPr>
          <p:spPr>
            <a:xfrm flipH="1">
              <a:off x="0" y="2234270"/>
              <a:ext cx="3044742" cy="710045"/>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2000" b="1" dirty="0">
                  <a:solidFill>
                    <a:srgbClr val="FF0000"/>
                  </a:solidFill>
                  <a:latin typeface="Helvetica" panose="020B0604020202020204" pitchFamily="2" charset="0"/>
                </a:rPr>
                <a:t>  Past</a:t>
              </a:r>
            </a:p>
          </p:txBody>
        </p:sp>
      </p:grpSp>
      <p:sp>
        <p:nvSpPr>
          <p:cNvPr id="2" name="Title 1"/>
          <p:cNvSpPr>
            <a:spLocks noGrp="1"/>
          </p:cNvSpPr>
          <p:nvPr>
            <p:ph type="title"/>
          </p:nvPr>
        </p:nvSpPr>
        <p:spPr/>
        <p:txBody>
          <a:bodyPr/>
          <a:lstStyle/>
          <a:p>
            <a:r>
              <a:rPr lang="en-ZA" dirty="0"/>
              <a:t>Cost and Effort Architectures</a:t>
            </a:r>
          </a:p>
        </p:txBody>
      </p:sp>
      <p:sp>
        <p:nvSpPr>
          <p:cNvPr id="16" name="Title 1"/>
          <p:cNvSpPr txBox="1">
            <a:spLocks/>
          </p:cNvSpPr>
          <p:nvPr/>
        </p:nvSpPr>
        <p:spPr>
          <a:xfrm>
            <a:off x="2303464" y="381000"/>
            <a:ext cx="7583487" cy="1044388"/>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800" kern="1200">
                <a:solidFill>
                  <a:schemeClr val="bg1"/>
                </a:solidFill>
                <a:latin typeface="+mj-lt"/>
                <a:ea typeface="+mj-ea"/>
                <a:cs typeface="+mj-cs"/>
              </a:defRPr>
            </a:lvl1pPr>
          </a:lstStyle>
          <a:p>
            <a:endParaRPr lang="en-ZA" dirty="0">
              <a:latin typeface="Helvetica" panose="020B0604020202020204" pitchFamily="2" charset="0"/>
            </a:endParaRPr>
          </a:p>
        </p:txBody>
      </p:sp>
      <p:sp>
        <p:nvSpPr>
          <p:cNvPr id="17" name="Oval 16"/>
          <p:cNvSpPr/>
          <p:nvPr/>
        </p:nvSpPr>
        <p:spPr>
          <a:xfrm>
            <a:off x="6893260" y="3917011"/>
            <a:ext cx="177512" cy="17751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ZA" dirty="0">
              <a:latin typeface="Helvetica" panose="020B0604020202020204" pitchFamily="2" charset="0"/>
            </a:endParaRPr>
          </a:p>
        </p:txBody>
      </p:sp>
    </p:spTree>
    <p:extLst>
      <p:ext uri="{BB962C8B-B14F-4D97-AF65-F5344CB8AC3E}">
        <p14:creationId xmlns:p14="http://schemas.microsoft.com/office/powerpoint/2010/main" val="2793405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F6CED-1DB8-EC3F-2833-D87E08BB9DC1}"/>
              </a:ext>
            </a:extLst>
          </p:cNvPr>
          <p:cNvSpPr>
            <a:spLocks noGrp="1"/>
          </p:cNvSpPr>
          <p:nvPr>
            <p:ph type="title"/>
          </p:nvPr>
        </p:nvSpPr>
        <p:spPr>
          <a:xfrm>
            <a:off x="838200" y="365125"/>
            <a:ext cx="11159532" cy="1325563"/>
          </a:xfrm>
        </p:spPr>
        <p:txBody>
          <a:bodyPr/>
          <a:lstStyle/>
          <a:p>
            <a:r>
              <a:rPr lang="en-US" dirty="0"/>
              <a:t>How has the MDDMF been used, and evolved?</a:t>
            </a:r>
          </a:p>
        </p:txBody>
      </p:sp>
      <p:sp>
        <p:nvSpPr>
          <p:cNvPr id="3" name="Content Placeholder 2">
            <a:extLst>
              <a:ext uri="{FF2B5EF4-FFF2-40B4-BE49-F238E27FC236}">
                <a16:creationId xmlns:a16="http://schemas.microsoft.com/office/drawing/2014/main" id="{9B830630-84D3-BA89-2D9B-0142CDAC7091}"/>
              </a:ext>
            </a:extLst>
          </p:cNvPr>
          <p:cNvSpPr>
            <a:spLocks noGrp="1"/>
          </p:cNvSpPr>
          <p:nvPr>
            <p:ph idx="1"/>
          </p:nvPr>
        </p:nvSpPr>
        <p:spPr>
          <a:xfrm>
            <a:off x="838199" y="1825624"/>
            <a:ext cx="11028903" cy="4916819"/>
          </a:xfrm>
        </p:spPr>
        <p:txBody>
          <a:bodyPr>
            <a:normAutofit fontScale="62500" lnSpcReduction="20000"/>
          </a:bodyPr>
          <a:lstStyle/>
          <a:p>
            <a:r>
              <a:rPr lang="en-US" dirty="0"/>
              <a:t>In 2010 William Evans read Jeremiah 33:3, and followed its instructions, asking Jesus to explain data to him. And so the journey began. Within 10 minutes, with highly specific dimensional instructions he received version 1.0 </a:t>
            </a:r>
          </a:p>
          <a:p>
            <a:r>
              <a:rPr lang="en-US" dirty="0"/>
              <a:t>Version 1.0 (2010-2012, </a:t>
            </a:r>
            <a:r>
              <a:rPr lang="en-US" b="1" dirty="0"/>
              <a:t>aligned to ITIL</a:t>
            </a:r>
            <a:r>
              <a:rPr lang="en-US" dirty="0"/>
              <a:t>)</a:t>
            </a:r>
          </a:p>
          <a:p>
            <a:pPr lvl="1"/>
            <a:r>
              <a:rPr lang="en-US" dirty="0"/>
              <a:t>As Master Data Governor for an ICT Group, he used this to migrate from Legacy to a single SAP solution. </a:t>
            </a:r>
          </a:p>
          <a:p>
            <a:r>
              <a:rPr lang="en-US" dirty="0"/>
              <a:t>Version 2.0, (2013-2017, </a:t>
            </a:r>
            <a:r>
              <a:rPr lang="en-US" b="1" dirty="0"/>
              <a:t>aligned to DAMA DMBOK1 &amp; TOGAF</a:t>
            </a:r>
            <a:r>
              <a:rPr lang="en-US" dirty="0"/>
              <a:t>), then affectionately known as “The Data Atom”</a:t>
            </a:r>
          </a:p>
          <a:p>
            <a:pPr lvl="1"/>
            <a:r>
              <a:rPr lang="en-US" dirty="0"/>
              <a:t>Presented to the SA DAMA Conference on 28 July 2015.</a:t>
            </a:r>
          </a:p>
          <a:p>
            <a:pPr lvl="1"/>
            <a:r>
              <a:rPr lang="en-US" sz="2400" dirty="0"/>
              <a:t>Used at a Telco to build confidence, align existing capabilities, determine best options for success, and ordering of different project components across the Company</a:t>
            </a:r>
            <a:endParaRPr lang="en-US" dirty="0"/>
          </a:p>
          <a:p>
            <a:r>
              <a:rPr lang="en-US" dirty="0"/>
              <a:t>Version 3.0 (2017-2018, </a:t>
            </a:r>
            <a:r>
              <a:rPr lang="en-US" b="1" dirty="0"/>
              <a:t>aligned to DAMA DMBOK2</a:t>
            </a:r>
            <a:r>
              <a:rPr lang="en-US" dirty="0"/>
              <a:t>). was Published in the SA Government Library </a:t>
            </a:r>
          </a:p>
          <a:p>
            <a:pPr lvl="1"/>
            <a:r>
              <a:rPr lang="en-US" dirty="0"/>
              <a:t>Presented at various CDO &amp; CDAO Forums</a:t>
            </a:r>
          </a:p>
          <a:p>
            <a:pPr lvl="1"/>
            <a:r>
              <a:rPr lang="en-US" dirty="0"/>
              <a:t>Used in various contracts to address data management, visibility, integration, and ethics across multiple environments</a:t>
            </a:r>
          </a:p>
          <a:p>
            <a:r>
              <a:rPr lang="en-US" dirty="0"/>
              <a:t>Version 4.0 (2018-2021), </a:t>
            </a:r>
            <a:r>
              <a:rPr lang="en-US" b="1" dirty="0"/>
              <a:t>evolved to address Data Decay</a:t>
            </a:r>
            <a:r>
              <a:rPr lang="en-US" dirty="0"/>
              <a:t> and its various forces and influences</a:t>
            </a:r>
          </a:p>
          <a:p>
            <a:pPr lvl="1"/>
            <a:r>
              <a:rPr lang="en-US" dirty="0"/>
              <a:t>Presented at Big </a:t>
            </a:r>
            <a:r>
              <a:rPr lang="en-US" dirty="0" err="1"/>
              <a:t>Dataworld</a:t>
            </a:r>
            <a:r>
              <a:rPr lang="en-US" dirty="0"/>
              <a:t> UK</a:t>
            </a:r>
          </a:p>
          <a:p>
            <a:pPr lvl="1"/>
            <a:r>
              <a:rPr lang="en-US" dirty="0"/>
              <a:t>Used to determine the components, and order of implementation of Data Governance during Merging of Companies into a Group </a:t>
            </a:r>
          </a:p>
          <a:p>
            <a:r>
              <a:rPr lang="en-US" dirty="0"/>
              <a:t>Version 5.0 (2021-2022), </a:t>
            </a:r>
            <a:r>
              <a:rPr lang="en-US" b="1" dirty="0"/>
              <a:t>evolved to address Information Management</a:t>
            </a:r>
            <a:r>
              <a:rPr lang="en-US" dirty="0"/>
              <a:t> with Metadata considerations</a:t>
            </a:r>
          </a:p>
          <a:p>
            <a:pPr lvl="1"/>
            <a:r>
              <a:rPr lang="en-US" dirty="0"/>
              <a:t>Used to evolve the maturity of a client’s understanding of, capabilities to, and the resource abilities necessary to leverage its data</a:t>
            </a:r>
          </a:p>
          <a:p>
            <a:r>
              <a:rPr lang="en-US" dirty="0"/>
              <a:t>Version 6.0 (2022 …), </a:t>
            </a:r>
            <a:r>
              <a:rPr lang="en-US" b="1" dirty="0"/>
              <a:t>evolved to address Artificial Intelligence</a:t>
            </a:r>
            <a:r>
              <a:rPr lang="en-US" dirty="0"/>
              <a:t>’s “view”/need for the evolution of humans to cope</a:t>
            </a:r>
          </a:p>
          <a:p>
            <a:pPr lvl="1"/>
            <a:r>
              <a:rPr lang="en-US" dirty="0"/>
              <a:t>Presented to DAMA South Africa</a:t>
            </a:r>
          </a:p>
          <a:p>
            <a:pPr lvl="1"/>
            <a:r>
              <a:rPr lang="en-US" dirty="0"/>
              <a:t>Will likely be used to </a:t>
            </a:r>
            <a:r>
              <a:rPr lang="en-US" dirty="0" err="1"/>
              <a:t>harmonise</a:t>
            </a:r>
            <a:r>
              <a:rPr lang="en-US" dirty="0"/>
              <a:t> human and A.I. efforts</a:t>
            </a:r>
          </a:p>
          <a:p>
            <a:pPr lvl="1"/>
            <a:endParaRPr lang="en-US" b="1" dirty="0"/>
          </a:p>
        </p:txBody>
      </p:sp>
    </p:spTree>
    <p:extLst>
      <p:ext uri="{BB962C8B-B14F-4D97-AF65-F5344CB8AC3E}">
        <p14:creationId xmlns:p14="http://schemas.microsoft.com/office/powerpoint/2010/main" val="29417567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1730422" y="1425389"/>
            <a:ext cx="8558293" cy="5210175"/>
            <a:chOff x="206421" y="1425388"/>
            <a:chExt cx="8558293" cy="5210175"/>
          </a:xfrm>
        </p:grpSpPr>
        <p:grpSp>
          <p:nvGrpSpPr>
            <p:cNvPr id="42" name="Group 1"/>
            <p:cNvGrpSpPr>
              <a:grpSpLocks/>
            </p:cNvGrpSpPr>
            <p:nvPr/>
          </p:nvGrpSpPr>
          <p:grpSpPr bwMode="auto">
            <a:xfrm>
              <a:off x="206422" y="1425388"/>
              <a:ext cx="8558292" cy="5210175"/>
              <a:chOff x="2171700" y="1550988"/>
              <a:chExt cx="6972300" cy="5210175"/>
            </a:xfrm>
          </p:grpSpPr>
          <p:pic>
            <p:nvPicPr>
              <p:cNvPr id="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1550988"/>
                <a:ext cx="6972300" cy="52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4244" y="1845224"/>
                <a:ext cx="1386680" cy="249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3" name="Group 42"/>
            <p:cNvGrpSpPr/>
            <p:nvPr/>
          </p:nvGrpSpPr>
          <p:grpSpPr>
            <a:xfrm>
              <a:off x="2241203" y="1425388"/>
              <a:ext cx="6523511" cy="5201665"/>
              <a:chOff x="0" y="0"/>
              <a:chExt cx="6702877" cy="5191125"/>
            </a:xfrm>
          </p:grpSpPr>
          <p:sp>
            <p:nvSpPr>
              <p:cNvPr id="45" name="Rectangle 44"/>
              <p:cNvSpPr/>
              <p:nvPr/>
            </p:nvSpPr>
            <p:spPr>
              <a:xfrm>
                <a:off x="0" y="1362"/>
                <a:ext cx="6702877" cy="5189763"/>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ZA" dirty="0">
                  <a:latin typeface="Helvetica" panose="020B0604020202020204" pitchFamily="2" charset="0"/>
                </a:endParaRPr>
              </a:p>
            </p:txBody>
          </p:sp>
          <p:sp>
            <p:nvSpPr>
              <p:cNvPr id="46" name="Oval 45"/>
              <p:cNvSpPr/>
              <p:nvPr/>
            </p:nvSpPr>
            <p:spPr>
              <a:xfrm>
                <a:off x="13605" y="0"/>
                <a:ext cx="383000" cy="395305"/>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ZA" sz="1400" dirty="0">
                    <a:solidFill>
                      <a:srgbClr val="FFFF00"/>
                    </a:solidFill>
                    <a:latin typeface="Helvetica" panose="020B0604020202020204" pitchFamily="2" charset="0"/>
                  </a:rPr>
                  <a:t>1</a:t>
                </a:r>
              </a:p>
            </p:txBody>
          </p:sp>
        </p:grpSp>
        <p:sp>
          <p:nvSpPr>
            <p:cNvPr id="44" name="Rectangle 43"/>
            <p:cNvSpPr/>
            <p:nvPr/>
          </p:nvSpPr>
          <p:spPr>
            <a:xfrm>
              <a:off x="206421" y="1426753"/>
              <a:ext cx="2006711" cy="5200300"/>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ZA" dirty="0">
                <a:latin typeface="Helvetica" panose="020B0604020202020204" pitchFamily="2" charset="0"/>
              </a:endParaRPr>
            </a:p>
          </p:txBody>
        </p:sp>
      </p:grpSp>
      <p:grpSp>
        <p:nvGrpSpPr>
          <p:cNvPr id="27" name="Group 26"/>
          <p:cNvGrpSpPr/>
          <p:nvPr/>
        </p:nvGrpSpPr>
        <p:grpSpPr>
          <a:xfrm>
            <a:off x="3879127" y="3610600"/>
            <a:ext cx="6327055" cy="723900"/>
            <a:chOff x="0" y="0"/>
            <a:chExt cx="6088380" cy="723900"/>
          </a:xfrm>
        </p:grpSpPr>
        <p:grpSp>
          <p:nvGrpSpPr>
            <p:cNvPr id="28" name="Group 27"/>
            <p:cNvGrpSpPr/>
            <p:nvPr/>
          </p:nvGrpSpPr>
          <p:grpSpPr>
            <a:xfrm>
              <a:off x="0" y="0"/>
              <a:ext cx="6088380" cy="723900"/>
              <a:chOff x="0" y="2199286"/>
              <a:chExt cx="17199034" cy="723900"/>
            </a:xfrm>
          </p:grpSpPr>
          <p:sp>
            <p:nvSpPr>
              <p:cNvPr id="30" name="Right Arrow 29"/>
              <p:cNvSpPr/>
              <p:nvPr/>
            </p:nvSpPr>
            <p:spPr>
              <a:xfrm>
                <a:off x="13892127" y="2199286"/>
                <a:ext cx="3306907" cy="710045"/>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a:solidFill>
                      <a:srgbClr val="FF0000"/>
                    </a:solidFill>
                    <a:latin typeface="Helvetica" panose="020B0604020202020204" pitchFamily="34" charset="0"/>
                    <a:ea typeface="Times New Roman" panose="02020603050405020304" pitchFamily="18" charset="0"/>
                    <a:cs typeface="Times New Roman" panose="02020603050405020304" pitchFamily="18" charset="0"/>
                  </a:rPr>
                  <a:t>Future</a:t>
                </a:r>
                <a:endParaRPr lang="en-ZA" sz="1200">
                  <a:latin typeface="Times New Roman" panose="02020603050405020304" pitchFamily="18" charset="0"/>
                  <a:ea typeface="Times New Roman" panose="02020603050405020304" pitchFamily="18" charset="0"/>
                </a:endParaRPr>
              </a:p>
            </p:txBody>
          </p:sp>
          <p:sp>
            <p:nvSpPr>
              <p:cNvPr id="31" name="Right Arrow 30"/>
              <p:cNvSpPr/>
              <p:nvPr/>
            </p:nvSpPr>
            <p:spPr>
              <a:xfrm flipH="1">
                <a:off x="0" y="2213141"/>
                <a:ext cx="3044743" cy="710045"/>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a:solidFill>
                      <a:srgbClr val="FF0000"/>
                    </a:solidFill>
                    <a:latin typeface="Helvetica" panose="020B0604020202020204" pitchFamily="34" charset="0"/>
                    <a:ea typeface="Times New Roman" panose="02020603050405020304" pitchFamily="18" charset="0"/>
                    <a:cs typeface="Times New Roman" panose="02020603050405020304" pitchFamily="18" charset="0"/>
                  </a:rPr>
                  <a:t>  Past</a:t>
                </a:r>
                <a:endParaRPr lang="en-ZA" sz="1200">
                  <a:latin typeface="Times New Roman" panose="02020603050405020304" pitchFamily="18" charset="0"/>
                  <a:ea typeface="Times New Roman" panose="02020603050405020304" pitchFamily="18" charset="0"/>
                </a:endParaRPr>
              </a:p>
            </p:txBody>
          </p:sp>
        </p:grpSp>
        <p:cxnSp>
          <p:nvCxnSpPr>
            <p:cNvPr id="29" name="Straight Connector 28"/>
            <p:cNvCxnSpPr/>
            <p:nvPr/>
          </p:nvCxnSpPr>
          <p:spPr>
            <a:xfrm flipV="1">
              <a:off x="1072966" y="369989"/>
              <a:ext cx="3839925" cy="0"/>
            </a:xfrm>
            <a:prstGeom prst="line">
              <a:avLst/>
            </a:prstGeom>
            <a:ln w="698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6982065" y="1395599"/>
            <a:ext cx="1346835" cy="5283836"/>
            <a:chOff x="0" y="0"/>
            <a:chExt cx="1346912" cy="5283960"/>
          </a:xfrm>
        </p:grpSpPr>
        <p:sp>
          <p:nvSpPr>
            <p:cNvPr id="33" name="Right Arrow 32"/>
            <p:cNvSpPr/>
            <p:nvPr/>
          </p:nvSpPr>
          <p:spPr>
            <a:xfrm>
              <a:off x="0" y="0"/>
              <a:ext cx="1310118" cy="680290"/>
            </a:xfrm>
            <a:prstGeom prst="rightArrow">
              <a:avLst>
                <a:gd name="adj1" fmla="val 50000"/>
                <a:gd name="adj2" fmla="val 47836"/>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en-ZA" sz="2000" b="1">
                  <a:solidFill>
                    <a:srgbClr val="FF0000"/>
                  </a:solidFill>
                  <a:latin typeface="Helvetica" panose="020B0604020202020204" pitchFamily="34" charset="0"/>
                  <a:ea typeface="Times New Roman" panose="02020603050405020304" pitchFamily="18" charset="0"/>
                  <a:cs typeface="Times New Roman" panose="02020603050405020304" pitchFamily="18" charset="0"/>
                </a:rPr>
                <a:t>  </a:t>
              </a:r>
              <a:r>
                <a:rPr lang="en-ZA" b="1">
                  <a:solidFill>
                    <a:srgbClr val="FF0000"/>
                  </a:solidFill>
                  <a:latin typeface="Helvetica" panose="020B0604020202020204" pitchFamily="34" charset="0"/>
                  <a:ea typeface="Times New Roman" panose="02020603050405020304" pitchFamily="18" charset="0"/>
                  <a:cs typeface="Times New Roman" panose="02020603050405020304" pitchFamily="18" charset="0"/>
                </a:rPr>
                <a:t>NOW</a:t>
              </a:r>
              <a:endParaRPr lang="en-ZA" sz="1200">
                <a:latin typeface="Times New Roman" panose="02020603050405020304" pitchFamily="18" charset="0"/>
                <a:ea typeface="Times New Roman" panose="02020603050405020304" pitchFamily="18" charset="0"/>
              </a:endParaRPr>
            </a:p>
          </p:txBody>
        </p:sp>
        <p:cxnSp>
          <p:nvCxnSpPr>
            <p:cNvPr id="35" name="Straight Connector 34"/>
            <p:cNvCxnSpPr/>
            <p:nvPr/>
          </p:nvCxnSpPr>
          <p:spPr>
            <a:xfrm flipH="1" flipV="1">
              <a:off x="0" y="158567"/>
              <a:ext cx="0" cy="4959099"/>
            </a:xfrm>
            <a:prstGeom prst="line">
              <a:avLst/>
            </a:prstGeom>
            <a:ln w="69850">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Right Arrow 48"/>
            <p:cNvSpPr/>
            <p:nvPr/>
          </p:nvSpPr>
          <p:spPr>
            <a:xfrm>
              <a:off x="36999" y="4603714"/>
              <a:ext cx="1309913" cy="680246"/>
            </a:xfrm>
            <a:prstGeom prst="rightArrow">
              <a:avLst>
                <a:gd name="adj1" fmla="val 50000"/>
                <a:gd name="adj2" fmla="val 47836"/>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en-ZA" sz="2000" b="1">
                  <a:solidFill>
                    <a:srgbClr val="FF0000"/>
                  </a:solidFill>
                  <a:latin typeface="Helvetica" panose="020B0604020202020204" pitchFamily="34" charset="0"/>
                  <a:ea typeface="Times New Roman" panose="02020603050405020304" pitchFamily="18" charset="0"/>
                  <a:cs typeface="Times New Roman" panose="02020603050405020304" pitchFamily="18" charset="0"/>
                </a:rPr>
                <a:t>  </a:t>
              </a:r>
              <a:r>
                <a:rPr lang="en-ZA" b="1">
                  <a:solidFill>
                    <a:srgbClr val="FF0000"/>
                  </a:solidFill>
                  <a:latin typeface="Helvetica" panose="020B0604020202020204" pitchFamily="34" charset="0"/>
                  <a:ea typeface="Times New Roman" panose="02020603050405020304" pitchFamily="18" charset="0"/>
                  <a:cs typeface="Times New Roman" panose="02020603050405020304" pitchFamily="18" charset="0"/>
                </a:rPr>
                <a:t>NOW</a:t>
              </a:r>
              <a:endParaRPr lang="en-ZA" sz="1200">
                <a:latin typeface="Times New Roman" panose="02020603050405020304" pitchFamily="18" charset="0"/>
                <a:ea typeface="Times New Roman" panose="02020603050405020304" pitchFamily="18" charset="0"/>
              </a:endParaRPr>
            </a:p>
          </p:txBody>
        </p:sp>
      </p:grpSp>
      <p:sp>
        <p:nvSpPr>
          <p:cNvPr id="2" name="Title 1"/>
          <p:cNvSpPr>
            <a:spLocks noGrp="1"/>
          </p:cNvSpPr>
          <p:nvPr>
            <p:ph type="title"/>
          </p:nvPr>
        </p:nvSpPr>
        <p:spPr/>
        <p:txBody>
          <a:bodyPr/>
          <a:lstStyle/>
          <a:p>
            <a:r>
              <a:rPr lang="en-ZA" dirty="0"/>
              <a:t>Time Architecture</a:t>
            </a:r>
          </a:p>
        </p:txBody>
      </p:sp>
      <p:sp>
        <p:nvSpPr>
          <p:cNvPr id="16" name="Title 1"/>
          <p:cNvSpPr txBox="1">
            <a:spLocks/>
          </p:cNvSpPr>
          <p:nvPr/>
        </p:nvSpPr>
        <p:spPr>
          <a:xfrm>
            <a:off x="2303464" y="381000"/>
            <a:ext cx="7583487" cy="1044388"/>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800" kern="1200">
                <a:solidFill>
                  <a:schemeClr val="bg1"/>
                </a:solidFill>
                <a:latin typeface="+mj-lt"/>
                <a:ea typeface="+mj-ea"/>
                <a:cs typeface="+mj-cs"/>
              </a:defRPr>
            </a:lvl1pPr>
          </a:lstStyle>
          <a:p>
            <a:endParaRPr lang="en-ZA" dirty="0">
              <a:latin typeface="Helvetica" panose="020B0604020202020204" pitchFamily="2" charset="0"/>
            </a:endParaRPr>
          </a:p>
        </p:txBody>
      </p:sp>
      <p:sp>
        <p:nvSpPr>
          <p:cNvPr id="17" name="Oval 16"/>
          <p:cNvSpPr/>
          <p:nvPr/>
        </p:nvSpPr>
        <p:spPr>
          <a:xfrm>
            <a:off x="6899247" y="3883797"/>
            <a:ext cx="177512" cy="17751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ZA" dirty="0">
              <a:latin typeface="Helvetica" panose="020B0604020202020204" pitchFamily="2" charset="0"/>
            </a:endParaRPr>
          </a:p>
        </p:txBody>
      </p:sp>
      <p:cxnSp>
        <p:nvCxnSpPr>
          <p:cNvPr id="36" name="Straight Connector 35"/>
          <p:cNvCxnSpPr/>
          <p:nvPr/>
        </p:nvCxnSpPr>
        <p:spPr>
          <a:xfrm flipV="1">
            <a:off x="5191215" y="1418243"/>
            <a:ext cx="0" cy="5142192"/>
          </a:xfrm>
          <a:prstGeom prst="line">
            <a:avLst/>
          </a:prstGeom>
          <a:ln w="25400">
            <a:solidFill>
              <a:schemeClr val="tx2"/>
            </a:solidFill>
            <a:prstDash val="lg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8819514" y="1465517"/>
            <a:ext cx="7968" cy="5122772"/>
          </a:xfrm>
          <a:prstGeom prst="line">
            <a:avLst/>
          </a:prstGeom>
          <a:ln w="25400">
            <a:solidFill>
              <a:schemeClr val="tx2"/>
            </a:solidFill>
            <a:prstDash val="lg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830721" y="1407427"/>
            <a:ext cx="0" cy="5201665"/>
          </a:xfrm>
          <a:prstGeom prst="line">
            <a:avLst/>
          </a:prstGeom>
          <a:ln w="25400">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8228102" y="1476682"/>
            <a:ext cx="16479" cy="5184405"/>
          </a:xfrm>
          <a:prstGeom prst="line">
            <a:avLst/>
          </a:prstGeom>
          <a:ln w="25400">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flipV="1">
            <a:off x="7535271" y="1407426"/>
            <a:ext cx="13773" cy="5208810"/>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flipV="1">
            <a:off x="6483629" y="1403200"/>
            <a:ext cx="1" cy="5138702"/>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57442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545BE-0FC6-4610-AA26-ECDD6215B7AA}"/>
              </a:ext>
            </a:extLst>
          </p:cNvPr>
          <p:cNvSpPr>
            <a:spLocks noGrp="1"/>
          </p:cNvSpPr>
          <p:nvPr>
            <p:ph type="title"/>
          </p:nvPr>
        </p:nvSpPr>
        <p:spPr>
          <a:xfrm>
            <a:off x="838200" y="781878"/>
            <a:ext cx="10515600" cy="908810"/>
          </a:xfrm>
          <a:solidFill>
            <a:srgbClr val="00B0F0"/>
          </a:solidFill>
        </p:spPr>
        <p:txBody>
          <a:bodyPr vert="horz" lIns="91440" tIns="45720" rIns="91440" bIns="45720" rtlCol="0" anchor="ctr">
            <a:normAutofit/>
          </a:bodyPr>
          <a:lstStyle/>
          <a:p>
            <a:r>
              <a:rPr lang="en-US" dirty="0"/>
              <a:t>MDDMF v2.0 Initial unpacking (2012-2016)</a:t>
            </a:r>
          </a:p>
        </p:txBody>
      </p:sp>
      <p:sp>
        <p:nvSpPr>
          <p:cNvPr id="3" name="Content Placeholder 2">
            <a:extLst>
              <a:ext uri="{FF2B5EF4-FFF2-40B4-BE49-F238E27FC236}">
                <a16:creationId xmlns:a16="http://schemas.microsoft.com/office/drawing/2014/main" id="{5603F04F-CE07-EDFF-E5F7-0EDA8C905592}"/>
              </a:ext>
            </a:extLst>
          </p:cNvPr>
          <p:cNvSpPr>
            <a:spLocks noGrp="1"/>
          </p:cNvSpPr>
          <p:nvPr>
            <p:ph idx="1"/>
          </p:nvPr>
        </p:nvSpPr>
        <p:spPr/>
        <p:txBody>
          <a:bodyPr>
            <a:normAutofit/>
          </a:bodyPr>
          <a:lstStyle/>
          <a:p>
            <a:r>
              <a:rPr lang="en-US" dirty="0"/>
              <a:t>End of MDDMF Version 2.0</a:t>
            </a:r>
          </a:p>
        </p:txBody>
      </p:sp>
      <p:sp>
        <p:nvSpPr>
          <p:cNvPr id="4" name="Content Placeholder 2">
            <a:extLst>
              <a:ext uri="{FF2B5EF4-FFF2-40B4-BE49-F238E27FC236}">
                <a16:creationId xmlns:a16="http://schemas.microsoft.com/office/drawing/2014/main" id="{87E2CEA8-4B69-C427-46C7-F94816642A29}"/>
              </a:ext>
            </a:extLst>
          </p:cNvPr>
          <p:cNvSpPr txBox="1">
            <a:spLocks/>
          </p:cNvSpPr>
          <p:nvPr/>
        </p:nvSpPr>
        <p:spPr>
          <a:xfrm>
            <a:off x="4897741" y="3846288"/>
            <a:ext cx="2396517" cy="310011"/>
          </a:xfrm>
          <a:prstGeom prst="rect">
            <a:avLst/>
          </a:prstGeom>
          <a:solidFill>
            <a:schemeClr val="accent5">
              <a:lumMod val="20000"/>
              <a:lumOff val="80000"/>
            </a:schemeClr>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dirty="0">
                <a:hlinkClick r:id="rId2" action="ppaction://hlinksldjump"/>
              </a:rPr>
              <a:t>Click to Return</a:t>
            </a:r>
            <a:endParaRPr lang="en-US" dirty="0"/>
          </a:p>
          <a:p>
            <a:endParaRPr lang="en-US" dirty="0"/>
          </a:p>
        </p:txBody>
      </p:sp>
    </p:spTree>
    <p:extLst>
      <p:ext uri="{BB962C8B-B14F-4D97-AF65-F5344CB8AC3E}">
        <p14:creationId xmlns:p14="http://schemas.microsoft.com/office/powerpoint/2010/main" val="644516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545BE-0FC6-4610-AA26-ECDD6215B7AA}"/>
              </a:ext>
            </a:extLst>
          </p:cNvPr>
          <p:cNvSpPr>
            <a:spLocks noGrp="1"/>
          </p:cNvSpPr>
          <p:nvPr>
            <p:ph type="title"/>
          </p:nvPr>
        </p:nvSpPr>
        <p:spPr>
          <a:xfrm>
            <a:off x="419100" y="781878"/>
            <a:ext cx="11353800" cy="908810"/>
          </a:xfrm>
          <a:solidFill>
            <a:srgbClr val="00B0F0"/>
          </a:solidFill>
        </p:spPr>
        <p:txBody>
          <a:bodyPr/>
          <a:lstStyle/>
          <a:p>
            <a:r>
              <a:rPr lang="en-US" dirty="0"/>
              <a:t>MDDMF v3.0 Alignment to DMBOK2 (2017-2018)</a:t>
            </a:r>
          </a:p>
        </p:txBody>
      </p:sp>
      <p:sp>
        <p:nvSpPr>
          <p:cNvPr id="3" name="Content Placeholder 2">
            <a:extLst>
              <a:ext uri="{FF2B5EF4-FFF2-40B4-BE49-F238E27FC236}">
                <a16:creationId xmlns:a16="http://schemas.microsoft.com/office/drawing/2014/main" id="{5603F04F-CE07-EDFF-E5F7-0EDA8C905592}"/>
              </a:ext>
            </a:extLst>
          </p:cNvPr>
          <p:cNvSpPr>
            <a:spLocks noGrp="1"/>
          </p:cNvSpPr>
          <p:nvPr>
            <p:ph idx="1"/>
          </p:nvPr>
        </p:nvSpPr>
        <p:spPr/>
        <p:txBody>
          <a:bodyPr/>
          <a:lstStyle/>
          <a:p>
            <a:r>
              <a:rPr lang="en-US" dirty="0"/>
              <a:t>William Re-Certified as a DAMA CDMP </a:t>
            </a:r>
          </a:p>
          <a:p>
            <a:r>
              <a:rPr lang="en-US" dirty="0"/>
              <a:t>Applied the Framework within his own Business, working on multiple contracts</a:t>
            </a:r>
          </a:p>
          <a:p>
            <a:r>
              <a:rPr lang="en-US" dirty="0"/>
              <a:t>Included alignment of DAMA DMBOK2 Data Disciplines, aligned to the Version 1.0 2D Graphic received in 2010</a:t>
            </a:r>
          </a:p>
          <a:p>
            <a:r>
              <a:rPr lang="en-US" dirty="0"/>
              <a:t>Named the Multi dimensional Data Management Framework.</a:t>
            </a:r>
          </a:p>
          <a:p>
            <a:r>
              <a:rPr lang="en-US" dirty="0"/>
              <a:t>Highlighted the missing Definition Management Components</a:t>
            </a:r>
          </a:p>
          <a:p>
            <a:r>
              <a:rPr lang="en-US" dirty="0"/>
              <a:t>Presented at various CDO &amp; CDAO Conferences (as a  presentation/workshop)</a:t>
            </a:r>
          </a:p>
        </p:txBody>
      </p:sp>
      <p:sp>
        <p:nvSpPr>
          <p:cNvPr id="5" name="Content Placeholder 2">
            <a:extLst>
              <a:ext uri="{FF2B5EF4-FFF2-40B4-BE49-F238E27FC236}">
                <a16:creationId xmlns:a16="http://schemas.microsoft.com/office/drawing/2014/main" id="{78836847-74F7-BA58-87E8-2842946FEC33}"/>
              </a:ext>
            </a:extLst>
          </p:cNvPr>
          <p:cNvSpPr txBox="1">
            <a:spLocks/>
          </p:cNvSpPr>
          <p:nvPr/>
        </p:nvSpPr>
        <p:spPr>
          <a:xfrm>
            <a:off x="8957283" y="6311900"/>
            <a:ext cx="2396517" cy="310011"/>
          </a:xfrm>
          <a:prstGeom prst="rect">
            <a:avLst/>
          </a:prstGeom>
          <a:solidFill>
            <a:schemeClr val="accent5">
              <a:lumMod val="20000"/>
              <a:lumOff val="80000"/>
            </a:schemeClr>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dirty="0">
                <a:hlinkClick r:id="rId2" action="ppaction://hlinksldjump"/>
              </a:rPr>
              <a:t>Click to Return</a:t>
            </a:r>
            <a:endParaRPr lang="en-US" dirty="0"/>
          </a:p>
          <a:p>
            <a:endParaRPr lang="en-US" dirty="0"/>
          </a:p>
        </p:txBody>
      </p:sp>
    </p:spTree>
    <p:extLst>
      <p:ext uri="{BB962C8B-B14F-4D97-AF65-F5344CB8AC3E}">
        <p14:creationId xmlns:p14="http://schemas.microsoft.com/office/powerpoint/2010/main" val="264039614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15545"/>
            <a:ext cx="10515600" cy="5453449"/>
          </a:xfrm>
        </p:spPr>
        <p:txBody>
          <a:bodyPr>
            <a:normAutofit fontScale="90000"/>
          </a:bodyPr>
          <a:lstStyle/>
          <a:p>
            <a:r>
              <a:rPr lang="en-ZA" dirty="0"/>
              <a:t>5. Data Governance Structures across Information Value Chain segments</a:t>
            </a:r>
            <a:br>
              <a:rPr lang="en-ZA" dirty="0"/>
            </a:br>
            <a:br>
              <a:rPr lang="en-ZA" sz="2200" dirty="0"/>
            </a:br>
            <a:r>
              <a:rPr lang="en-US" sz="2200" b="1" dirty="0">
                <a:solidFill>
                  <a:srgbClr val="00B050"/>
                </a:solidFill>
              </a:rPr>
              <a:t>Please email all queries to Herman.Badenhorst@edgedatawave.co.za</a:t>
            </a:r>
            <a:r>
              <a:rPr lang="en-ZA" sz="2200" b="1" dirty="0">
                <a:solidFill>
                  <a:srgbClr val="00B050"/>
                </a:solidFill>
              </a:rPr>
              <a:t>, </a:t>
            </a:r>
            <a:br>
              <a:rPr lang="en-ZA" sz="2200" b="1" dirty="0">
                <a:solidFill>
                  <a:srgbClr val="00B050"/>
                </a:solidFill>
              </a:rPr>
            </a:br>
            <a:br>
              <a:rPr lang="en-ZA" sz="2200" b="1" dirty="0">
                <a:solidFill>
                  <a:srgbClr val="00B050"/>
                </a:solidFill>
              </a:rPr>
            </a:br>
            <a:r>
              <a:rPr lang="en-ZA" sz="2200" b="1" dirty="0">
                <a:solidFill>
                  <a:srgbClr val="00B050"/>
                </a:solidFill>
              </a:rPr>
              <a:t>- Start your message with: </a:t>
            </a:r>
            <a:br>
              <a:rPr lang="en-ZA" sz="2200" b="1" dirty="0">
                <a:solidFill>
                  <a:srgbClr val="00B050"/>
                </a:solidFill>
              </a:rPr>
            </a:br>
            <a:r>
              <a:rPr lang="en-ZA" sz="2200" b="1" dirty="0">
                <a:solidFill>
                  <a:srgbClr val="00B050"/>
                </a:solidFill>
              </a:rPr>
              <a:t>     - The company name you are representing;</a:t>
            </a:r>
            <a:br>
              <a:rPr lang="en-ZA" sz="2200" b="1" dirty="0">
                <a:solidFill>
                  <a:srgbClr val="00B050"/>
                </a:solidFill>
              </a:rPr>
            </a:br>
            <a:r>
              <a:rPr lang="en-ZA" sz="2200" b="1" dirty="0">
                <a:solidFill>
                  <a:srgbClr val="00B050"/>
                </a:solidFill>
              </a:rPr>
              <a:t>     - followed by your name;</a:t>
            </a:r>
            <a:br>
              <a:rPr lang="en-ZA" sz="2200" b="1" dirty="0">
                <a:solidFill>
                  <a:srgbClr val="00B050"/>
                </a:solidFill>
              </a:rPr>
            </a:br>
            <a:r>
              <a:rPr lang="en-ZA" sz="2200" b="1" dirty="0">
                <a:solidFill>
                  <a:srgbClr val="00B050"/>
                </a:solidFill>
              </a:rPr>
              <a:t>     - followed by your email address;</a:t>
            </a:r>
            <a:br>
              <a:rPr lang="en-ZA" sz="2200" b="1" dirty="0">
                <a:solidFill>
                  <a:srgbClr val="00B050"/>
                </a:solidFill>
              </a:rPr>
            </a:br>
            <a:r>
              <a:rPr lang="en-ZA" sz="2200" b="1" dirty="0">
                <a:solidFill>
                  <a:srgbClr val="00B050"/>
                </a:solidFill>
              </a:rPr>
              <a:t>     - followed by a message title (I will need context to understand the question); and</a:t>
            </a:r>
            <a:br>
              <a:rPr lang="en-ZA" sz="2200" b="1" dirty="0">
                <a:solidFill>
                  <a:srgbClr val="00B050"/>
                </a:solidFill>
              </a:rPr>
            </a:br>
            <a:r>
              <a:rPr lang="en-ZA" sz="2200" b="1" dirty="0">
                <a:solidFill>
                  <a:srgbClr val="00B050"/>
                </a:solidFill>
              </a:rPr>
              <a:t>     - followed by your question.</a:t>
            </a:r>
            <a:br>
              <a:rPr lang="en-ZA" sz="2200" b="1" dirty="0">
                <a:solidFill>
                  <a:srgbClr val="00B050"/>
                </a:solidFill>
              </a:rPr>
            </a:br>
            <a:br>
              <a:rPr lang="en-ZA" sz="2200" b="1" dirty="0">
                <a:solidFill>
                  <a:srgbClr val="00B050"/>
                </a:solidFill>
              </a:rPr>
            </a:br>
            <a:r>
              <a:rPr lang="en-ZA" sz="2200" b="1" dirty="0">
                <a:solidFill>
                  <a:srgbClr val="FF0000"/>
                </a:solidFill>
              </a:rPr>
              <a:t>Answering of questions received during this workshop, AND which are pertinent to this workshop topic is free, only if submitted and received during this workshop. </a:t>
            </a:r>
            <a:br>
              <a:rPr lang="en-ZA" sz="2200" b="1" dirty="0">
                <a:solidFill>
                  <a:srgbClr val="FF0000"/>
                </a:solidFill>
              </a:rPr>
            </a:br>
            <a:br>
              <a:rPr lang="en-ZA" sz="2200" b="1" dirty="0">
                <a:solidFill>
                  <a:srgbClr val="FF0000"/>
                </a:solidFill>
              </a:rPr>
            </a:br>
            <a:r>
              <a:rPr lang="en-ZA" sz="2200" b="1" dirty="0">
                <a:solidFill>
                  <a:srgbClr val="0070C0"/>
                </a:solidFill>
              </a:rPr>
              <a:t>Answers may be given during or after the workshop, or over the next few days. You are also welcome to engage me for training and consulting.</a:t>
            </a:r>
            <a:endParaRPr lang="en-ZA" sz="2200" dirty="0"/>
          </a:p>
        </p:txBody>
      </p:sp>
    </p:spTree>
    <p:extLst>
      <p:ext uri="{BB962C8B-B14F-4D97-AF65-F5344CB8AC3E}">
        <p14:creationId xmlns:p14="http://schemas.microsoft.com/office/powerpoint/2010/main" val="119171066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65125"/>
            <a:ext cx="9142559" cy="1325563"/>
          </a:xfrm>
        </p:spPr>
        <p:txBody>
          <a:bodyPr/>
          <a:lstStyle/>
          <a:p>
            <a:r>
              <a:rPr lang="en-ZA" dirty="0">
                <a:solidFill>
                  <a:schemeClr val="bg1"/>
                </a:solidFill>
              </a:rPr>
              <a:t>Understand stewardship across Information Value Chain segments</a:t>
            </a:r>
          </a:p>
        </p:txBody>
      </p:sp>
      <p:grpSp>
        <p:nvGrpSpPr>
          <p:cNvPr id="133" name="Group 132"/>
          <p:cNvGrpSpPr/>
          <p:nvPr/>
        </p:nvGrpSpPr>
        <p:grpSpPr>
          <a:xfrm>
            <a:off x="0" y="2"/>
            <a:ext cx="12192000" cy="6488112"/>
            <a:chOff x="0" y="0"/>
            <a:chExt cx="9158326" cy="6858001"/>
          </a:xfrm>
        </p:grpSpPr>
        <p:sp>
          <p:nvSpPr>
            <p:cNvPr id="5" name="Rectangle 4"/>
            <p:cNvSpPr/>
            <p:nvPr/>
          </p:nvSpPr>
          <p:spPr>
            <a:xfrm>
              <a:off x="110" y="0"/>
              <a:ext cx="9144000" cy="495301"/>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latin typeface="Helvetica" panose="020B0604020202020204" pitchFamily="2" charset="0"/>
              </a:endParaRPr>
            </a:p>
          </p:txBody>
        </p:sp>
        <p:sp>
          <p:nvSpPr>
            <p:cNvPr id="6" name="Rectangle 5"/>
            <p:cNvSpPr/>
            <p:nvPr/>
          </p:nvSpPr>
          <p:spPr>
            <a:xfrm>
              <a:off x="0" y="482013"/>
              <a:ext cx="9145588" cy="637598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latin typeface="Helvetica" panose="020B0604020202020204" pitchFamily="2" charset="0"/>
              </a:endParaRPr>
            </a:p>
          </p:txBody>
        </p:sp>
        <p:sp>
          <p:nvSpPr>
            <p:cNvPr id="16" name="Text Placeholder 4"/>
            <p:cNvSpPr txBox="1">
              <a:spLocks/>
            </p:cNvSpPr>
            <p:nvPr/>
          </p:nvSpPr>
          <p:spPr bwMode="auto">
            <a:xfrm>
              <a:off x="0" y="0"/>
              <a:ext cx="9158326" cy="620689"/>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lt1"/>
                  </a:solidFill>
                  <a:latin typeface="Helvetica" panose="020B060402020202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ZA" dirty="0"/>
                <a:t>Understand stewardship across Information Value Chain segments</a:t>
              </a:r>
            </a:p>
          </p:txBody>
        </p:sp>
      </p:grpSp>
      <p:grpSp>
        <p:nvGrpSpPr>
          <p:cNvPr id="11" name="Group 1"/>
          <p:cNvGrpSpPr>
            <a:grpSpLocks/>
          </p:cNvGrpSpPr>
          <p:nvPr/>
        </p:nvGrpSpPr>
        <p:grpSpPr bwMode="auto">
          <a:xfrm>
            <a:off x="3660204" y="1278732"/>
            <a:ext cx="6972300" cy="5210175"/>
            <a:chOff x="2171700" y="1550988"/>
            <a:chExt cx="6972300" cy="5210175"/>
          </a:xfrm>
        </p:grpSpPr>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1550988"/>
              <a:ext cx="6972300" cy="52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4244" y="1845224"/>
              <a:ext cx="1386680" cy="249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Title 1"/>
          <p:cNvSpPr txBox="1">
            <a:spLocks/>
          </p:cNvSpPr>
          <p:nvPr/>
        </p:nvSpPr>
        <p:spPr bwMode="auto">
          <a:xfrm>
            <a:off x="2390775" y="412751"/>
            <a:ext cx="72453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endParaRPr lang="en-ZA" sz="3200"/>
          </a:p>
        </p:txBody>
      </p:sp>
      <p:sp>
        <p:nvSpPr>
          <p:cNvPr id="15" name="Rectangle 14"/>
          <p:cNvSpPr/>
          <p:nvPr/>
        </p:nvSpPr>
        <p:spPr>
          <a:xfrm>
            <a:off x="5399882" y="1278731"/>
            <a:ext cx="5266677" cy="5209382"/>
          </a:xfrm>
          <a:prstGeom prst="rect">
            <a:avLst/>
          </a:prstGeom>
          <a:solidFill>
            <a:schemeClr val="bg1"/>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dirty="0">
              <a:latin typeface="Helvetica" panose="020B0604020202020204" pitchFamily="2" charset="0"/>
            </a:endParaRPr>
          </a:p>
        </p:txBody>
      </p:sp>
      <p:sp>
        <p:nvSpPr>
          <p:cNvPr id="17" name="Right Brace 16"/>
          <p:cNvSpPr/>
          <p:nvPr/>
        </p:nvSpPr>
        <p:spPr>
          <a:xfrm>
            <a:off x="5232401" y="1277938"/>
            <a:ext cx="303213" cy="11684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8" name="Right Brace 17"/>
          <p:cNvSpPr/>
          <p:nvPr/>
        </p:nvSpPr>
        <p:spPr>
          <a:xfrm>
            <a:off x="5232401" y="4749801"/>
            <a:ext cx="303213" cy="1738313"/>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sp>
        <p:nvSpPr>
          <p:cNvPr id="19" name="Right Brace 18"/>
          <p:cNvSpPr/>
          <p:nvPr/>
        </p:nvSpPr>
        <p:spPr>
          <a:xfrm>
            <a:off x="5248276" y="2439989"/>
            <a:ext cx="303213" cy="2338387"/>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ZA" dirty="0">
              <a:latin typeface="Helvetica" panose="020B0604020202020204" pitchFamily="2" charset="0"/>
            </a:endParaRPr>
          </a:p>
        </p:txBody>
      </p:sp>
      <p:cxnSp>
        <p:nvCxnSpPr>
          <p:cNvPr id="20" name="Straight Connector 19"/>
          <p:cNvCxnSpPr/>
          <p:nvPr/>
        </p:nvCxnSpPr>
        <p:spPr>
          <a:xfrm>
            <a:off x="3741738" y="4741863"/>
            <a:ext cx="3676650"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46488" y="3013075"/>
            <a:ext cx="3676650"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683000" y="3592513"/>
            <a:ext cx="3678238"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706813" y="2449513"/>
            <a:ext cx="3676650"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646488" y="4165600"/>
            <a:ext cx="3676650"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5388758" y="1599406"/>
            <a:ext cx="5293569" cy="835180"/>
            <a:chOff x="3864757" y="1599406"/>
            <a:chExt cx="5293569" cy="835180"/>
          </a:xfrm>
        </p:grpSpPr>
        <p:pic>
          <p:nvPicPr>
            <p:cNvPr id="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1584" y="1853252"/>
              <a:ext cx="382339" cy="581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6138" y="1862138"/>
              <a:ext cx="489514" cy="557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Cloud Callout 27"/>
            <p:cNvSpPr/>
            <p:nvPr/>
          </p:nvSpPr>
          <p:spPr>
            <a:xfrm>
              <a:off x="3864757" y="1599406"/>
              <a:ext cx="524446" cy="307677"/>
            </a:xfrm>
            <a:prstGeom prst="cloudCallout">
              <a:avLst>
                <a:gd name="adj1" fmla="val 65521"/>
                <a:gd name="adj2" fmla="val 73610"/>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0000"/>
                  </a:solidFill>
                  <a:latin typeface="Helvetica" panose="020B0604020202020204" pitchFamily="2" charset="0"/>
                </a:rPr>
                <a:t>a</a:t>
              </a:r>
            </a:p>
          </p:txBody>
        </p:sp>
        <p:sp>
          <p:nvSpPr>
            <p:cNvPr id="29" name="Cloud Callout 28"/>
            <p:cNvSpPr/>
            <p:nvPr/>
          </p:nvSpPr>
          <p:spPr>
            <a:xfrm>
              <a:off x="8690151" y="1899051"/>
              <a:ext cx="468175" cy="307677"/>
            </a:xfrm>
            <a:prstGeom prst="cloudCallout">
              <a:avLst>
                <a:gd name="adj1" fmla="val -82116"/>
                <a:gd name="adj2" fmla="val -15271"/>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0000"/>
                  </a:solidFill>
                  <a:latin typeface="Helvetica" panose="020B0604020202020204" pitchFamily="2" charset="0"/>
                </a:rPr>
                <a:t>b</a:t>
              </a:r>
            </a:p>
          </p:txBody>
        </p:sp>
        <p:cxnSp>
          <p:nvCxnSpPr>
            <p:cNvPr id="30" name="Straight Arrow Connector 29"/>
            <p:cNvCxnSpPr>
              <a:stCxn id="26" idx="0"/>
              <a:endCxn id="27" idx="0"/>
            </p:cNvCxnSpPr>
            <p:nvPr/>
          </p:nvCxnSpPr>
          <p:spPr>
            <a:xfrm>
              <a:off x="4582754" y="1853252"/>
              <a:ext cx="3738141" cy="888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5388758" y="2198390"/>
            <a:ext cx="5288155" cy="817655"/>
            <a:chOff x="3864757" y="2198389"/>
            <a:chExt cx="5288155" cy="817655"/>
          </a:xfrm>
        </p:grpSpPr>
        <p:pic>
          <p:nvPicPr>
            <p:cNvPr id="3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6170" y="2434710"/>
              <a:ext cx="382339" cy="581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0724" y="2443596"/>
              <a:ext cx="489514" cy="557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Cloud Callout 33"/>
            <p:cNvSpPr/>
            <p:nvPr/>
          </p:nvSpPr>
          <p:spPr>
            <a:xfrm>
              <a:off x="3864757" y="2198389"/>
              <a:ext cx="501405" cy="307677"/>
            </a:xfrm>
            <a:prstGeom prst="cloudCallout">
              <a:avLst>
                <a:gd name="adj1" fmla="val 73877"/>
                <a:gd name="adj2" fmla="val 79165"/>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0000"/>
                  </a:solidFill>
                  <a:latin typeface="Helvetica" panose="020B0604020202020204" pitchFamily="2" charset="0"/>
                </a:rPr>
                <a:t>c</a:t>
              </a:r>
            </a:p>
          </p:txBody>
        </p:sp>
        <p:sp>
          <p:nvSpPr>
            <p:cNvPr id="35" name="Cloud Callout 34"/>
            <p:cNvSpPr/>
            <p:nvPr/>
          </p:nvSpPr>
          <p:spPr>
            <a:xfrm>
              <a:off x="8684737" y="2480509"/>
              <a:ext cx="468175" cy="307677"/>
            </a:xfrm>
            <a:prstGeom prst="cloudCallout">
              <a:avLst>
                <a:gd name="adj1" fmla="val -82116"/>
                <a:gd name="adj2" fmla="val -15271"/>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0000"/>
                  </a:solidFill>
                  <a:latin typeface="Helvetica" panose="020B0604020202020204" pitchFamily="2" charset="0"/>
                </a:rPr>
                <a:t>d</a:t>
              </a:r>
            </a:p>
          </p:txBody>
        </p:sp>
        <p:cxnSp>
          <p:nvCxnSpPr>
            <p:cNvPr id="36" name="Straight Arrow Connector 35"/>
            <p:cNvCxnSpPr>
              <a:stCxn id="32" idx="0"/>
              <a:endCxn id="33" idx="0"/>
            </p:cNvCxnSpPr>
            <p:nvPr/>
          </p:nvCxnSpPr>
          <p:spPr>
            <a:xfrm>
              <a:off x="4577340" y="2434710"/>
              <a:ext cx="3738141" cy="888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5449404" y="2917638"/>
            <a:ext cx="5227508" cy="726287"/>
            <a:chOff x="3925404" y="2917637"/>
            <a:chExt cx="5227508" cy="726287"/>
          </a:xfrm>
        </p:grpSpPr>
        <p:pic>
          <p:nvPicPr>
            <p:cNvPr id="3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6170" y="3062590"/>
              <a:ext cx="382339" cy="581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0724" y="3071476"/>
              <a:ext cx="489514" cy="557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Cloud Callout 39"/>
            <p:cNvSpPr/>
            <p:nvPr/>
          </p:nvSpPr>
          <p:spPr>
            <a:xfrm>
              <a:off x="3925404" y="2917637"/>
              <a:ext cx="479640" cy="307677"/>
            </a:xfrm>
            <a:prstGeom prst="cloudCallout">
              <a:avLst>
                <a:gd name="adj1" fmla="val 65521"/>
                <a:gd name="adj2" fmla="val 40280"/>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0000"/>
                  </a:solidFill>
                  <a:latin typeface="Helvetica" panose="020B0604020202020204" pitchFamily="2" charset="0"/>
                </a:rPr>
                <a:t>e</a:t>
              </a:r>
            </a:p>
          </p:txBody>
        </p:sp>
        <p:sp>
          <p:nvSpPr>
            <p:cNvPr id="41" name="Cloud Callout 40"/>
            <p:cNvSpPr/>
            <p:nvPr/>
          </p:nvSpPr>
          <p:spPr>
            <a:xfrm>
              <a:off x="8684737" y="3108389"/>
              <a:ext cx="468175" cy="307677"/>
            </a:xfrm>
            <a:prstGeom prst="cloudCallout">
              <a:avLst>
                <a:gd name="adj1" fmla="val -82116"/>
                <a:gd name="adj2" fmla="val -15271"/>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0000"/>
                  </a:solidFill>
                  <a:latin typeface="Helvetica" panose="020B0604020202020204" pitchFamily="2" charset="0"/>
                </a:rPr>
                <a:t>f</a:t>
              </a:r>
            </a:p>
          </p:txBody>
        </p:sp>
        <p:cxnSp>
          <p:nvCxnSpPr>
            <p:cNvPr id="42" name="Straight Arrow Connector 41"/>
            <p:cNvCxnSpPr>
              <a:stCxn id="38" idx="0"/>
              <a:endCxn id="39" idx="0"/>
            </p:cNvCxnSpPr>
            <p:nvPr/>
          </p:nvCxnSpPr>
          <p:spPr>
            <a:xfrm>
              <a:off x="4577340" y="3062590"/>
              <a:ext cx="3738141" cy="888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5447928" y="3553377"/>
            <a:ext cx="5228984" cy="666612"/>
            <a:chOff x="3923928" y="3553377"/>
            <a:chExt cx="5228984" cy="666612"/>
          </a:xfrm>
        </p:grpSpPr>
        <p:pic>
          <p:nvPicPr>
            <p:cNvPr id="4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6170" y="3638655"/>
              <a:ext cx="382339" cy="581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0724" y="3647541"/>
              <a:ext cx="489514" cy="557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Cloud Callout 45"/>
            <p:cNvSpPr/>
            <p:nvPr/>
          </p:nvSpPr>
          <p:spPr>
            <a:xfrm>
              <a:off x="3923928" y="3553377"/>
              <a:ext cx="514177" cy="307677"/>
            </a:xfrm>
            <a:prstGeom prst="cloudCallout">
              <a:avLst>
                <a:gd name="adj1" fmla="val 62337"/>
                <a:gd name="adj2" fmla="val 29170"/>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0000"/>
                  </a:solidFill>
                  <a:latin typeface="Helvetica" panose="020B0604020202020204" pitchFamily="2" charset="0"/>
                </a:rPr>
                <a:t>g</a:t>
              </a:r>
            </a:p>
          </p:txBody>
        </p:sp>
        <p:sp>
          <p:nvSpPr>
            <p:cNvPr id="47" name="Cloud Callout 46"/>
            <p:cNvSpPr/>
            <p:nvPr/>
          </p:nvSpPr>
          <p:spPr>
            <a:xfrm>
              <a:off x="8684737" y="3684454"/>
              <a:ext cx="468175" cy="307677"/>
            </a:xfrm>
            <a:prstGeom prst="cloudCallout">
              <a:avLst>
                <a:gd name="adj1" fmla="val -82116"/>
                <a:gd name="adj2" fmla="val -15271"/>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0000"/>
                  </a:solidFill>
                  <a:latin typeface="Helvetica" panose="020B0604020202020204" pitchFamily="2" charset="0"/>
                </a:rPr>
                <a:t>h</a:t>
              </a:r>
            </a:p>
          </p:txBody>
        </p:sp>
        <p:cxnSp>
          <p:nvCxnSpPr>
            <p:cNvPr id="48" name="Straight Arrow Connector 47"/>
            <p:cNvCxnSpPr>
              <a:stCxn id="44" idx="0"/>
              <a:endCxn id="45" idx="0"/>
            </p:cNvCxnSpPr>
            <p:nvPr/>
          </p:nvCxnSpPr>
          <p:spPr>
            <a:xfrm>
              <a:off x="4577340" y="3638655"/>
              <a:ext cx="3738141" cy="888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6292510" y="2140691"/>
            <a:ext cx="3307629" cy="876490"/>
            <a:chOff x="4567380" y="2140691"/>
            <a:chExt cx="3307629" cy="876490"/>
          </a:xfrm>
        </p:grpSpPr>
        <p:pic>
          <p:nvPicPr>
            <p:cNvPr id="50"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09240" y="2736229"/>
              <a:ext cx="202964" cy="235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98658" y="2140691"/>
              <a:ext cx="215691" cy="250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57048" y="2156921"/>
              <a:ext cx="226232" cy="263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84083" y="2156921"/>
              <a:ext cx="283552" cy="28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50385" y="2156920"/>
              <a:ext cx="260171" cy="263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81187" y="2732739"/>
              <a:ext cx="234942" cy="237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91639" y="2755585"/>
              <a:ext cx="258746" cy="26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7" name="Straight Arrow Connector 56"/>
            <p:cNvCxnSpPr>
              <a:stCxn id="26" idx="3"/>
              <a:endCxn id="59" idx="1"/>
            </p:cNvCxnSpPr>
            <p:nvPr/>
          </p:nvCxnSpPr>
          <p:spPr>
            <a:xfrm>
              <a:off x="4572794" y="2143919"/>
              <a:ext cx="973100" cy="43457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27" idx="1"/>
              <a:endCxn id="59" idx="3"/>
            </p:cNvCxnSpPr>
            <p:nvPr/>
          </p:nvCxnSpPr>
          <p:spPr>
            <a:xfrm flipH="1">
              <a:off x="6942207" y="2141047"/>
              <a:ext cx="932802" cy="43745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9" name="Picture 1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545894" y="2143919"/>
              <a:ext cx="1396313" cy="86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0" name="Straight Arrow Connector 59"/>
            <p:cNvCxnSpPr>
              <a:stCxn id="33" idx="1"/>
              <a:endCxn id="59" idx="3"/>
            </p:cNvCxnSpPr>
            <p:nvPr/>
          </p:nvCxnSpPr>
          <p:spPr>
            <a:xfrm flipH="1" flipV="1">
              <a:off x="6942207" y="2578497"/>
              <a:ext cx="927388" cy="14400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32" idx="3"/>
              <a:endCxn id="59" idx="1"/>
            </p:cNvCxnSpPr>
            <p:nvPr/>
          </p:nvCxnSpPr>
          <p:spPr>
            <a:xfrm flipV="1">
              <a:off x="4567380" y="2578497"/>
              <a:ext cx="978514" cy="14688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2"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64553" y="2765432"/>
              <a:ext cx="202964" cy="235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3" name="Group 62"/>
          <p:cNvGrpSpPr/>
          <p:nvPr/>
        </p:nvGrpSpPr>
        <p:grpSpPr>
          <a:xfrm>
            <a:off x="6292509" y="2141047"/>
            <a:ext cx="3535044" cy="3682846"/>
            <a:chOff x="4776522" y="2141047"/>
            <a:chExt cx="3535044" cy="3682846"/>
          </a:xfrm>
        </p:grpSpPr>
        <p:cxnSp>
          <p:nvCxnSpPr>
            <p:cNvPr id="64" name="Straight Arrow Connector 63"/>
            <p:cNvCxnSpPr>
              <a:stCxn id="73" idx="1"/>
              <a:endCxn id="44" idx="3"/>
            </p:cNvCxnSpPr>
            <p:nvPr/>
          </p:nvCxnSpPr>
          <p:spPr>
            <a:xfrm flipH="1" flipV="1">
              <a:off x="4776522" y="3929322"/>
              <a:ext cx="972711" cy="379303"/>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65" name="Group 64"/>
            <p:cNvGrpSpPr/>
            <p:nvPr/>
          </p:nvGrpSpPr>
          <p:grpSpPr>
            <a:xfrm>
              <a:off x="4776522" y="2141047"/>
              <a:ext cx="3535044" cy="3682846"/>
              <a:chOff x="4575393" y="2141047"/>
              <a:chExt cx="3535044" cy="3682846"/>
            </a:xfrm>
          </p:grpSpPr>
          <p:grpSp>
            <p:nvGrpSpPr>
              <p:cNvPr id="66" name="Group 65"/>
              <p:cNvGrpSpPr/>
              <p:nvPr/>
            </p:nvGrpSpPr>
            <p:grpSpPr>
              <a:xfrm>
                <a:off x="5548104" y="2141047"/>
                <a:ext cx="2562333" cy="3682846"/>
                <a:chOff x="5548104" y="2141047"/>
                <a:chExt cx="2562333" cy="3682846"/>
              </a:xfrm>
            </p:grpSpPr>
            <p:pic>
              <p:nvPicPr>
                <p:cNvPr id="73"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548104" y="3883932"/>
                  <a:ext cx="1399581" cy="849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4" name="Straight Arrow Connector 73"/>
                <p:cNvCxnSpPr>
                  <a:stCxn id="45" idx="1"/>
                  <a:endCxn id="73" idx="3"/>
                </p:cNvCxnSpPr>
                <p:nvPr/>
              </p:nvCxnSpPr>
              <p:spPr>
                <a:xfrm flipH="1">
                  <a:off x="6947685" y="3926450"/>
                  <a:ext cx="929923" cy="38217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39" idx="1"/>
                  <a:endCxn id="73" idx="3"/>
                </p:cNvCxnSpPr>
                <p:nvPr/>
              </p:nvCxnSpPr>
              <p:spPr>
                <a:xfrm flipH="1">
                  <a:off x="6947685" y="3350385"/>
                  <a:ext cx="929923" cy="95824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124" idx="1"/>
                  <a:endCxn id="73" idx="3"/>
                </p:cNvCxnSpPr>
                <p:nvPr/>
              </p:nvCxnSpPr>
              <p:spPr>
                <a:xfrm flipH="1" flipV="1">
                  <a:off x="6947685" y="4308625"/>
                  <a:ext cx="1162752" cy="42015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stCxn id="118" idx="0"/>
                  <a:endCxn id="73" idx="3"/>
                </p:cNvCxnSpPr>
                <p:nvPr/>
              </p:nvCxnSpPr>
              <p:spPr>
                <a:xfrm flipH="1" flipV="1">
                  <a:off x="6947685" y="4308625"/>
                  <a:ext cx="1008220" cy="72120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83" idx="3"/>
                  <a:endCxn id="73" idx="3"/>
                </p:cNvCxnSpPr>
                <p:nvPr/>
              </p:nvCxnSpPr>
              <p:spPr>
                <a:xfrm flipH="1" flipV="1">
                  <a:off x="6947685" y="4308625"/>
                  <a:ext cx="133877" cy="151526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stCxn id="33" idx="1"/>
                  <a:endCxn id="73" idx="3"/>
                </p:cNvCxnSpPr>
                <p:nvPr/>
              </p:nvCxnSpPr>
              <p:spPr>
                <a:xfrm flipH="1">
                  <a:off x="6947685" y="2722505"/>
                  <a:ext cx="929923" cy="158612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27" idx="1"/>
                  <a:endCxn id="73" idx="3"/>
                </p:cNvCxnSpPr>
                <p:nvPr/>
              </p:nvCxnSpPr>
              <p:spPr>
                <a:xfrm flipH="1">
                  <a:off x="6947685" y="2141047"/>
                  <a:ext cx="935337" cy="216757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67" name="Straight Arrow Connector 66"/>
              <p:cNvCxnSpPr>
                <a:stCxn id="73" idx="1"/>
                <a:endCxn id="83" idx="1"/>
              </p:cNvCxnSpPr>
              <p:nvPr/>
            </p:nvCxnSpPr>
            <p:spPr>
              <a:xfrm flipH="1">
                <a:off x="5426249" y="4308625"/>
                <a:ext cx="121855" cy="151526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73" idx="1"/>
                <a:endCxn id="117" idx="0"/>
              </p:cNvCxnSpPr>
              <p:nvPr/>
            </p:nvCxnSpPr>
            <p:spPr>
              <a:xfrm flipH="1">
                <a:off x="4975648" y="4308625"/>
                <a:ext cx="572456" cy="727672"/>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73" idx="1"/>
                <a:endCxn id="120" idx="3"/>
              </p:cNvCxnSpPr>
              <p:nvPr/>
            </p:nvCxnSpPr>
            <p:spPr>
              <a:xfrm flipH="1">
                <a:off x="4737899" y="4308625"/>
                <a:ext cx="810205" cy="415381"/>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73" idx="1"/>
                <a:endCxn id="38" idx="3"/>
              </p:cNvCxnSpPr>
              <p:nvPr/>
            </p:nvCxnSpPr>
            <p:spPr>
              <a:xfrm flipH="1" flipV="1">
                <a:off x="4575393" y="3353257"/>
                <a:ext cx="972711" cy="95536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73" idx="1"/>
                <a:endCxn id="32" idx="3"/>
              </p:cNvCxnSpPr>
              <p:nvPr/>
            </p:nvCxnSpPr>
            <p:spPr>
              <a:xfrm flipH="1" flipV="1">
                <a:off x="4575393" y="2725377"/>
                <a:ext cx="972711" cy="158324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73" idx="1"/>
                <a:endCxn id="26" idx="3"/>
              </p:cNvCxnSpPr>
              <p:nvPr/>
            </p:nvCxnSpPr>
            <p:spPr>
              <a:xfrm flipH="1" flipV="1">
                <a:off x="4580807" y="2143919"/>
                <a:ext cx="967297" cy="216470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nvGrpSpPr>
          <p:cNvPr id="81" name="Group 80"/>
          <p:cNvGrpSpPr/>
          <p:nvPr/>
        </p:nvGrpSpPr>
        <p:grpSpPr>
          <a:xfrm>
            <a:off x="7042534" y="5321939"/>
            <a:ext cx="2280716" cy="1088089"/>
            <a:chOff x="5518534" y="5321938"/>
            <a:chExt cx="2280716" cy="1088089"/>
          </a:xfrm>
        </p:grpSpPr>
        <p:sp>
          <p:nvSpPr>
            <p:cNvPr id="82" name="Cloud Callout 81"/>
            <p:cNvSpPr/>
            <p:nvPr/>
          </p:nvSpPr>
          <p:spPr>
            <a:xfrm>
              <a:off x="6362167" y="6102350"/>
              <a:ext cx="474494" cy="307677"/>
            </a:xfrm>
            <a:prstGeom prst="cloudCallout">
              <a:avLst>
                <a:gd name="adj1" fmla="val -24917"/>
                <a:gd name="adj2" fmla="val -123886"/>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0000"/>
                  </a:solidFill>
                  <a:latin typeface="Helvetica" panose="020B0604020202020204" pitchFamily="2" charset="0"/>
                </a:rPr>
                <a:t>m</a:t>
              </a:r>
            </a:p>
          </p:txBody>
        </p:sp>
        <p:pic>
          <p:nvPicPr>
            <p:cNvPr id="83" name="Picture 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619365" y="5707063"/>
              <a:ext cx="1655313" cy="233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4" name="Straight Arrow Connector 83"/>
            <p:cNvCxnSpPr>
              <a:stCxn id="83" idx="3"/>
              <a:endCxn id="118" idx="1"/>
            </p:cNvCxnSpPr>
            <p:nvPr/>
          </p:nvCxnSpPr>
          <p:spPr>
            <a:xfrm flipV="1">
              <a:off x="7274678" y="5321938"/>
              <a:ext cx="524572" cy="50195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83" idx="1"/>
              <a:endCxn id="117" idx="3"/>
            </p:cNvCxnSpPr>
            <p:nvPr/>
          </p:nvCxnSpPr>
          <p:spPr>
            <a:xfrm flipH="1" flipV="1">
              <a:off x="5518534" y="5328402"/>
              <a:ext cx="100831" cy="495491"/>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83" idx="0"/>
            </p:cNvCxnSpPr>
            <p:nvPr/>
          </p:nvCxnSpPr>
          <p:spPr>
            <a:xfrm flipH="1" flipV="1">
              <a:off x="6443547" y="5489575"/>
              <a:ext cx="3475" cy="21748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p:nvGrpSpPr>
        <p:grpSpPr>
          <a:xfrm>
            <a:off x="6220502" y="2722506"/>
            <a:ext cx="3302215" cy="1206817"/>
            <a:chOff x="4696501" y="2722505"/>
            <a:chExt cx="3302215" cy="1206817"/>
          </a:xfrm>
        </p:grpSpPr>
        <p:grpSp>
          <p:nvGrpSpPr>
            <p:cNvPr id="88" name="Group 87"/>
            <p:cNvGrpSpPr/>
            <p:nvPr/>
          </p:nvGrpSpPr>
          <p:grpSpPr>
            <a:xfrm>
              <a:off x="4696501" y="2722505"/>
              <a:ext cx="3302215" cy="1206817"/>
              <a:chOff x="4696501" y="2722505"/>
              <a:chExt cx="3302215" cy="1206817"/>
            </a:xfrm>
          </p:grpSpPr>
          <p:pic>
            <p:nvPicPr>
              <p:cNvPr id="90"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34975" y="3350182"/>
                <a:ext cx="202964" cy="235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06922" y="3346692"/>
                <a:ext cx="234942" cy="237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17374" y="3369538"/>
                <a:ext cx="258746" cy="26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90288" y="3379385"/>
                <a:ext cx="202964" cy="235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4" name="Group 93"/>
              <p:cNvGrpSpPr/>
              <p:nvPr/>
            </p:nvGrpSpPr>
            <p:grpSpPr>
              <a:xfrm>
                <a:off x="4696501" y="2722505"/>
                <a:ext cx="3302215" cy="1206817"/>
                <a:chOff x="4495372" y="2722505"/>
                <a:chExt cx="3302215" cy="1206817"/>
              </a:xfrm>
            </p:grpSpPr>
            <p:cxnSp>
              <p:nvCxnSpPr>
                <p:cNvPr id="95" name="Straight Arrow Connector 94"/>
                <p:cNvCxnSpPr>
                  <a:stCxn id="32" idx="3"/>
                </p:cNvCxnSpPr>
                <p:nvPr/>
              </p:nvCxnSpPr>
              <p:spPr>
                <a:xfrm>
                  <a:off x="4495372" y="2725377"/>
                  <a:ext cx="1047255" cy="714437"/>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a:stCxn id="33" idx="1"/>
                </p:cNvCxnSpPr>
                <p:nvPr/>
              </p:nvCxnSpPr>
              <p:spPr>
                <a:xfrm flipH="1">
                  <a:off x="6947935" y="2722505"/>
                  <a:ext cx="849652" cy="717309"/>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38" idx="3"/>
                </p:cNvCxnSpPr>
                <p:nvPr/>
              </p:nvCxnSpPr>
              <p:spPr>
                <a:xfrm>
                  <a:off x="4495372" y="3353257"/>
                  <a:ext cx="1047255" cy="86557"/>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44" idx="3"/>
                </p:cNvCxnSpPr>
                <p:nvPr/>
              </p:nvCxnSpPr>
              <p:spPr>
                <a:xfrm flipV="1">
                  <a:off x="4495372" y="3439814"/>
                  <a:ext cx="1047255" cy="48950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stCxn id="39" idx="1"/>
                </p:cNvCxnSpPr>
                <p:nvPr/>
              </p:nvCxnSpPr>
              <p:spPr>
                <a:xfrm flipH="1">
                  <a:off x="6947935" y="3350385"/>
                  <a:ext cx="849652" cy="89429"/>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45" idx="1"/>
                </p:cNvCxnSpPr>
                <p:nvPr/>
              </p:nvCxnSpPr>
              <p:spPr>
                <a:xfrm flipH="1" flipV="1">
                  <a:off x="6947935" y="3439814"/>
                  <a:ext cx="849652" cy="48663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sp>
          <p:nvSpPr>
            <p:cNvPr id="89" name="TextBox 88"/>
            <p:cNvSpPr txBox="1"/>
            <p:nvPr/>
          </p:nvSpPr>
          <p:spPr>
            <a:xfrm>
              <a:off x="5729246" y="3091618"/>
              <a:ext cx="1476955" cy="830997"/>
            </a:xfrm>
            <a:prstGeom prst="rect">
              <a:avLst/>
            </a:prstGeom>
            <a:solidFill>
              <a:schemeClr val="accent1">
                <a:lumMod val="40000"/>
                <a:lumOff val="60000"/>
              </a:schemeClr>
            </a:solidFill>
          </p:spPr>
          <p:txBody>
            <a:bodyPr wrap="square" rtlCol="0">
              <a:spAutoFit/>
            </a:bodyPr>
            <a:lstStyle/>
            <a:p>
              <a:pPr algn="ctr"/>
              <a:r>
                <a:rPr lang="en-ZA" sz="1600" dirty="0">
                  <a:latin typeface="Helvetica" panose="020B0604020202020204" pitchFamily="2" charset="0"/>
                </a:rPr>
                <a:t>Business Value Chain Image</a:t>
              </a:r>
            </a:p>
          </p:txBody>
        </p:sp>
      </p:grpSp>
      <p:grpSp>
        <p:nvGrpSpPr>
          <p:cNvPr id="101" name="Group 100"/>
          <p:cNvGrpSpPr/>
          <p:nvPr/>
        </p:nvGrpSpPr>
        <p:grpSpPr>
          <a:xfrm>
            <a:off x="5504968" y="3870882"/>
            <a:ext cx="5171945" cy="1749625"/>
            <a:chOff x="3980967" y="3870881"/>
            <a:chExt cx="5171945" cy="1749625"/>
          </a:xfrm>
        </p:grpSpPr>
        <p:grpSp>
          <p:nvGrpSpPr>
            <p:cNvPr id="102" name="Group 101"/>
            <p:cNvGrpSpPr/>
            <p:nvPr/>
          </p:nvGrpSpPr>
          <p:grpSpPr>
            <a:xfrm>
              <a:off x="3980967" y="3870881"/>
              <a:ext cx="5171945" cy="1749625"/>
              <a:chOff x="3980967" y="3870881"/>
              <a:chExt cx="5171945" cy="1749625"/>
            </a:xfrm>
          </p:grpSpPr>
          <p:grpSp>
            <p:nvGrpSpPr>
              <p:cNvPr id="104" name="Group 103"/>
              <p:cNvGrpSpPr/>
              <p:nvPr/>
            </p:nvGrpSpPr>
            <p:grpSpPr>
              <a:xfrm>
                <a:off x="3980967" y="3870881"/>
                <a:ext cx="5165837" cy="1749625"/>
                <a:chOff x="3980967" y="3870881"/>
                <a:chExt cx="5165837" cy="1749625"/>
              </a:xfrm>
            </p:grpSpPr>
            <p:grpSp>
              <p:nvGrpSpPr>
                <p:cNvPr id="107" name="Group 106"/>
                <p:cNvGrpSpPr/>
                <p:nvPr/>
              </p:nvGrpSpPr>
              <p:grpSpPr>
                <a:xfrm>
                  <a:off x="4385585" y="3870881"/>
                  <a:ext cx="4463398" cy="1749625"/>
                  <a:chOff x="4184456" y="3870881"/>
                  <a:chExt cx="4463398" cy="1749625"/>
                </a:xfrm>
              </p:grpSpPr>
              <p:cxnSp>
                <p:nvCxnSpPr>
                  <p:cNvPr id="110" name="Straight Arrow Connector 109"/>
                  <p:cNvCxnSpPr>
                    <a:stCxn id="118" idx="0"/>
                    <a:endCxn id="124" idx="1"/>
                  </p:cNvCxnSpPr>
                  <p:nvPr/>
                </p:nvCxnSpPr>
                <p:spPr>
                  <a:xfrm flipV="1">
                    <a:off x="7947892" y="4728781"/>
                    <a:ext cx="154532" cy="301052"/>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11" name="Group 110"/>
                  <p:cNvGrpSpPr/>
                  <p:nvPr/>
                </p:nvGrpSpPr>
                <p:grpSpPr>
                  <a:xfrm>
                    <a:off x="4184456" y="3870881"/>
                    <a:ext cx="4463398" cy="1749625"/>
                    <a:chOff x="4184456" y="3870881"/>
                    <a:chExt cx="4463398" cy="1749625"/>
                  </a:xfrm>
                </p:grpSpPr>
                <p:grpSp>
                  <p:nvGrpSpPr>
                    <p:cNvPr id="112" name="Group 111"/>
                    <p:cNvGrpSpPr/>
                    <p:nvPr/>
                  </p:nvGrpSpPr>
                  <p:grpSpPr>
                    <a:xfrm>
                      <a:off x="4184456" y="3870881"/>
                      <a:ext cx="4463398" cy="1138505"/>
                      <a:chOff x="4184456" y="3870881"/>
                      <a:chExt cx="4463398" cy="1138505"/>
                    </a:xfrm>
                  </p:grpSpPr>
                  <p:pic>
                    <p:nvPicPr>
                      <p:cNvPr id="120" name="Picture 8"/>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184456" y="4443400"/>
                        <a:ext cx="545430" cy="561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1" name="Straight Arrow Connector 120"/>
                      <p:cNvCxnSpPr>
                        <a:stCxn id="44" idx="2"/>
                        <a:endCxn id="120" idx="0"/>
                      </p:cNvCxnSpPr>
                      <p:nvPr/>
                    </p:nvCxnSpPr>
                    <p:spPr>
                      <a:xfrm>
                        <a:off x="4304203" y="4219989"/>
                        <a:ext cx="152968" cy="223411"/>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a:stCxn id="129" idx="2"/>
                        <a:endCxn id="120" idx="0"/>
                      </p:cNvCxnSpPr>
                      <p:nvPr/>
                    </p:nvCxnSpPr>
                    <p:spPr>
                      <a:xfrm flipH="1">
                        <a:off x="4457171" y="4121349"/>
                        <a:ext cx="603893" cy="322051"/>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a:stCxn id="128" idx="2"/>
                        <a:endCxn id="120" idx="0"/>
                      </p:cNvCxnSpPr>
                      <p:nvPr/>
                    </p:nvCxnSpPr>
                    <p:spPr>
                      <a:xfrm flipH="1">
                        <a:off x="4457171" y="4106863"/>
                        <a:ext cx="972845" cy="336537"/>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24" name="Picture 8"/>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102424" y="4448175"/>
                        <a:ext cx="545430" cy="561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5" name="Straight Arrow Connector 124"/>
                      <p:cNvCxnSpPr>
                        <a:stCxn id="131" idx="2"/>
                        <a:endCxn id="124" idx="0"/>
                      </p:cNvCxnSpPr>
                      <p:nvPr/>
                    </p:nvCxnSpPr>
                    <p:spPr>
                      <a:xfrm>
                        <a:off x="7420833" y="4411107"/>
                        <a:ext cx="954306" cy="3706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a:stCxn id="130" idx="3"/>
                        <a:endCxn id="124" idx="0"/>
                      </p:cNvCxnSpPr>
                      <p:nvPr/>
                    </p:nvCxnSpPr>
                    <p:spPr>
                      <a:xfrm>
                        <a:off x="7875009" y="4275131"/>
                        <a:ext cx="500130" cy="173044"/>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a:stCxn id="45" idx="2"/>
                        <a:endCxn id="124" idx="0"/>
                      </p:cNvCxnSpPr>
                      <p:nvPr/>
                    </p:nvCxnSpPr>
                    <p:spPr>
                      <a:xfrm>
                        <a:off x="8042344" y="4205359"/>
                        <a:ext cx="332795" cy="24281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28"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28534" y="3870881"/>
                        <a:ext cx="202964" cy="235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43593" y="3883819"/>
                        <a:ext cx="234942" cy="237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0"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16263" y="4144333"/>
                        <a:ext cx="258746" cy="26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19351" y="4175125"/>
                        <a:ext cx="202964" cy="235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13" name="Straight Arrow Connector 112"/>
                    <p:cNvCxnSpPr>
                      <a:stCxn id="120" idx="3"/>
                    </p:cNvCxnSpPr>
                    <p:nvPr/>
                  </p:nvCxnSpPr>
                  <p:spPr>
                    <a:xfrm>
                      <a:off x="4729886" y="4724006"/>
                      <a:ext cx="812741" cy="38091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a:stCxn id="117" idx="3"/>
                    </p:cNvCxnSpPr>
                    <p:nvPr/>
                  </p:nvCxnSpPr>
                  <p:spPr>
                    <a:xfrm flipV="1">
                      <a:off x="5317405" y="5104921"/>
                      <a:ext cx="225222" cy="223481"/>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a:stCxn id="118" idx="1"/>
                    </p:cNvCxnSpPr>
                    <p:nvPr/>
                  </p:nvCxnSpPr>
                  <p:spPr>
                    <a:xfrm flipH="1" flipV="1">
                      <a:off x="6942208" y="5104921"/>
                      <a:ext cx="655913" cy="217017"/>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a:stCxn id="124" idx="1"/>
                    </p:cNvCxnSpPr>
                    <p:nvPr/>
                  </p:nvCxnSpPr>
                  <p:spPr>
                    <a:xfrm flipH="1">
                      <a:off x="6942208" y="4728781"/>
                      <a:ext cx="1160216" cy="37614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17" name="Picture 10"/>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617864" y="5036297"/>
                      <a:ext cx="699541" cy="584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10"/>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598121" y="5029833"/>
                      <a:ext cx="699541" cy="584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9" name="Straight Arrow Connector 118"/>
                    <p:cNvCxnSpPr>
                      <a:stCxn id="117" idx="0"/>
                      <a:endCxn id="120" idx="3"/>
                    </p:cNvCxnSpPr>
                    <p:nvPr/>
                  </p:nvCxnSpPr>
                  <p:spPr>
                    <a:xfrm flipH="1" flipV="1">
                      <a:off x="4729886" y="4724006"/>
                      <a:ext cx="237749" cy="312291"/>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sp>
              <p:nvSpPr>
                <p:cNvPr id="108" name="Cloud Callout 107"/>
                <p:cNvSpPr/>
                <p:nvPr/>
              </p:nvSpPr>
              <p:spPr>
                <a:xfrm>
                  <a:off x="3980967" y="4149229"/>
                  <a:ext cx="424077" cy="307677"/>
                </a:xfrm>
                <a:prstGeom prst="cloudCallout">
                  <a:avLst>
                    <a:gd name="adj1" fmla="val 131550"/>
                    <a:gd name="adj2" fmla="val 73610"/>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err="1">
                      <a:solidFill>
                        <a:srgbClr val="FF0000"/>
                      </a:solidFill>
                      <a:latin typeface="Helvetica" panose="020B0604020202020204" pitchFamily="2" charset="0"/>
                    </a:rPr>
                    <a:t>i</a:t>
                  </a:r>
                  <a:endParaRPr lang="en-ZA" sz="1200" b="1" dirty="0">
                    <a:solidFill>
                      <a:srgbClr val="FF0000"/>
                    </a:solidFill>
                    <a:latin typeface="Helvetica" panose="020B0604020202020204" pitchFamily="2" charset="0"/>
                  </a:endParaRPr>
                </a:p>
              </p:txBody>
            </p:sp>
            <p:sp>
              <p:nvSpPr>
                <p:cNvPr id="109" name="Cloud Callout 108"/>
                <p:cNvSpPr/>
                <p:nvPr/>
              </p:nvSpPr>
              <p:spPr>
                <a:xfrm>
                  <a:off x="8762982" y="4175126"/>
                  <a:ext cx="383822" cy="307677"/>
                </a:xfrm>
                <a:prstGeom prst="cloudCallout">
                  <a:avLst>
                    <a:gd name="adj1" fmla="val -66795"/>
                    <a:gd name="adj2" fmla="val 70832"/>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0000"/>
                      </a:solidFill>
                      <a:latin typeface="Helvetica" panose="020B0604020202020204" pitchFamily="2" charset="0"/>
                    </a:rPr>
                    <a:t>j</a:t>
                  </a:r>
                </a:p>
              </p:txBody>
            </p:sp>
          </p:grpSp>
          <p:sp>
            <p:nvSpPr>
              <p:cNvPr id="105" name="Cloud Callout 104"/>
              <p:cNvSpPr/>
              <p:nvPr/>
            </p:nvSpPr>
            <p:spPr>
              <a:xfrm>
                <a:off x="4148250" y="5068426"/>
                <a:ext cx="457994" cy="307677"/>
              </a:xfrm>
              <a:prstGeom prst="cloudCallout">
                <a:avLst>
                  <a:gd name="adj1" fmla="val 107574"/>
                  <a:gd name="adj2" fmla="val 37502"/>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0000"/>
                    </a:solidFill>
                    <a:latin typeface="Helvetica" panose="020B0604020202020204" pitchFamily="2" charset="0"/>
                  </a:rPr>
                  <a:t>k</a:t>
                </a:r>
              </a:p>
            </p:txBody>
          </p:sp>
          <p:sp>
            <p:nvSpPr>
              <p:cNvPr id="106" name="Cloud Callout 105"/>
              <p:cNvSpPr/>
              <p:nvPr/>
            </p:nvSpPr>
            <p:spPr>
              <a:xfrm>
                <a:off x="8767938" y="5062999"/>
                <a:ext cx="384974" cy="307677"/>
              </a:xfrm>
              <a:prstGeom prst="cloudCallout">
                <a:avLst>
                  <a:gd name="adj1" fmla="val -146191"/>
                  <a:gd name="adj2" fmla="val 4172"/>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rgbClr val="FF0000"/>
                    </a:solidFill>
                    <a:latin typeface="Helvetica" panose="020B0604020202020204" pitchFamily="2" charset="0"/>
                  </a:rPr>
                  <a:t>l</a:t>
                </a:r>
              </a:p>
            </p:txBody>
          </p:sp>
        </p:grpSp>
        <p:sp>
          <p:nvSpPr>
            <p:cNvPr id="103" name="TextBox 102"/>
            <p:cNvSpPr txBox="1"/>
            <p:nvPr/>
          </p:nvSpPr>
          <p:spPr>
            <a:xfrm>
              <a:off x="5781679" y="4796904"/>
              <a:ext cx="1359121" cy="584775"/>
            </a:xfrm>
            <a:prstGeom prst="rect">
              <a:avLst/>
            </a:prstGeom>
            <a:solidFill>
              <a:schemeClr val="accent1">
                <a:lumMod val="40000"/>
                <a:lumOff val="60000"/>
              </a:schemeClr>
            </a:solidFill>
          </p:spPr>
          <p:txBody>
            <a:bodyPr wrap="square" rtlCol="0">
              <a:spAutoFit/>
            </a:bodyPr>
            <a:lstStyle/>
            <a:p>
              <a:pPr algn="ctr"/>
              <a:r>
                <a:rPr lang="en-ZA" sz="1600" dirty="0">
                  <a:latin typeface="Helvetica" panose="020B0604020202020204" pitchFamily="2" charset="0"/>
                </a:rPr>
                <a:t>IT Portfolio Image</a:t>
              </a:r>
            </a:p>
          </p:txBody>
        </p:sp>
      </p:grpSp>
      <p:grpSp>
        <p:nvGrpSpPr>
          <p:cNvPr id="141" name="Group 140"/>
          <p:cNvGrpSpPr/>
          <p:nvPr/>
        </p:nvGrpSpPr>
        <p:grpSpPr>
          <a:xfrm>
            <a:off x="1952857" y="1277939"/>
            <a:ext cx="1798924" cy="5210175"/>
            <a:chOff x="428857" y="1277938"/>
            <a:chExt cx="1798924" cy="5264302"/>
          </a:xfrm>
        </p:grpSpPr>
        <p:sp>
          <p:nvSpPr>
            <p:cNvPr id="4" name="Left Bracket 3"/>
            <p:cNvSpPr/>
            <p:nvPr/>
          </p:nvSpPr>
          <p:spPr>
            <a:xfrm>
              <a:off x="428857" y="1277938"/>
              <a:ext cx="1687339" cy="2008959"/>
            </a:xfrm>
            <a:prstGeom prst="leftBracket">
              <a:avLst>
                <a:gd name="adj" fmla="val 1199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a:p>
          </p:txBody>
        </p:sp>
        <p:sp>
          <p:nvSpPr>
            <p:cNvPr id="134" name="Left Bracket 133"/>
            <p:cNvSpPr/>
            <p:nvPr/>
          </p:nvSpPr>
          <p:spPr>
            <a:xfrm>
              <a:off x="428857" y="2576950"/>
              <a:ext cx="1642519" cy="3965290"/>
            </a:xfrm>
            <a:prstGeom prst="leftBracket">
              <a:avLst>
                <a:gd name="adj" fmla="val 14504"/>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ZA"/>
            </a:p>
          </p:txBody>
        </p:sp>
        <p:sp>
          <p:nvSpPr>
            <p:cNvPr id="132" name="TextBox 131"/>
            <p:cNvSpPr txBox="1"/>
            <p:nvPr/>
          </p:nvSpPr>
          <p:spPr>
            <a:xfrm>
              <a:off x="527221" y="1664043"/>
              <a:ext cx="1441647" cy="373169"/>
            </a:xfrm>
            <a:prstGeom prst="rect">
              <a:avLst/>
            </a:prstGeom>
            <a:noFill/>
          </p:spPr>
          <p:txBody>
            <a:bodyPr wrap="square" rtlCol="0">
              <a:spAutoFit/>
            </a:bodyPr>
            <a:lstStyle/>
            <a:p>
              <a:r>
                <a:rPr lang="en-ZA" dirty="0">
                  <a:solidFill>
                    <a:schemeClr val="bg2">
                      <a:lumMod val="50000"/>
                    </a:schemeClr>
                  </a:solidFill>
                </a:rPr>
                <a:t>Info &amp; Data</a:t>
              </a:r>
            </a:p>
          </p:txBody>
        </p:sp>
        <p:sp>
          <p:nvSpPr>
            <p:cNvPr id="135" name="TextBox 134"/>
            <p:cNvSpPr txBox="1"/>
            <p:nvPr/>
          </p:nvSpPr>
          <p:spPr>
            <a:xfrm>
              <a:off x="531337" y="2080056"/>
              <a:ext cx="1473843" cy="373169"/>
            </a:xfrm>
            <a:prstGeom prst="rect">
              <a:avLst/>
            </a:prstGeom>
            <a:noFill/>
          </p:spPr>
          <p:txBody>
            <a:bodyPr wrap="square" rtlCol="0">
              <a:spAutoFit/>
            </a:bodyPr>
            <a:lstStyle/>
            <a:p>
              <a:r>
                <a:rPr lang="en-ZA" dirty="0">
                  <a:solidFill>
                    <a:schemeClr val="bg2">
                      <a:lumMod val="50000"/>
                    </a:schemeClr>
                  </a:solidFill>
                </a:rPr>
                <a:t>Governance</a:t>
              </a:r>
            </a:p>
          </p:txBody>
        </p:sp>
        <p:sp>
          <p:nvSpPr>
            <p:cNvPr id="136" name="TextBox 135"/>
            <p:cNvSpPr txBox="1"/>
            <p:nvPr/>
          </p:nvSpPr>
          <p:spPr>
            <a:xfrm>
              <a:off x="527665" y="2759677"/>
              <a:ext cx="1621227" cy="373169"/>
            </a:xfrm>
            <a:prstGeom prst="rect">
              <a:avLst/>
            </a:prstGeom>
            <a:noFill/>
          </p:spPr>
          <p:txBody>
            <a:bodyPr wrap="square" rtlCol="0">
              <a:spAutoFit/>
            </a:bodyPr>
            <a:lstStyle/>
            <a:p>
              <a:r>
                <a:rPr lang="en-ZA" dirty="0">
                  <a:solidFill>
                    <a:schemeClr val="bg2">
                      <a:lumMod val="50000"/>
                    </a:schemeClr>
                  </a:solidFill>
                </a:rPr>
                <a:t>Council</a:t>
              </a:r>
            </a:p>
          </p:txBody>
        </p:sp>
        <p:sp>
          <p:nvSpPr>
            <p:cNvPr id="137" name="TextBox 136"/>
            <p:cNvSpPr txBox="1"/>
            <p:nvPr/>
          </p:nvSpPr>
          <p:spPr>
            <a:xfrm>
              <a:off x="578392" y="3968422"/>
              <a:ext cx="1621227" cy="373169"/>
            </a:xfrm>
            <a:prstGeom prst="rect">
              <a:avLst/>
            </a:prstGeom>
            <a:noFill/>
          </p:spPr>
          <p:txBody>
            <a:bodyPr wrap="square" rtlCol="0">
              <a:spAutoFit/>
            </a:bodyPr>
            <a:lstStyle/>
            <a:p>
              <a:r>
                <a:rPr lang="en-ZA" dirty="0">
                  <a:solidFill>
                    <a:schemeClr val="bg2">
                      <a:lumMod val="50000"/>
                    </a:schemeClr>
                  </a:solidFill>
                </a:rPr>
                <a:t>Info &amp; Data</a:t>
              </a:r>
            </a:p>
          </p:txBody>
        </p:sp>
        <p:sp>
          <p:nvSpPr>
            <p:cNvPr id="138" name="TextBox 137"/>
            <p:cNvSpPr txBox="1"/>
            <p:nvPr/>
          </p:nvSpPr>
          <p:spPr>
            <a:xfrm>
              <a:off x="579909" y="4416960"/>
              <a:ext cx="1621227" cy="373169"/>
            </a:xfrm>
            <a:prstGeom prst="rect">
              <a:avLst/>
            </a:prstGeom>
            <a:noFill/>
          </p:spPr>
          <p:txBody>
            <a:bodyPr wrap="square" rtlCol="0">
              <a:spAutoFit/>
            </a:bodyPr>
            <a:lstStyle/>
            <a:p>
              <a:r>
                <a:rPr lang="en-ZA" dirty="0">
                  <a:solidFill>
                    <a:schemeClr val="bg2">
                      <a:lumMod val="50000"/>
                    </a:schemeClr>
                  </a:solidFill>
                </a:rPr>
                <a:t>Stewardship</a:t>
              </a:r>
            </a:p>
          </p:txBody>
        </p:sp>
        <p:sp>
          <p:nvSpPr>
            <p:cNvPr id="139" name="TextBox 138"/>
            <p:cNvSpPr txBox="1"/>
            <p:nvPr/>
          </p:nvSpPr>
          <p:spPr>
            <a:xfrm>
              <a:off x="606554" y="4846261"/>
              <a:ext cx="1621227" cy="373169"/>
            </a:xfrm>
            <a:prstGeom prst="rect">
              <a:avLst/>
            </a:prstGeom>
            <a:noFill/>
          </p:spPr>
          <p:txBody>
            <a:bodyPr wrap="square" rtlCol="0">
              <a:spAutoFit/>
            </a:bodyPr>
            <a:lstStyle/>
            <a:p>
              <a:r>
                <a:rPr lang="en-ZA" dirty="0">
                  <a:solidFill>
                    <a:schemeClr val="bg2">
                      <a:lumMod val="50000"/>
                    </a:schemeClr>
                  </a:solidFill>
                </a:rPr>
                <a:t>Council</a:t>
              </a:r>
            </a:p>
          </p:txBody>
        </p:sp>
      </p:grpSp>
    </p:spTree>
    <p:extLst>
      <p:ext uri="{BB962C8B-B14F-4D97-AF65-F5344CB8AC3E}">
        <p14:creationId xmlns:p14="http://schemas.microsoft.com/office/powerpoint/2010/main" val="90280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500"/>
                                        <p:tgtEl>
                                          <p:spTgt spid="13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1000"/>
                                        <p:tgtEl>
                                          <p:spTgt spid="37"/>
                                        </p:tgtEl>
                                      </p:cBhvr>
                                    </p:animEffect>
                                    <p:anim calcmode="lin" valueType="num">
                                      <p:cBhvr>
                                        <p:cTn id="27" dur="1000" fill="hold"/>
                                        <p:tgtEl>
                                          <p:spTgt spid="37"/>
                                        </p:tgtEl>
                                        <p:attrNameLst>
                                          <p:attrName>ppt_x</p:attrName>
                                        </p:attrNameLst>
                                      </p:cBhvr>
                                      <p:tavLst>
                                        <p:tav tm="0">
                                          <p:val>
                                            <p:strVal val="#ppt_x"/>
                                          </p:val>
                                        </p:tav>
                                        <p:tav tm="100000">
                                          <p:val>
                                            <p:strVal val="#ppt_x"/>
                                          </p:val>
                                        </p:tav>
                                      </p:tavLst>
                                    </p:anim>
                                    <p:anim calcmode="lin" valueType="num">
                                      <p:cBhvr>
                                        <p:cTn id="2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1000"/>
                                        <p:tgtEl>
                                          <p:spTgt spid="43"/>
                                        </p:tgtEl>
                                      </p:cBhvr>
                                    </p:animEffect>
                                    <p:anim calcmode="lin" valueType="num">
                                      <p:cBhvr>
                                        <p:cTn id="34" dur="1000" fill="hold"/>
                                        <p:tgtEl>
                                          <p:spTgt spid="43"/>
                                        </p:tgtEl>
                                        <p:attrNameLst>
                                          <p:attrName>ppt_x</p:attrName>
                                        </p:attrNameLst>
                                      </p:cBhvr>
                                      <p:tavLst>
                                        <p:tav tm="0">
                                          <p:val>
                                            <p:strVal val="#ppt_x"/>
                                          </p:val>
                                        </p:tav>
                                        <p:tav tm="100000">
                                          <p:val>
                                            <p:strVal val="#ppt_x"/>
                                          </p:val>
                                        </p:tav>
                                      </p:tavLst>
                                    </p:anim>
                                    <p:anim calcmode="lin" valueType="num">
                                      <p:cBhvr>
                                        <p:cTn id="3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500"/>
                                        <p:tgtEl>
                                          <p:spTgt spid="4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87"/>
                                        </p:tgtEl>
                                        <p:attrNameLst>
                                          <p:attrName>style.visibility</p:attrName>
                                        </p:attrNameLst>
                                      </p:cBhvr>
                                      <p:to>
                                        <p:strVal val="visible"/>
                                      </p:to>
                                    </p:set>
                                    <p:animEffect transition="in" filter="fade">
                                      <p:cBhvr>
                                        <p:cTn id="49" dur="500"/>
                                        <p:tgtEl>
                                          <p:spTgt spid="8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01"/>
                                        </p:tgtEl>
                                        <p:attrNameLst>
                                          <p:attrName>style.visibility</p:attrName>
                                        </p:attrNameLst>
                                      </p:cBhvr>
                                      <p:to>
                                        <p:strVal val="visible"/>
                                      </p:to>
                                    </p:set>
                                    <p:animEffect transition="in" filter="fade">
                                      <p:cBhvr>
                                        <p:cTn id="54" dur="500"/>
                                        <p:tgtEl>
                                          <p:spTgt spid="10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81"/>
                                        </p:tgtEl>
                                        <p:attrNameLst>
                                          <p:attrName>style.visibility</p:attrName>
                                        </p:attrNameLst>
                                      </p:cBhvr>
                                      <p:to>
                                        <p:strVal val="visible"/>
                                      </p:to>
                                    </p:set>
                                    <p:animEffect transition="in" filter="fade">
                                      <p:cBhvr>
                                        <p:cTn id="59" dur="500"/>
                                        <p:tgtEl>
                                          <p:spTgt spid="8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63"/>
                                        </p:tgtEl>
                                        <p:attrNameLst>
                                          <p:attrName>style.visibility</p:attrName>
                                        </p:attrNameLst>
                                      </p:cBhvr>
                                      <p:to>
                                        <p:strVal val="visible"/>
                                      </p:to>
                                    </p:set>
                                    <p:animEffect transition="in" filter="fade">
                                      <p:cBhvr>
                                        <p:cTn id="64" dur="500"/>
                                        <p:tgtEl>
                                          <p:spTgt spid="63"/>
                                        </p:tgtEl>
                                      </p:cBhvr>
                                    </p:animEffect>
                                  </p:childTnLst>
                                </p:cTn>
                              </p:par>
                            </p:childTnLst>
                          </p:cTn>
                        </p:par>
                        <p:par>
                          <p:cTn id="65" fill="hold">
                            <p:stCondLst>
                              <p:cond delay="500"/>
                            </p:stCondLst>
                            <p:childTnLst>
                              <p:par>
                                <p:cTn id="66" presetID="10" presetClass="entr" presetSubtype="0" fill="hold" nodeType="afterEffect">
                                  <p:stCondLst>
                                    <p:cond delay="0"/>
                                  </p:stCondLst>
                                  <p:childTnLst>
                                    <p:set>
                                      <p:cBhvr>
                                        <p:cTn id="67" dur="1" fill="hold">
                                          <p:stCondLst>
                                            <p:cond delay="0"/>
                                          </p:stCondLst>
                                        </p:cTn>
                                        <p:tgtEl>
                                          <p:spTgt spid="141"/>
                                        </p:tgtEl>
                                        <p:attrNameLst>
                                          <p:attrName>style.visibility</p:attrName>
                                        </p:attrNameLst>
                                      </p:cBhvr>
                                      <p:to>
                                        <p:strVal val="visible"/>
                                      </p:to>
                                    </p:set>
                                    <p:animEffect transition="in" filter="fade">
                                      <p:cBhvr>
                                        <p:cTn id="68" dur="20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0298" y="504827"/>
            <a:ext cx="9145588" cy="6364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957" y="1788850"/>
            <a:ext cx="4142227" cy="329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4"/>
          <p:cNvSpPr txBox="1">
            <a:spLocks/>
          </p:cNvSpPr>
          <p:nvPr/>
        </p:nvSpPr>
        <p:spPr bwMode="auto">
          <a:xfrm>
            <a:off x="1557339" y="58739"/>
            <a:ext cx="9001125" cy="484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400" dirty="0">
                <a:latin typeface="Arial" charset="0"/>
                <a:cs typeface="Arial" charset="0"/>
              </a:rPr>
              <a:t>Applying the Data Management Data Disciplines</a:t>
            </a:r>
          </a:p>
        </p:txBody>
      </p:sp>
      <p:grpSp>
        <p:nvGrpSpPr>
          <p:cNvPr id="5" name="Group 10"/>
          <p:cNvGrpSpPr>
            <a:grpSpLocks/>
          </p:cNvGrpSpPr>
          <p:nvPr/>
        </p:nvGrpSpPr>
        <p:grpSpPr bwMode="auto">
          <a:xfrm>
            <a:off x="10113964" y="6521451"/>
            <a:ext cx="617537" cy="347663"/>
            <a:chOff x="8589272" y="6520719"/>
            <a:chExt cx="617729" cy="348542"/>
          </a:xfrm>
        </p:grpSpPr>
        <p:pic>
          <p:nvPicPr>
            <p:cNvPr id="6"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9272" y="6520719"/>
              <a:ext cx="556071" cy="34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1"/>
            <p:cNvSpPr txBox="1">
              <a:spLocks/>
            </p:cNvSpPr>
            <p:nvPr/>
          </p:nvSpPr>
          <p:spPr bwMode="auto">
            <a:xfrm>
              <a:off x="8691734" y="6536606"/>
              <a:ext cx="51526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0382FED-399C-41AD-848E-8D57682C77A4}" type="slidenum">
                <a:rPr lang="en-US"/>
                <a:pPr eaLnBrk="1" hangingPunct="1"/>
                <a:t>95</a:t>
              </a:fld>
              <a:endParaRPr lang="en-US"/>
            </a:p>
          </p:txBody>
        </p:sp>
      </p:grpSp>
      <p:grpSp>
        <p:nvGrpSpPr>
          <p:cNvPr id="8" name="Group 7"/>
          <p:cNvGrpSpPr/>
          <p:nvPr/>
        </p:nvGrpSpPr>
        <p:grpSpPr>
          <a:xfrm>
            <a:off x="5176563" y="2165144"/>
            <a:ext cx="547492" cy="553301"/>
            <a:chOff x="0" y="0"/>
            <a:chExt cx="2938138" cy="2560856"/>
          </a:xfrm>
        </p:grpSpPr>
        <p:cxnSp>
          <p:nvCxnSpPr>
            <p:cNvPr id="9" name="Straight Connector 8"/>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flipH="1">
            <a:off x="5447928" y="2727536"/>
            <a:ext cx="648072" cy="727582"/>
            <a:chOff x="3275856" y="2727536"/>
            <a:chExt cx="661045" cy="727582"/>
          </a:xfrm>
        </p:grpSpPr>
        <p:grpSp>
          <p:nvGrpSpPr>
            <p:cNvPr id="13" name="Group 12"/>
            <p:cNvGrpSpPr/>
            <p:nvPr/>
          </p:nvGrpSpPr>
          <p:grpSpPr>
            <a:xfrm>
              <a:off x="3275856" y="2731221"/>
              <a:ext cx="661045" cy="699609"/>
              <a:chOff x="-2021614" y="-23770"/>
              <a:chExt cx="3547525" cy="3238012"/>
            </a:xfrm>
          </p:grpSpPr>
          <p:cxnSp>
            <p:nvCxnSpPr>
              <p:cNvPr id="15" name="Straight Connector 14"/>
              <p:cNvCxnSpPr/>
              <p:nvPr/>
            </p:nvCxnSpPr>
            <p:spPr>
              <a:xfrm>
                <a:off x="-51750" y="1"/>
                <a:ext cx="1577661"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021614" y="-23770"/>
                <a:ext cx="1969864" cy="32295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886635" y="3205772"/>
                <a:ext cx="3412545" cy="84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flipV="1">
              <a:off x="3911643" y="2727536"/>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4808403" y="2727536"/>
            <a:ext cx="661045" cy="727582"/>
            <a:chOff x="3275856" y="2727536"/>
            <a:chExt cx="661045" cy="727582"/>
          </a:xfrm>
        </p:grpSpPr>
        <p:grpSp>
          <p:nvGrpSpPr>
            <p:cNvPr id="19" name="Group 18"/>
            <p:cNvGrpSpPr/>
            <p:nvPr/>
          </p:nvGrpSpPr>
          <p:grpSpPr>
            <a:xfrm>
              <a:off x="3275856" y="2731221"/>
              <a:ext cx="661045" cy="699609"/>
              <a:chOff x="-2021614" y="-23770"/>
              <a:chExt cx="3547525" cy="3238012"/>
            </a:xfrm>
          </p:grpSpPr>
          <p:cxnSp>
            <p:nvCxnSpPr>
              <p:cNvPr id="21" name="Straight Connector 20"/>
              <p:cNvCxnSpPr/>
              <p:nvPr/>
            </p:nvCxnSpPr>
            <p:spPr>
              <a:xfrm>
                <a:off x="-51750" y="1"/>
                <a:ext cx="1577661"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021614" y="-23770"/>
                <a:ext cx="1969864" cy="32295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886635" y="3205772"/>
                <a:ext cx="3412545" cy="84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flipV="1">
              <a:off x="3911643" y="2727536"/>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rot="10800000">
            <a:off x="5192440" y="4165846"/>
            <a:ext cx="547492" cy="547421"/>
            <a:chOff x="0" y="0"/>
            <a:chExt cx="2938138" cy="2560856"/>
          </a:xfrm>
        </p:grpSpPr>
        <p:cxnSp>
          <p:nvCxnSpPr>
            <p:cNvPr id="25" name="Straight Connector 24"/>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flipH="1" flipV="1">
            <a:off x="5468888" y="3429000"/>
            <a:ext cx="644204" cy="732266"/>
            <a:chOff x="3301010" y="2715428"/>
            <a:chExt cx="599349" cy="727582"/>
          </a:xfrm>
        </p:grpSpPr>
        <p:grpSp>
          <p:nvGrpSpPr>
            <p:cNvPr id="29" name="Group 28"/>
            <p:cNvGrpSpPr/>
            <p:nvPr/>
          </p:nvGrpSpPr>
          <p:grpSpPr>
            <a:xfrm>
              <a:off x="3301010" y="2727536"/>
              <a:ext cx="599349" cy="703294"/>
              <a:chOff x="-1886625" y="-40828"/>
              <a:chExt cx="3216434" cy="3255070"/>
            </a:xfrm>
          </p:grpSpPr>
          <p:cxnSp>
            <p:nvCxnSpPr>
              <p:cNvPr id="31" name="Straight Connector 30"/>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30" name="Straight Connector 29"/>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flipV="1">
            <a:off x="4797674" y="3429000"/>
            <a:ext cx="654122" cy="732266"/>
            <a:chOff x="3301010" y="2715428"/>
            <a:chExt cx="599349" cy="727582"/>
          </a:xfrm>
        </p:grpSpPr>
        <p:grpSp>
          <p:nvGrpSpPr>
            <p:cNvPr id="35" name="Group 34"/>
            <p:cNvGrpSpPr/>
            <p:nvPr/>
          </p:nvGrpSpPr>
          <p:grpSpPr>
            <a:xfrm>
              <a:off x="3301010" y="2727536"/>
              <a:ext cx="599349" cy="703294"/>
              <a:chOff x="-1886625" y="-40828"/>
              <a:chExt cx="3216434" cy="3255070"/>
            </a:xfrm>
          </p:grpSpPr>
          <p:cxnSp>
            <p:nvCxnSpPr>
              <p:cNvPr id="37" name="Straight Connector 36"/>
              <p:cNvCxnSpPr/>
              <p:nvPr/>
            </p:nvCxnSpPr>
            <p:spPr>
              <a:xfrm>
                <a:off x="19401" y="-40828"/>
                <a:ext cx="1310408" cy="2041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886625" y="-40828"/>
                <a:ext cx="1890424" cy="325507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886625" y="3200152"/>
                <a:ext cx="3179039" cy="1409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flipV="1">
              <a:off x="3896818" y="2715428"/>
              <a:ext cx="0" cy="727582"/>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rot="10800000" flipH="1">
            <a:off x="5759795" y="2722776"/>
            <a:ext cx="771148" cy="727581"/>
            <a:chOff x="0" y="0"/>
            <a:chExt cx="2938138" cy="2560856"/>
          </a:xfrm>
        </p:grpSpPr>
        <p:cxnSp>
          <p:nvCxnSpPr>
            <p:cNvPr id="41" name="Straight Connector 40"/>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flipH="1">
            <a:off x="5736812" y="3435351"/>
            <a:ext cx="791236" cy="727581"/>
            <a:chOff x="0" y="0"/>
            <a:chExt cx="2938138" cy="2560856"/>
          </a:xfrm>
        </p:grpSpPr>
        <p:cxnSp>
          <p:nvCxnSpPr>
            <p:cNvPr id="45" name="Straight Connector 44"/>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rot="10800000" flipH="1">
            <a:off x="4380352" y="2729530"/>
            <a:ext cx="771148" cy="727581"/>
            <a:chOff x="0" y="0"/>
            <a:chExt cx="2938138" cy="2560856"/>
          </a:xfrm>
        </p:grpSpPr>
        <p:cxnSp>
          <p:nvCxnSpPr>
            <p:cNvPr id="49" name="Straight Connector 48"/>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flipH="1">
            <a:off x="4357369" y="3442105"/>
            <a:ext cx="791236" cy="727581"/>
            <a:chOff x="0" y="0"/>
            <a:chExt cx="2938138" cy="2560856"/>
          </a:xfrm>
        </p:grpSpPr>
        <p:cxnSp>
          <p:nvCxnSpPr>
            <p:cNvPr id="53" name="Straight Connector 52"/>
            <p:cNvCxnSpPr/>
            <p:nvPr/>
          </p:nvCxnSpPr>
          <p:spPr>
            <a:xfrm rot="5400000" flipV="1">
              <a:off x="919453" y="522834"/>
              <a:ext cx="2533641" cy="14879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flipH="1" flipV="1">
              <a:off x="-559285" y="559285"/>
              <a:ext cx="2560856" cy="14422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1474802" y="1082208"/>
              <a:ext cx="8459" cy="29182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5167888" y="601728"/>
            <a:ext cx="568072" cy="5635585"/>
            <a:chOff x="4082182" y="-1874853"/>
            <a:chExt cx="979635" cy="10540371"/>
          </a:xfrm>
        </p:grpSpPr>
        <p:sp>
          <p:nvSpPr>
            <p:cNvPr id="57" name="Rectangle 56"/>
            <p:cNvSpPr/>
            <p:nvPr/>
          </p:nvSpPr>
          <p:spPr>
            <a:xfrm>
              <a:off x="4082182" y="-1874853"/>
              <a:ext cx="925286" cy="937201"/>
            </a:xfrm>
            <a:prstGeom prst="rect">
              <a:avLst/>
            </a:prstGeom>
            <a:solidFill>
              <a:srgbClr val="FF0000">
                <a:alpha val="21000"/>
              </a:srgbClr>
            </a:solid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Critical to</a:t>
              </a:r>
            </a:p>
            <a:p>
              <a:pPr algn="ctr"/>
              <a:r>
                <a:rPr lang="en-ZA" sz="800" b="1" dirty="0">
                  <a:solidFill>
                    <a:schemeClr val="tx1"/>
                  </a:solidFill>
                  <a:latin typeface="Verdana" pitchFamily="34" charset="0"/>
                  <a:ea typeface="Verdana" pitchFamily="34" charset="0"/>
                  <a:cs typeface="Verdana" pitchFamily="34" charset="0"/>
                </a:rPr>
                <a:t>Act</a:t>
              </a:r>
            </a:p>
          </p:txBody>
        </p:sp>
        <p:sp>
          <p:nvSpPr>
            <p:cNvPr id="58" name="Rectangle 57"/>
            <p:cNvSpPr/>
            <p:nvPr/>
          </p:nvSpPr>
          <p:spPr>
            <a:xfrm>
              <a:off x="4129726" y="7986633"/>
              <a:ext cx="932091" cy="678885"/>
            </a:xfrm>
            <a:prstGeom prst="rect">
              <a:avLst/>
            </a:prstGeom>
            <a:solidFill>
              <a:srgbClr val="FF0000">
                <a:alpha val="21000"/>
              </a:srgbClr>
            </a:solid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Use</a:t>
              </a:r>
            </a:p>
            <a:p>
              <a:pPr algn="ctr"/>
              <a:r>
                <a:rPr lang="en-ZA" sz="800" b="1" dirty="0">
                  <a:solidFill>
                    <a:schemeClr val="tx1"/>
                  </a:solidFill>
                  <a:latin typeface="Verdana" pitchFamily="34" charset="0"/>
                  <a:ea typeface="Verdana" pitchFamily="34" charset="0"/>
                  <a:cs typeface="Verdana" pitchFamily="34" charset="0"/>
                </a:rPr>
                <a:t>Stage 0</a:t>
              </a:r>
            </a:p>
          </p:txBody>
        </p:sp>
        <p:cxnSp>
          <p:nvCxnSpPr>
            <p:cNvPr id="59" name="Straight Connector 58"/>
            <p:cNvCxnSpPr/>
            <p:nvPr/>
          </p:nvCxnSpPr>
          <p:spPr>
            <a:xfrm flipH="1" flipV="1">
              <a:off x="4082183" y="-1062917"/>
              <a:ext cx="967307" cy="9091572"/>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4124204" y="-1062917"/>
              <a:ext cx="896871" cy="9049550"/>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5452297" y="718334"/>
            <a:ext cx="1111155" cy="5446970"/>
            <a:chOff x="4288078" y="-1464890"/>
            <a:chExt cx="2022764" cy="9935697"/>
          </a:xfrm>
        </p:grpSpPr>
        <p:cxnSp>
          <p:nvCxnSpPr>
            <p:cNvPr id="62" name="Straight Connector 61"/>
            <p:cNvCxnSpPr/>
            <p:nvPr/>
          </p:nvCxnSpPr>
          <p:spPr>
            <a:xfrm flipH="1" flipV="1">
              <a:off x="4288078" y="3507526"/>
              <a:ext cx="1948547" cy="4473514"/>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4331915" y="-763565"/>
              <a:ext cx="1904710" cy="4243146"/>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4754825" y="-1464890"/>
              <a:ext cx="1556017" cy="701325"/>
            </a:xfrm>
            <a:prstGeom prst="rect">
              <a:avLst/>
            </a:prstGeom>
            <a:solidFill>
              <a:srgbClr val="00B050">
                <a:alpha val="21000"/>
              </a:srgb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Required     </a:t>
              </a:r>
            </a:p>
            <a:p>
              <a:pPr algn="ctr"/>
              <a:r>
                <a:rPr lang="en-ZA" sz="800" b="1" dirty="0">
                  <a:solidFill>
                    <a:schemeClr val="tx1"/>
                  </a:solidFill>
                  <a:latin typeface="Verdana" pitchFamily="34" charset="0"/>
                  <a:ea typeface="Verdana" pitchFamily="34" charset="0"/>
                  <a:cs typeface="Verdana" pitchFamily="34" charset="0"/>
                </a:rPr>
                <a:t>to be prepared</a:t>
              </a:r>
            </a:p>
          </p:txBody>
        </p:sp>
        <p:sp>
          <p:nvSpPr>
            <p:cNvPr id="65" name="Rectangle 64"/>
            <p:cNvSpPr/>
            <p:nvPr/>
          </p:nvSpPr>
          <p:spPr>
            <a:xfrm>
              <a:off x="4810127" y="7960941"/>
              <a:ext cx="1500714" cy="509866"/>
            </a:xfrm>
            <a:prstGeom prst="rect">
              <a:avLst/>
            </a:prstGeom>
            <a:solidFill>
              <a:srgbClr val="00B050">
                <a:alpha val="21000"/>
              </a:srgb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Life Cycle</a:t>
              </a:r>
            </a:p>
            <a:p>
              <a:pPr algn="ctr"/>
              <a:r>
                <a:rPr lang="en-ZA" sz="800" b="1" dirty="0">
                  <a:solidFill>
                    <a:schemeClr val="tx1"/>
                  </a:solidFill>
                  <a:latin typeface="Verdana" pitchFamily="34" charset="0"/>
                  <a:ea typeface="Verdana" pitchFamily="34" charset="0"/>
                  <a:cs typeface="Verdana" pitchFamily="34" charset="0"/>
                </a:rPr>
                <a:t>Stage -1</a:t>
              </a:r>
            </a:p>
          </p:txBody>
        </p:sp>
      </p:grpSp>
      <p:grpSp>
        <p:nvGrpSpPr>
          <p:cNvPr id="66" name="Group 65"/>
          <p:cNvGrpSpPr/>
          <p:nvPr/>
        </p:nvGrpSpPr>
        <p:grpSpPr>
          <a:xfrm>
            <a:off x="5464330" y="709738"/>
            <a:ext cx="2251183" cy="5469274"/>
            <a:chOff x="4177129" y="-1674242"/>
            <a:chExt cx="4865472" cy="9939305"/>
          </a:xfrm>
        </p:grpSpPr>
        <p:cxnSp>
          <p:nvCxnSpPr>
            <p:cNvPr id="67" name="Straight Connector 66"/>
            <p:cNvCxnSpPr/>
            <p:nvPr/>
          </p:nvCxnSpPr>
          <p:spPr>
            <a:xfrm flipV="1">
              <a:off x="4177129" y="-959900"/>
              <a:ext cx="4600679" cy="4227371"/>
            </a:xfrm>
            <a:prstGeom prst="line">
              <a:avLst/>
            </a:prstGeom>
            <a:ln w="25400">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4203170" y="3318556"/>
              <a:ext cx="4839431" cy="4436641"/>
            </a:xfrm>
            <a:prstGeom prst="line">
              <a:avLst/>
            </a:prstGeom>
            <a:ln w="25400">
              <a:solidFill>
                <a:srgbClr val="FFC000"/>
              </a:solidFill>
              <a:prstDash val="lgDash"/>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6518942" y="-1674242"/>
              <a:ext cx="2258865" cy="714342"/>
            </a:xfrm>
            <a:prstGeom prst="rect">
              <a:avLst/>
            </a:prstGeom>
            <a:solidFill>
              <a:srgbClr val="FFC000">
                <a:alpha val="21000"/>
              </a:srgbClr>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Medium Term</a:t>
              </a:r>
            </a:p>
            <a:p>
              <a:pPr algn="ctr"/>
              <a:r>
                <a:rPr lang="en-ZA" sz="800" b="1" dirty="0">
                  <a:solidFill>
                    <a:schemeClr val="tx1"/>
                  </a:solidFill>
                  <a:latin typeface="Verdana" pitchFamily="34" charset="0"/>
                  <a:ea typeface="Verdana" pitchFamily="34" charset="0"/>
                  <a:cs typeface="Verdana" pitchFamily="34" charset="0"/>
                </a:rPr>
                <a:t>Planning / Preparation</a:t>
              </a:r>
            </a:p>
          </p:txBody>
        </p:sp>
        <p:sp>
          <p:nvSpPr>
            <p:cNvPr id="70" name="Rectangle 69"/>
            <p:cNvSpPr/>
            <p:nvPr/>
          </p:nvSpPr>
          <p:spPr>
            <a:xfrm>
              <a:off x="6529922" y="7755196"/>
              <a:ext cx="2512679" cy="509867"/>
            </a:xfrm>
            <a:prstGeom prst="rect">
              <a:avLst/>
            </a:prstGeom>
            <a:solidFill>
              <a:srgbClr val="FFC000">
                <a:alpha val="21000"/>
              </a:srgbClr>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a:solidFill>
                    <a:schemeClr val="tx1"/>
                  </a:solidFill>
                  <a:latin typeface="Verdana" pitchFamily="34" charset="0"/>
                  <a:ea typeface="Verdana" pitchFamily="34" charset="0"/>
                  <a:cs typeface="Verdana" pitchFamily="34" charset="0"/>
                </a:rPr>
                <a:t>Life Cycle</a:t>
              </a:r>
            </a:p>
            <a:p>
              <a:pPr algn="ctr"/>
              <a:r>
                <a:rPr lang="en-ZA" sz="800" b="1">
                  <a:solidFill>
                    <a:schemeClr val="tx1"/>
                  </a:solidFill>
                  <a:latin typeface="Verdana" pitchFamily="34" charset="0"/>
                  <a:ea typeface="Verdana" pitchFamily="34" charset="0"/>
                  <a:cs typeface="Verdana" pitchFamily="34" charset="0"/>
                </a:rPr>
                <a:t>Stage -2</a:t>
              </a:r>
            </a:p>
          </p:txBody>
        </p:sp>
      </p:grpSp>
      <p:grpSp>
        <p:nvGrpSpPr>
          <p:cNvPr id="71" name="Group 70"/>
          <p:cNvGrpSpPr/>
          <p:nvPr/>
        </p:nvGrpSpPr>
        <p:grpSpPr>
          <a:xfrm>
            <a:off x="5460151" y="718335"/>
            <a:ext cx="3444161" cy="5460677"/>
            <a:chOff x="1062398" y="-1861876"/>
            <a:chExt cx="7019204" cy="10332683"/>
          </a:xfrm>
        </p:grpSpPr>
        <p:cxnSp>
          <p:nvCxnSpPr>
            <p:cNvPr id="72" name="Straight Connector 71"/>
            <p:cNvCxnSpPr/>
            <p:nvPr/>
          </p:nvCxnSpPr>
          <p:spPr>
            <a:xfrm>
              <a:off x="1103219" y="3286004"/>
              <a:ext cx="6908347" cy="4581526"/>
            </a:xfrm>
            <a:prstGeom prst="line">
              <a:avLst/>
            </a:prstGeom>
            <a:ln w="25400">
              <a:solidFill>
                <a:schemeClr val="tx2"/>
              </a:solidFill>
              <a:prstDash val="lg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1062398" y="-1112785"/>
              <a:ext cx="6542554" cy="4398789"/>
            </a:xfrm>
            <a:prstGeom prst="line">
              <a:avLst/>
            </a:prstGeom>
            <a:ln w="25400">
              <a:solidFill>
                <a:schemeClr val="tx2"/>
              </a:solidFill>
              <a:prstDash val="lgDash"/>
            </a:ln>
          </p:spPr>
          <p:style>
            <a:lnRef idx="1">
              <a:schemeClr val="accent1"/>
            </a:lnRef>
            <a:fillRef idx="0">
              <a:schemeClr val="accent1"/>
            </a:fillRef>
            <a:effectRef idx="0">
              <a:schemeClr val="accent1"/>
            </a:effectRef>
            <a:fontRef idx="minor">
              <a:schemeClr val="tx1"/>
            </a:fontRef>
          </p:style>
        </p:cxnSp>
        <p:sp>
          <p:nvSpPr>
            <p:cNvPr id="74" name="Rectangle 73"/>
            <p:cNvSpPr/>
            <p:nvPr/>
          </p:nvSpPr>
          <p:spPr>
            <a:xfrm>
              <a:off x="5414443" y="-1861876"/>
              <a:ext cx="2316576" cy="766140"/>
            </a:xfrm>
            <a:prstGeom prst="rect">
              <a:avLst/>
            </a:prstGeom>
            <a:solidFill>
              <a:srgbClr val="0070C0">
                <a:alpha val="21000"/>
              </a:srgbClr>
            </a:solidFill>
            <a:ln>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Long Term</a:t>
              </a:r>
              <a:endParaRPr lang="en-ZA" sz="800" dirty="0"/>
            </a:p>
            <a:p>
              <a:pPr algn="ctr"/>
              <a:r>
                <a:rPr lang="en-ZA" sz="800" b="1" dirty="0">
                  <a:solidFill>
                    <a:schemeClr val="tx1"/>
                  </a:solidFill>
                  <a:latin typeface="Verdana" pitchFamily="34" charset="0"/>
                  <a:ea typeface="Verdana" pitchFamily="34" charset="0"/>
                  <a:cs typeface="Verdana" pitchFamily="34" charset="0"/>
                </a:rPr>
                <a:t>Planning / Preparation</a:t>
              </a:r>
              <a:endParaRPr lang="en-ZA" sz="800" dirty="0">
                <a:solidFill>
                  <a:schemeClr val="tx1"/>
                </a:solidFill>
                <a:latin typeface="Verdana" pitchFamily="34" charset="0"/>
                <a:ea typeface="Verdana" pitchFamily="34" charset="0"/>
                <a:cs typeface="Verdana" pitchFamily="34" charset="0"/>
              </a:endParaRPr>
            </a:p>
          </p:txBody>
        </p:sp>
        <p:sp>
          <p:nvSpPr>
            <p:cNvPr id="75" name="Rectangle 74"/>
            <p:cNvSpPr/>
            <p:nvPr/>
          </p:nvSpPr>
          <p:spPr>
            <a:xfrm>
              <a:off x="5721317" y="7960940"/>
              <a:ext cx="2360285" cy="509867"/>
            </a:xfrm>
            <a:prstGeom prst="rect">
              <a:avLst/>
            </a:prstGeom>
            <a:solidFill>
              <a:srgbClr val="0070C0">
                <a:alpha val="21000"/>
              </a:srgbClr>
            </a:solidFill>
            <a:ln>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a:solidFill>
                    <a:schemeClr val="tx1"/>
                  </a:solidFill>
                  <a:latin typeface="Verdana" pitchFamily="34" charset="0"/>
                  <a:ea typeface="Verdana" pitchFamily="34" charset="0"/>
                  <a:cs typeface="Verdana" pitchFamily="34" charset="0"/>
                </a:rPr>
                <a:t>Life Cycle</a:t>
              </a:r>
            </a:p>
            <a:p>
              <a:pPr algn="ctr"/>
              <a:r>
                <a:rPr lang="en-ZA" sz="800" b="1">
                  <a:solidFill>
                    <a:schemeClr val="tx1"/>
                  </a:solidFill>
                  <a:latin typeface="Verdana" pitchFamily="34" charset="0"/>
                  <a:ea typeface="Verdana" pitchFamily="34" charset="0"/>
                  <a:cs typeface="Verdana" pitchFamily="34" charset="0"/>
                </a:rPr>
                <a:t>Stage -3</a:t>
              </a:r>
            </a:p>
          </p:txBody>
        </p:sp>
      </p:grpSp>
      <p:grpSp>
        <p:nvGrpSpPr>
          <p:cNvPr id="76" name="Group 75"/>
          <p:cNvGrpSpPr/>
          <p:nvPr/>
        </p:nvGrpSpPr>
        <p:grpSpPr>
          <a:xfrm>
            <a:off x="4269851" y="709737"/>
            <a:ext cx="1191430" cy="5451506"/>
            <a:chOff x="3521975" y="-1612808"/>
            <a:chExt cx="2087169" cy="9788129"/>
          </a:xfrm>
        </p:grpSpPr>
        <p:cxnSp>
          <p:nvCxnSpPr>
            <p:cNvPr id="77" name="Straight Connector 76"/>
            <p:cNvCxnSpPr/>
            <p:nvPr/>
          </p:nvCxnSpPr>
          <p:spPr>
            <a:xfrm flipH="1" flipV="1">
              <a:off x="3724713" y="-907036"/>
              <a:ext cx="1884431" cy="4177755"/>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3547662" y="3338754"/>
              <a:ext cx="2061482" cy="4376949"/>
            </a:xfrm>
            <a:prstGeom prst="line">
              <a:avLst/>
            </a:prstGeom>
            <a:ln w="25400">
              <a:solidFill>
                <a:srgbClr val="00B050"/>
              </a:solidFill>
              <a:prstDash val="lgDash"/>
            </a:ln>
          </p:spPr>
          <p:style>
            <a:lnRef idx="1">
              <a:schemeClr val="accent1"/>
            </a:lnRef>
            <a:fillRef idx="0">
              <a:schemeClr val="accent1"/>
            </a:fillRef>
            <a:effectRef idx="0">
              <a:schemeClr val="accent1"/>
            </a:effectRef>
            <a:fontRef idx="minor">
              <a:schemeClr val="tx1"/>
            </a:fontRef>
          </p:style>
        </p:cxnSp>
        <p:sp>
          <p:nvSpPr>
            <p:cNvPr id="79" name="Rectangle 78"/>
            <p:cNvSpPr/>
            <p:nvPr/>
          </p:nvSpPr>
          <p:spPr>
            <a:xfrm>
              <a:off x="3674926" y="-1612808"/>
              <a:ext cx="1428270" cy="705770"/>
            </a:xfrm>
            <a:prstGeom prst="rect">
              <a:avLst/>
            </a:prstGeom>
            <a:solidFill>
              <a:srgbClr val="00B050">
                <a:alpha val="21000"/>
              </a:srgb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Required</a:t>
              </a:r>
            </a:p>
            <a:p>
              <a:pPr algn="ctr"/>
              <a:r>
                <a:rPr lang="en-ZA" sz="800" b="1" dirty="0">
                  <a:solidFill>
                    <a:schemeClr val="tx1"/>
                  </a:solidFill>
                  <a:latin typeface="Verdana" pitchFamily="34" charset="0"/>
                  <a:ea typeface="Verdana" pitchFamily="34" charset="0"/>
                  <a:cs typeface="Verdana" pitchFamily="34" charset="0"/>
                </a:rPr>
                <a:t>for reuse</a:t>
              </a:r>
            </a:p>
          </p:txBody>
        </p:sp>
        <p:sp>
          <p:nvSpPr>
            <p:cNvPr id="80" name="Rectangle 79"/>
            <p:cNvSpPr/>
            <p:nvPr/>
          </p:nvSpPr>
          <p:spPr>
            <a:xfrm>
              <a:off x="3521975" y="7665454"/>
              <a:ext cx="1615886" cy="509867"/>
            </a:xfrm>
            <a:prstGeom prst="rect">
              <a:avLst/>
            </a:prstGeom>
            <a:solidFill>
              <a:srgbClr val="00B050">
                <a:alpha val="21000"/>
              </a:srgb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a:solidFill>
                    <a:schemeClr val="tx1"/>
                  </a:solidFill>
                  <a:latin typeface="Verdana" pitchFamily="34" charset="0"/>
                  <a:ea typeface="Verdana" pitchFamily="34" charset="0"/>
                  <a:cs typeface="Verdana" pitchFamily="34" charset="0"/>
                </a:rPr>
                <a:t>Life Cycle </a:t>
              </a:r>
            </a:p>
            <a:p>
              <a:pPr algn="ctr"/>
              <a:r>
                <a:rPr lang="en-ZA" sz="800" b="1">
                  <a:solidFill>
                    <a:schemeClr val="tx1"/>
                  </a:solidFill>
                  <a:latin typeface="Verdana" pitchFamily="34" charset="0"/>
                  <a:ea typeface="Verdana" pitchFamily="34" charset="0"/>
                  <a:cs typeface="Verdana" pitchFamily="34" charset="0"/>
                </a:rPr>
                <a:t>Stage 1</a:t>
              </a:r>
            </a:p>
          </p:txBody>
        </p:sp>
      </p:grpSp>
      <p:grpSp>
        <p:nvGrpSpPr>
          <p:cNvPr id="81" name="Group 80"/>
          <p:cNvGrpSpPr/>
          <p:nvPr/>
        </p:nvGrpSpPr>
        <p:grpSpPr>
          <a:xfrm>
            <a:off x="3215680" y="709737"/>
            <a:ext cx="2224256" cy="5471044"/>
            <a:chOff x="631343" y="-78109"/>
            <a:chExt cx="3900316" cy="9928459"/>
          </a:xfrm>
        </p:grpSpPr>
        <p:cxnSp>
          <p:nvCxnSpPr>
            <p:cNvPr id="82" name="Straight Connector 81"/>
            <p:cNvCxnSpPr/>
            <p:nvPr/>
          </p:nvCxnSpPr>
          <p:spPr>
            <a:xfrm flipV="1">
              <a:off x="631343" y="4885605"/>
              <a:ext cx="3900316" cy="4464746"/>
            </a:xfrm>
            <a:prstGeom prst="line">
              <a:avLst/>
            </a:prstGeom>
            <a:ln w="25400">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631344" y="594618"/>
              <a:ext cx="3859493" cy="4277378"/>
            </a:xfrm>
            <a:prstGeom prst="line">
              <a:avLst/>
            </a:prstGeom>
            <a:ln w="25400">
              <a:solidFill>
                <a:srgbClr val="FFC000"/>
              </a:solidFill>
              <a:prstDash val="lgDash"/>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631343" y="-78109"/>
              <a:ext cx="1983503" cy="672725"/>
            </a:xfrm>
            <a:prstGeom prst="rect">
              <a:avLst/>
            </a:prstGeom>
            <a:solidFill>
              <a:srgbClr val="FFC000">
                <a:alpha val="21000"/>
              </a:srgbClr>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a:solidFill>
                    <a:schemeClr val="tx1"/>
                  </a:solidFill>
                  <a:latin typeface="Verdana" pitchFamily="34" charset="0"/>
                  <a:ea typeface="Verdana" pitchFamily="34" charset="0"/>
                  <a:cs typeface="Verdana" pitchFamily="34" charset="0"/>
                </a:rPr>
                <a:t>Medium Term</a:t>
              </a:r>
            </a:p>
            <a:p>
              <a:pPr algn="ctr"/>
              <a:r>
                <a:rPr lang="en-ZA" sz="800" b="1">
                  <a:solidFill>
                    <a:schemeClr val="tx1"/>
                  </a:solidFill>
                  <a:latin typeface="Verdana" pitchFamily="34" charset="0"/>
                  <a:ea typeface="Verdana" pitchFamily="34" charset="0"/>
                  <a:cs typeface="Verdana" pitchFamily="34" charset="0"/>
                </a:rPr>
                <a:t> Analysis &amp; Intelligence</a:t>
              </a:r>
            </a:p>
          </p:txBody>
        </p:sp>
        <p:sp>
          <p:nvSpPr>
            <p:cNvPr id="85" name="Rectangle 84"/>
            <p:cNvSpPr/>
            <p:nvPr/>
          </p:nvSpPr>
          <p:spPr>
            <a:xfrm>
              <a:off x="631343" y="9340482"/>
              <a:ext cx="1874240" cy="509868"/>
            </a:xfrm>
            <a:prstGeom prst="rect">
              <a:avLst/>
            </a:prstGeom>
            <a:solidFill>
              <a:srgbClr val="FFC000">
                <a:alpha val="21000"/>
              </a:srgbClr>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a:solidFill>
                    <a:schemeClr val="tx1"/>
                  </a:solidFill>
                  <a:latin typeface="Verdana" pitchFamily="34" charset="0"/>
                  <a:ea typeface="Verdana" pitchFamily="34" charset="0"/>
                  <a:cs typeface="Verdana" pitchFamily="34" charset="0"/>
                </a:rPr>
                <a:t>Life Cycle </a:t>
              </a:r>
            </a:p>
            <a:p>
              <a:pPr algn="ctr"/>
              <a:r>
                <a:rPr lang="en-ZA" sz="800" b="1">
                  <a:solidFill>
                    <a:schemeClr val="tx1"/>
                  </a:solidFill>
                  <a:latin typeface="Verdana" pitchFamily="34" charset="0"/>
                  <a:ea typeface="Verdana" pitchFamily="34" charset="0"/>
                  <a:cs typeface="Verdana" pitchFamily="34" charset="0"/>
                </a:rPr>
                <a:t>Stage 2</a:t>
              </a:r>
            </a:p>
          </p:txBody>
        </p:sp>
      </p:grpSp>
      <p:grpSp>
        <p:nvGrpSpPr>
          <p:cNvPr id="86" name="Group 85"/>
          <p:cNvGrpSpPr/>
          <p:nvPr/>
        </p:nvGrpSpPr>
        <p:grpSpPr>
          <a:xfrm>
            <a:off x="2007013" y="709738"/>
            <a:ext cx="3459773" cy="5474486"/>
            <a:chOff x="151439" y="-182549"/>
            <a:chExt cx="6778677" cy="10229262"/>
          </a:xfrm>
        </p:grpSpPr>
        <p:cxnSp>
          <p:nvCxnSpPr>
            <p:cNvPr id="87" name="Straight Connector 86"/>
            <p:cNvCxnSpPr/>
            <p:nvPr/>
          </p:nvCxnSpPr>
          <p:spPr>
            <a:xfrm>
              <a:off x="151439" y="551931"/>
              <a:ext cx="6751465" cy="4362568"/>
            </a:xfrm>
            <a:prstGeom prst="line">
              <a:avLst/>
            </a:prstGeom>
            <a:ln w="25400">
              <a:solidFill>
                <a:schemeClr val="tx2"/>
              </a:solidFill>
              <a:prstDash val="lgDash"/>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151439" y="4873678"/>
              <a:ext cx="6778677" cy="4599485"/>
            </a:xfrm>
            <a:prstGeom prst="line">
              <a:avLst/>
            </a:prstGeom>
            <a:ln w="25400">
              <a:solidFill>
                <a:schemeClr val="tx2"/>
              </a:solidFill>
              <a:prstDash val="lgDash"/>
            </a:ln>
          </p:spPr>
          <p:style>
            <a:lnRef idx="1">
              <a:schemeClr val="accent1"/>
            </a:lnRef>
            <a:fillRef idx="0">
              <a:schemeClr val="accent1"/>
            </a:fillRef>
            <a:effectRef idx="0">
              <a:schemeClr val="accent1"/>
            </a:effectRef>
            <a:fontRef idx="minor">
              <a:schemeClr val="tx1"/>
            </a:fontRef>
          </p:style>
        </p:cxnSp>
        <p:sp>
          <p:nvSpPr>
            <p:cNvPr id="89" name="Rectangle 88"/>
            <p:cNvSpPr/>
            <p:nvPr/>
          </p:nvSpPr>
          <p:spPr>
            <a:xfrm>
              <a:off x="151439" y="-182549"/>
              <a:ext cx="2307053" cy="699620"/>
            </a:xfrm>
            <a:prstGeom prst="rect">
              <a:avLst/>
            </a:prstGeom>
            <a:solidFill>
              <a:srgbClr val="0070C0">
                <a:alpha val="21000"/>
              </a:srgbClr>
            </a:solidFill>
            <a:ln>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Long Term </a:t>
              </a:r>
            </a:p>
            <a:p>
              <a:pPr algn="ctr"/>
              <a:r>
                <a:rPr lang="en-ZA" sz="800" b="1" dirty="0">
                  <a:solidFill>
                    <a:schemeClr val="tx1"/>
                  </a:solidFill>
                  <a:latin typeface="Verdana" pitchFamily="34" charset="0"/>
                  <a:ea typeface="Verdana" pitchFamily="34" charset="0"/>
                  <a:cs typeface="Verdana" pitchFamily="34" charset="0"/>
                </a:rPr>
                <a:t>Historical</a:t>
              </a:r>
            </a:p>
          </p:txBody>
        </p:sp>
        <p:sp>
          <p:nvSpPr>
            <p:cNvPr id="90" name="Rectangle 89"/>
            <p:cNvSpPr/>
            <p:nvPr/>
          </p:nvSpPr>
          <p:spPr>
            <a:xfrm>
              <a:off x="151439" y="9536846"/>
              <a:ext cx="2316577" cy="509867"/>
            </a:xfrm>
            <a:prstGeom prst="rect">
              <a:avLst/>
            </a:prstGeom>
            <a:solidFill>
              <a:srgbClr val="0070C0">
                <a:alpha val="21000"/>
              </a:srgbClr>
            </a:solidFill>
            <a:ln>
              <a:solidFill>
                <a:srgbClr val="0070C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b="1" dirty="0">
                  <a:solidFill>
                    <a:schemeClr val="tx1"/>
                  </a:solidFill>
                  <a:latin typeface="Verdana" pitchFamily="34" charset="0"/>
                  <a:ea typeface="Verdana" pitchFamily="34" charset="0"/>
                  <a:cs typeface="Verdana" pitchFamily="34" charset="0"/>
                </a:rPr>
                <a:t>Life Cycle</a:t>
              </a:r>
            </a:p>
            <a:p>
              <a:pPr algn="ctr"/>
              <a:r>
                <a:rPr lang="en-ZA" sz="800" b="1" dirty="0">
                  <a:solidFill>
                    <a:schemeClr val="tx1"/>
                  </a:solidFill>
                  <a:latin typeface="Verdana" pitchFamily="34" charset="0"/>
                  <a:ea typeface="Verdana" pitchFamily="34" charset="0"/>
                  <a:cs typeface="Verdana" pitchFamily="34" charset="0"/>
                </a:rPr>
                <a:t>Stage 3</a:t>
              </a:r>
            </a:p>
          </p:txBody>
        </p:sp>
      </p:grpSp>
      <p:pic>
        <p:nvPicPr>
          <p:cNvPr id="9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7162" y="2721111"/>
            <a:ext cx="2165521" cy="144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2" name="Group 91"/>
          <p:cNvGrpSpPr/>
          <p:nvPr/>
        </p:nvGrpSpPr>
        <p:grpSpPr>
          <a:xfrm>
            <a:off x="5444190" y="1484785"/>
            <a:ext cx="627153" cy="4141803"/>
            <a:chOff x="3920189" y="1484784"/>
            <a:chExt cx="627153" cy="4141803"/>
          </a:xfrm>
        </p:grpSpPr>
        <p:grpSp>
          <p:nvGrpSpPr>
            <p:cNvPr id="93" name="Group 92"/>
            <p:cNvGrpSpPr/>
            <p:nvPr/>
          </p:nvGrpSpPr>
          <p:grpSpPr>
            <a:xfrm>
              <a:off x="3920189" y="1484784"/>
              <a:ext cx="627153" cy="3971368"/>
              <a:chOff x="3920189" y="1484784"/>
              <a:chExt cx="627153" cy="3542582"/>
            </a:xfrm>
          </p:grpSpPr>
          <p:cxnSp>
            <p:nvCxnSpPr>
              <p:cNvPr id="95" name="Straight Connector 94"/>
              <p:cNvCxnSpPr>
                <a:stCxn id="94" idx="1"/>
                <a:endCxn id="96" idx="1"/>
              </p:cNvCxnSpPr>
              <p:nvPr/>
            </p:nvCxnSpPr>
            <p:spPr>
              <a:xfrm flipV="1">
                <a:off x="3920189" y="1636816"/>
                <a:ext cx="7607" cy="33905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96" name="Right Arrow 95"/>
              <p:cNvSpPr/>
              <p:nvPr/>
            </p:nvSpPr>
            <p:spPr>
              <a:xfrm>
                <a:off x="3927796" y="1484784"/>
                <a:ext cx="619546" cy="30406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dirty="0">
                    <a:solidFill>
                      <a:srgbClr val="FF0000"/>
                    </a:solidFill>
                    <a:latin typeface="Verdana" pitchFamily="34" charset="0"/>
                    <a:ea typeface="Verdana" pitchFamily="34" charset="0"/>
                    <a:cs typeface="Verdana" pitchFamily="34" charset="0"/>
                  </a:rPr>
                  <a:t>Now</a:t>
                </a:r>
              </a:p>
            </p:txBody>
          </p:sp>
        </p:grpSp>
        <p:sp>
          <p:nvSpPr>
            <p:cNvPr id="94" name="Right Arrow 93"/>
            <p:cNvSpPr/>
            <p:nvPr/>
          </p:nvSpPr>
          <p:spPr>
            <a:xfrm>
              <a:off x="3920189" y="5285719"/>
              <a:ext cx="619546" cy="34086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1200" dirty="0">
                  <a:solidFill>
                    <a:srgbClr val="FF0000"/>
                  </a:solidFill>
                  <a:latin typeface="Verdana" pitchFamily="34" charset="0"/>
                  <a:ea typeface="Verdana" pitchFamily="34" charset="0"/>
                  <a:cs typeface="Verdana" pitchFamily="34" charset="0"/>
                </a:rPr>
                <a:t>Now</a:t>
              </a:r>
            </a:p>
          </p:txBody>
        </p:sp>
      </p:grpSp>
      <p:grpSp>
        <p:nvGrpSpPr>
          <p:cNvPr id="97" name="Group 96"/>
          <p:cNvGrpSpPr/>
          <p:nvPr/>
        </p:nvGrpSpPr>
        <p:grpSpPr>
          <a:xfrm>
            <a:off x="1624684" y="3234830"/>
            <a:ext cx="8767229" cy="465366"/>
            <a:chOff x="0" y="0"/>
            <a:chExt cx="10579553" cy="502103"/>
          </a:xfrm>
        </p:grpSpPr>
        <p:cxnSp>
          <p:nvCxnSpPr>
            <p:cNvPr id="98" name="Straight Connector 97"/>
            <p:cNvCxnSpPr>
              <a:stCxn id="99" idx="3"/>
              <a:endCxn id="100" idx="1"/>
            </p:cNvCxnSpPr>
            <p:nvPr/>
          </p:nvCxnSpPr>
          <p:spPr>
            <a:xfrm>
              <a:off x="782410" y="244929"/>
              <a:ext cx="9014733" cy="1224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99" name="Rectangle 98"/>
            <p:cNvSpPr/>
            <p:nvPr/>
          </p:nvSpPr>
          <p:spPr>
            <a:xfrm>
              <a:off x="0" y="0"/>
              <a:ext cx="782410" cy="4898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a:solidFill>
                    <a:srgbClr val="FF0000"/>
                  </a:solidFill>
                  <a:latin typeface="Verdana" pitchFamily="34" charset="0"/>
                  <a:ea typeface="Verdana" pitchFamily="34" charset="0"/>
                  <a:cs typeface="Verdana" pitchFamily="34" charset="0"/>
                </a:rPr>
                <a:t>Past</a:t>
              </a:r>
            </a:p>
          </p:txBody>
        </p:sp>
        <p:sp>
          <p:nvSpPr>
            <p:cNvPr id="100" name="Rectangle 99"/>
            <p:cNvSpPr/>
            <p:nvPr/>
          </p:nvSpPr>
          <p:spPr>
            <a:xfrm>
              <a:off x="9797143" y="12246"/>
              <a:ext cx="782410" cy="4898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ZA" sz="800">
                  <a:solidFill>
                    <a:srgbClr val="FF0000"/>
                  </a:solidFill>
                  <a:latin typeface="Verdana" pitchFamily="34" charset="0"/>
                  <a:ea typeface="Verdana" pitchFamily="34" charset="0"/>
                  <a:cs typeface="Verdana" pitchFamily="34" charset="0"/>
                </a:rPr>
                <a:t>Future</a:t>
              </a:r>
            </a:p>
          </p:txBody>
        </p:sp>
      </p:grpSp>
    </p:spTree>
    <p:extLst>
      <p:ext uri="{BB962C8B-B14F-4D97-AF65-F5344CB8AC3E}">
        <p14:creationId xmlns:p14="http://schemas.microsoft.com/office/powerpoint/2010/main" val="32402772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15545"/>
            <a:ext cx="10515600" cy="5453449"/>
          </a:xfrm>
        </p:spPr>
        <p:txBody>
          <a:bodyPr>
            <a:normAutofit/>
          </a:bodyPr>
          <a:lstStyle/>
          <a:p>
            <a:r>
              <a:rPr lang="en-ZA" dirty="0"/>
              <a:t>6. Determine Executive focus across Information Value Chain Segment Metrics</a:t>
            </a:r>
            <a:br>
              <a:rPr lang="en-ZA" dirty="0"/>
            </a:br>
            <a:br>
              <a:rPr lang="en-ZA" sz="2000" dirty="0"/>
            </a:br>
            <a:r>
              <a:rPr lang="en-US" sz="2000" b="1" dirty="0">
                <a:solidFill>
                  <a:srgbClr val="00B050"/>
                </a:solidFill>
              </a:rPr>
              <a:t>Please email all queries to Herman.Badenhorst@edgedatawave.co.za</a:t>
            </a:r>
            <a:r>
              <a:rPr lang="en-ZA" sz="2000" b="1" dirty="0">
                <a:solidFill>
                  <a:srgbClr val="00B050"/>
                </a:solidFill>
              </a:rPr>
              <a:t>, </a:t>
            </a:r>
            <a:br>
              <a:rPr lang="en-ZA" sz="2000" b="1" dirty="0">
                <a:solidFill>
                  <a:srgbClr val="00B050"/>
                </a:solidFill>
              </a:rPr>
            </a:br>
            <a:br>
              <a:rPr lang="en-ZA" sz="2000" b="1" dirty="0">
                <a:solidFill>
                  <a:srgbClr val="00B050"/>
                </a:solidFill>
              </a:rPr>
            </a:br>
            <a:r>
              <a:rPr lang="en-ZA" sz="2000" b="1" dirty="0">
                <a:solidFill>
                  <a:srgbClr val="00B050"/>
                </a:solidFill>
              </a:rPr>
              <a:t>- Start your message with: </a:t>
            </a:r>
            <a:br>
              <a:rPr lang="en-ZA" sz="2000" b="1" dirty="0">
                <a:solidFill>
                  <a:srgbClr val="00B050"/>
                </a:solidFill>
              </a:rPr>
            </a:br>
            <a:r>
              <a:rPr lang="en-ZA" sz="2000" b="1" dirty="0">
                <a:solidFill>
                  <a:srgbClr val="00B050"/>
                </a:solidFill>
              </a:rPr>
              <a:t>     - The company name you are representing;</a:t>
            </a:r>
            <a:br>
              <a:rPr lang="en-ZA" sz="2000" b="1" dirty="0">
                <a:solidFill>
                  <a:srgbClr val="00B050"/>
                </a:solidFill>
              </a:rPr>
            </a:br>
            <a:r>
              <a:rPr lang="en-ZA" sz="2000" b="1" dirty="0">
                <a:solidFill>
                  <a:srgbClr val="00B050"/>
                </a:solidFill>
              </a:rPr>
              <a:t>     - followed by your name;</a:t>
            </a:r>
            <a:br>
              <a:rPr lang="en-ZA" sz="2000" b="1" dirty="0">
                <a:solidFill>
                  <a:srgbClr val="00B050"/>
                </a:solidFill>
              </a:rPr>
            </a:br>
            <a:r>
              <a:rPr lang="en-ZA" sz="2000" b="1" dirty="0">
                <a:solidFill>
                  <a:srgbClr val="00B050"/>
                </a:solidFill>
              </a:rPr>
              <a:t>     - followed by your email address;</a:t>
            </a:r>
            <a:br>
              <a:rPr lang="en-ZA" sz="2000" b="1" dirty="0">
                <a:solidFill>
                  <a:srgbClr val="00B050"/>
                </a:solidFill>
              </a:rPr>
            </a:br>
            <a:r>
              <a:rPr lang="en-ZA" sz="2000" b="1" dirty="0">
                <a:solidFill>
                  <a:srgbClr val="00B050"/>
                </a:solidFill>
              </a:rPr>
              <a:t>     - followed by a message title (I will need context to understand the question); and</a:t>
            </a:r>
            <a:br>
              <a:rPr lang="en-ZA" sz="2000" b="1" dirty="0">
                <a:solidFill>
                  <a:srgbClr val="00B050"/>
                </a:solidFill>
              </a:rPr>
            </a:br>
            <a:r>
              <a:rPr lang="en-ZA" sz="2000" b="1" dirty="0">
                <a:solidFill>
                  <a:srgbClr val="00B050"/>
                </a:solidFill>
              </a:rPr>
              <a:t>     - followed by your question.</a:t>
            </a:r>
            <a:br>
              <a:rPr lang="en-ZA" sz="2000" b="1" dirty="0">
                <a:solidFill>
                  <a:srgbClr val="00B050"/>
                </a:solidFill>
              </a:rPr>
            </a:br>
            <a:br>
              <a:rPr lang="en-ZA" sz="2000" b="1" dirty="0">
                <a:solidFill>
                  <a:srgbClr val="00B050"/>
                </a:solidFill>
              </a:rPr>
            </a:br>
            <a:r>
              <a:rPr lang="en-ZA" sz="2000" b="1" dirty="0">
                <a:solidFill>
                  <a:srgbClr val="FF0000"/>
                </a:solidFill>
              </a:rPr>
              <a:t>Answering of questions received during this workshop, AND which are pertinent to this workshop topic is free, only if submitted and received during this workshop. </a:t>
            </a:r>
            <a:br>
              <a:rPr lang="en-ZA" sz="2000" b="1" dirty="0">
                <a:solidFill>
                  <a:srgbClr val="FF0000"/>
                </a:solidFill>
              </a:rPr>
            </a:br>
            <a:br>
              <a:rPr lang="en-ZA" sz="2000" b="1" dirty="0">
                <a:solidFill>
                  <a:srgbClr val="FF0000"/>
                </a:solidFill>
              </a:rPr>
            </a:br>
            <a:r>
              <a:rPr lang="en-ZA" sz="2000" b="1" dirty="0">
                <a:solidFill>
                  <a:srgbClr val="0070C0"/>
                </a:solidFill>
              </a:rPr>
              <a:t>Answers may be given during or after the workshop, or over the next few days. You are also welcome to engage me for training and consulting.</a:t>
            </a:r>
            <a:endParaRPr lang="en-ZA" sz="2000" dirty="0"/>
          </a:p>
        </p:txBody>
      </p:sp>
    </p:spTree>
    <p:extLst>
      <p:ext uri="{BB962C8B-B14F-4D97-AF65-F5344CB8AC3E}">
        <p14:creationId xmlns:p14="http://schemas.microsoft.com/office/powerpoint/2010/main" val="3724968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ZA" dirty="0"/>
              <a:t>Enterprise Data Architecture</a:t>
            </a:r>
          </a:p>
        </p:txBody>
      </p:sp>
      <p:pic>
        <p:nvPicPr>
          <p:cNvPr id="4" name="Picture 3"/>
          <p:cNvPicPr>
            <a:picLocks noChangeAspect="1"/>
          </p:cNvPicPr>
          <p:nvPr/>
        </p:nvPicPr>
        <p:blipFill>
          <a:blip r:embed="rId3"/>
          <a:stretch>
            <a:fillRect/>
          </a:stretch>
        </p:blipFill>
        <p:spPr>
          <a:xfrm>
            <a:off x="2690813" y="2052638"/>
            <a:ext cx="6505575" cy="3971925"/>
          </a:xfrm>
          <a:prstGeom prst="rect">
            <a:avLst/>
          </a:prstGeom>
        </p:spPr>
      </p:pic>
      <p:pic>
        <p:nvPicPr>
          <p:cNvPr id="57" name="Picture 56"/>
          <p:cNvPicPr>
            <a:picLocks noChangeAspect="1"/>
          </p:cNvPicPr>
          <p:nvPr/>
        </p:nvPicPr>
        <p:blipFill>
          <a:blip r:embed="rId4"/>
          <a:stretch>
            <a:fillRect/>
          </a:stretch>
        </p:blipFill>
        <p:spPr>
          <a:xfrm>
            <a:off x="3741614" y="1439697"/>
            <a:ext cx="5821486" cy="873038"/>
          </a:xfrm>
          <a:prstGeom prst="rect">
            <a:avLst/>
          </a:prstGeom>
        </p:spPr>
      </p:pic>
      <p:pic>
        <p:nvPicPr>
          <p:cNvPr id="58" name="Picture 57"/>
          <p:cNvPicPr>
            <a:picLocks noChangeAspect="1"/>
          </p:cNvPicPr>
          <p:nvPr/>
        </p:nvPicPr>
        <p:blipFill>
          <a:blip r:embed="rId5"/>
          <a:stretch>
            <a:fillRect/>
          </a:stretch>
        </p:blipFill>
        <p:spPr>
          <a:xfrm>
            <a:off x="3928013" y="5650221"/>
            <a:ext cx="5416013" cy="748683"/>
          </a:xfrm>
          <a:prstGeom prst="rect">
            <a:avLst/>
          </a:prstGeom>
        </p:spPr>
      </p:pic>
    </p:spTree>
    <p:extLst>
      <p:ext uri="{BB962C8B-B14F-4D97-AF65-F5344CB8AC3E}">
        <p14:creationId xmlns:p14="http://schemas.microsoft.com/office/powerpoint/2010/main" val="50659139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4125" y="381000"/>
            <a:ext cx="8952931" cy="1044388"/>
          </a:xfrm>
        </p:spPr>
        <p:txBody>
          <a:bodyPr>
            <a:normAutofit fontScale="90000"/>
          </a:bodyPr>
          <a:lstStyle/>
          <a:p>
            <a:r>
              <a:rPr lang="en-ZA" dirty="0"/>
              <a:t>CDO: Core Data Management Disciplines</a:t>
            </a:r>
          </a:p>
        </p:txBody>
      </p:sp>
      <p:sp>
        <p:nvSpPr>
          <p:cNvPr id="3" name="Rectangle 2"/>
          <p:cNvSpPr/>
          <p:nvPr/>
        </p:nvSpPr>
        <p:spPr>
          <a:xfrm>
            <a:off x="7010401" y="3628571"/>
            <a:ext cx="580571" cy="1291772"/>
          </a:xfrm>
          <a:prstGeom prst="rect">
            <a:avLst/>
          </a:prstGeom>
          <a:noFill/>
          <a:ln w="57150">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latin typeface="Helvetica" panose="020B0604020202020204" pitchFamily="2" charset="0"/>
            </a:endParaRPr>
          </a:p>
        </p:txBody>
      </p:sp>
      <p:pic>
        <p:nvPicPr>
          <p:cNvPr id="6" name="Picture 5"/>
          <p:cNvPicPr>
            <a:picLocks noChangeAspect="1"/>
          </p:cNvPicPr>
          <p:nvPr/>
        </p:nvPicPr>
        <p:blipFill>
          <a:blip r:embed="rId3"/>
          <a:stretch>
            <a:fillRect/>
          </a:stretch>
        </p:blipFill>
        <p:spPr>
          <a:xfrm>
            <a:off x="1817299" y="1367481"/>
            <a:ext cx="6560581" cy="4645827"/>
          </a:xfrm>
          <a:prstGeom prst="rect">
            <a:avLst/>
          </a:prstGeom>
        </p:spPr>
      </p:pic>
    </p:spTree>
    <p:extLst>
      <p:ext uri="{BB962C8B-B14F-4D97-AF65-F5344CB8AC3E}">
        <p14:creationId xmlns:p14="http://schemas.microsoft.com/office/powerpoint/2010/main" val="34437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The CDO: “Meaning”</a:t>
            </a:r>
          </a:p>
        </p:txBody>
      </p:sp>
      <p:pic>
        <p:nvPicPr>
          <p:cNvPr id="6" name="Picture 5"/>
          <p:cNvPicPr>
            <a:picLocks noChangeAspect="1"/>
          </p:cNvPicPr>
          <p:nvPr/>
        </p:nvPicPr>
        <p:blipFill>
          <a:blip r:embed="rId3"/>
          <a:stretch>
            <a:fillRect/>
          </a:stretch>
        </p:blipFill>
        <p:spPr>
          <a:xfrm>
            <a:off x="1817300" y="1425389"/>
            <a:ext cx="8557403" cy="4587919"/>
          </a:xfrm>
          <a:prstGeom prst="rect">
            <a:avLst/>
          </a:prstGeom>
        </p:spPr>
      </p:pic>
    </p:spTree>
    <p:extLst>
      <p:ext uri="{BB962C8B-B14F-4D97-AF65-F5344CB8AC3E}">
        <p14:creationId xmlns:p14="http://schemas.microsoft.com/office/powerpoint/2010/main" val="34855560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19878</TotalTime>
  <Words>18151</Words>
  <Application>Microsoft Office PowerPoint</Application>
  <PresentationFormat>Widescreen</PresentationFormat>
  <Paragraphs>1644</Paragraphs>
  <Slides>155</Slides>
  <Notes>29</Notes>
  <HiddenSlides>31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155</vt:i4>
      </vt:variant>
    </vt:vector>
  </HeadingPairs>
  <TitlesOfParts>
    <vt:vector size="163" baseType="lpstr">
      <vt:lpstr>Arial</vt:lpstr>
      <vt:lpstr>Arial Narrow</vt:lpstr>
      <vt:lpstr>Calibri</vt:lpstr>
      <vt:lpstr>Calibri Light</vt:lpstr>
      <vt:lpstr>Helvetica</vt:lpstr>
      <vt:lpstr>Times New Roman</vt:lpstr>
      <vt:lpstr>Verdana</vt:lpstr>
      <vt:lpstr>Office Theme</vt:lpstr>
      <vt:lpstr>The Multi Dimensional  Data Management Framework  V6.0) Cannot be copyrighted, as already in the Public Domain</vt:lpstr>
      <vt:lpstr>How do you see all sides of the football at once?</vt:lpstr>
      <vt:lpstr>Who is William Evans?</vt:lpstr>
      <vt:lpstr>Understand the data flow through the Information Value Chain</vt:lpstr>
      <vt:lpstr>Understand stewardship across Information Value Chain segments</vt:lpstr>
      <vt:lpstr>The MDDMF is a thinking tool for ensuring you have thought matters through.</vt:lpstr>
      <vt:lpstr>PowerPoint Presentation</vt:lpstr>
      <vt:lpstr>PowerPoint Presentation</vt:lpstr>
      <vt:lpstr>How has the MDDMF been used, and evolved?</vt:lpstr>
      <vt:lpstr>MDDMF v1.0: Consolidate &amp; Migrate from Legacy</vt:lpstr>
      <vt:lpstr>PowerPoint Presentation</vt:lpstr>
      <vt:lpstr>MDDMF v2.0: Architect for Data Management</vt:lpstr>
      <vt:lpstr>PowerPoint Presentation</vt:lpstr>
      <vt:lpstr>MDDMF v3.0: Addressing Usage across the Environments</vt:lpstr>
      <vt:lpstr>MDDMF v3.0: Used in various contracts to address data design, visibility, integration, and ethical use across multiple environments</vt:lpstr>
      <vt:lpstr>MDDMF v4.0 Mergers and Acquisitions</vt:lpstr>
      <vt:lpstr>MDDMF v4.0 Used to determine the components, and order of implementation of Data Governance during Merging of Companies into a Group</vt:lpstr>
      <vt:lpstr>MDDMF v4.0 Used to determine the components, and order of implementation of Data Governance during Merging of Companies into a Group </vt:lpstr>
      <vt:lpstr>MDDMF v5.0 Evolving Business’ ability to understand, desire, implement and use the Data Management Capabilities</vt:lpstr>
      <vt:lpstr>PARADIGM SHIFTS</vt:lpstr>
      <vt:lpstr>MDDMF v5.0: Used to evolve the maturity of a client’s understanding of, capabilities to, and the resource abilities necessary to leverage its data</vt:lpstr>
      <vt:lpstr>MDDMF v5.0 Used to evolve the maturity of a client’s understanding of, capabilities to, and the resource abilities necessary to leverage its data  </vt:lpstr>
      <vt:lpstr>MDDMF v6.0 Human and A.I. Partnerships</vt:lpstr>
      <vt:lpstr>MDDMF v6.0 </vt:lpstr>
      <vt:lpstr>Map the Information to the underlying Data</vt:lpstr>
      <vt:lpstr>Decision Making Information Components</vt:lpstr>
      <vt:lpstr>Applying MDDMF 6.0 to Business Information</vt:lpstr>
      <vt:lpstr>A. I. mechanisms to evolve humanity</vt:lpstr>
      <vt:lpstr>Enterprise Data Management V6.0 </vt:lpstr>
      <vt:lpstr>The Multi Dimensional Data Management Framework V6.0)</vt:lpstr>
      <vt:lpstr>Any Questions</vt:lpstr>
      <vt:lpstr>Detailed Insights and explanations on the various MDDMF Versions</vt:lpstr>
      <vt:lpstr>1. A Simple Understanding of Data  Please email all queries to Herman.Badenhorst@edgedatawave.co.za,   - Start your message with:       - The company name you are representing;      - followed by your name;      - followed by your email address;      - followed by a message title (I will need context to understand the question); and      - followed by your question.  Answering of questions received during this workshop, AND which are pertinent to this workshop topic is free, only if submitted and received during this workshop.   Answers may be given during or after the workshop, or over the next few days. You are also welcome to engage me for training and consulting.</vt:lpstr>
      <vt:lpstr>The three main types of Data (each have their own Meta-data)</vt:lpstr>
      <vt:lpstr>Visual of Data (An Invoice)</vt:lpstr>
      <vt:lpstr>Visual of Data (An Invoice)</vt:lpstr>
      <vt:lpstr>Visual of Data (An Invoice)</vt:lpstr>
      <vt:lpstr>Visual of Data (An Invoice)</vt:lpstr>
      <vt:lpstr>Visual of Data (An Invoice)</vt:lpstr>
      <vt:lpstr>Analogy: When weaving a carpet, there are 3 different threads A thread is a data attribute. Each millimetre of thread is instantiated data of the attribute of that thread.</vt:lpstr>
      <vt:lpstr>A small company weaving a transaction</vt:lpstr>
      <vt:lpstr>Siloed Management of Data in systems</vt:lpstr>
      <vt:lpstr>Business Silos with their own Data Sources</vt:lpstr>
      <vt:lpstr>MDDMF v1.0 Initial unpacking (2010-2012)</vt:lpstr>
      <vt:lpstr>Appendix A: Unpacking MDDMF 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MDDMF v1.0 Initial unpacking (2010-2012)</vt:lpstr>
      <vt:lpstr>MDDMF v2.0 Alignment to DMBOK1 (2012-2016)</vt:lpstr>
      <vt:lpstr>2. The Information Value Chain in your Enterprise  Please email all queries to Herman.Badenhorst@edgedatawave.co.za,   - Start your message with:       - The company name you are representing;      - followed by your name;      - followed by your email address;      - followed by a message title (I will need context to understand the question); and      - followed by your question.  Answering of questions received during this workshop, AND which are pertinent to this workshop topic is free, only if submitted and received during this workshop.   Answers may be given during or after the workshop, or over the next few days. You are also welcome to engage me for training and consulting.</vt:lpstr>
      <vt:lpstr>Understand the data flow through the Information Value Chain</vt:lpstr>
      <vt:lpstr>3. Enterprise Architectures across Information Value Chain segments  Please email all queries to Herman.Badenhorst@edgedatawave.co.za,   - Start your message with:       - The company name you are representing;      - followed by your name;      - followed by your email address;      - followed by a message title (I will need context to understand the question); and      - followed by your question.  Answering of questions received during this workshop, AND which are pertinent to this workshop topic is free, only if submitted and received during this workshop.   Answers may be given during or after the workshop, or over the next few days. You are also welcome to engage me for training and consulting.</vt:lpstr>
      <vt:lpstr>Enterprise Architecture Triangle</vt:lpstr>
      <vt:lpstr>Service Oriented Architecture</vt:lpstr>
      <vt:lpstr>Enterprise Architecture</vt:lpstr>
      <vt:lpstr>Service Oriented Architecture</vt:lpstr>
      <vt:lpstr>4. Time, Control, Delivery, Cost &amp; Effort Considerations  Please email all queries to Herman.Badenhorst@edgedatawave.co.za,   - Start your message with:       - The company name you are representing;      - followed by your name;      - followed by your email address;      - followed by a message title (I will need context to understand the question); and      - followed by your question.  Answering of questions received during this workshop, AND which are pertinent to this workshop topic is free, only if submitted and received during this workshop.   Answers may be given during or after the workshop, or over the next few days. You are also welcome to engage me for training and consulting.</vt:lpstr>
      <vt:lpstr>Cost and Effort Architectures</vt:lpstr>
      <vt:lpstr>Time Architecture</vt:lpstr>
      <vt:lpstr>MDDMF v2.0 Initial unpacking (2012-2016)</vt:lpstr>
      <vt:lpstr>MDDMF v3.0 Alignment to DMBOK2 (2017-2018)</vt:lpstr>
      <vt:lpstr>5. Data Governance Structures across Information Value Chain segments  Please email all queries to Herman.Badenhorst@edgedatawave.co.za,   - Start your message with:       - The company name you are representing;      - followed by your name;      - followed by your email address;      - followed by a message title (I will need context to understand the question); and      - followed by your question.  Answering of questions received during this workshop, AND which are pertinent to this workshop topic is free, only if submitted and received during this workshop.   Answers may be given during or after the workshop, or over the next few days. You are also welcome to engage me for training and consulting.</vt:lpstr>
      <vt:lpstr>Understand stewardship across Information Value Chain segments</vt:lpstr>
      <vt:lpstr>PowerPoint Presentation</vt:lpstr>
      <vt:lpstr>6. Determine Executive focus across Information Value Chain Segment Metrics  Please email all queries to Herman.Badenhorst@edgedatawave.co.za,   - Start your message with:       - The company name you are representing;      - followed by your name;      - followed by your email address;      - followed by a message title (I will need context to understand the question); and      - followed by your question.  Answering of questions received during this workshop, AND which are pertinent to this workshop topic is free, only if submitted and received during this workshop.   Answers may be given during or after the workshop, or over the next few days. You are also welcome to engage me for training and consulting.</vt:lpstr>
      <vt:lpstr>Enterprise Data Architecture</vt:lpstr>
      <vt:lpstr>CDO: Core Data Management Disciplines</vt:lpstr>
      <vt:lpstr>The CDO: “Meaning”</vt:lpstr>
      <vt:lpstr>CHRO: Human “Understanding” </vt:lpstr>
      <vt:lpstr>The CIO: “Structure”</vt:lpstr>
      <vt:lpstr>The CTO: “Medium” </vt:lpstr>
      <vt:lpstr>The CDO, CIO &amp; CTO: “Common Structure”</vt:lpstr>
      <vt:lpstr>V3.0 Workshop Agenda (CD&amp;AO Conference)</vt:lpstr>
      <vt:lpstr>7. Establish your As-Is Data Governance Maturity and Capabilities  Please email all queries to Herman.Badenhorst@edgedatawave.co.za,   - Start your message with:       - The company name you are representing;      - followed by your name;      - followed by your email address;      - followed by a message title (I will need context to understand the question); and      - followed by your question.  Answering of questions received during this workshop, AND which are pertinent to this workshop topic is free, only if submitted and received during this workshop.   Answers may be given during or after the workshop, or over the next few days. You are also welcome to engage me for training and consulting.</vt:lpstr>
      <vt:lpstr>Enterprise Data Management V3.0 </vt:lpstr>
      <vt:lpstr>The Multi Dimensional Data Management Framework V3.0)</vt:lpstr>
      <vt:lpstr>Data Governance Metrics</vt:lpstr>
      <vt:lpstr>9. Define Data Stewardship Governance expectations for the Metrics  Please email all queries to Herman.Badenhorst@edgedatawave.co.za,   - Start your message with:       - The company name you are representing;      - followed by your name;      - followed by your email address;      - followed by a message title (I will need context to understand the question); and      - followed by your question.  Answering of questions received during this workshop, AND which are pertinent to this workshop topic is free, only if submitted and received during this workshop.   Answers may be given during or after the workshop, or over the next few days. You are also welcome to engage me for training and consulting.</vt:lpstr>
      <vt:lpstr>The CDO’s Maturity Measures</vt:lpstr>
      <vt:lpstr>10. Define Reporting Measures for the Metrics  Please email all queries to Herman.Badenhorst@edgedatawave.co.za,   - Start your message with:       - The company name you are representing;      - followed by your name;      - followed by your email address;      - followed by a message title (I will need context to understand the question); and      - followed by your question.  Answering of questions received during this workshop, AND which are pertinent to this workshop topic is free, only if submitted and received during this workshop.   Answers may be given during or after the workshop, or over the next few days. You are also welcome to engage me for training and consulting.</vt:lpstr>
      <vt:lpstr>Identifying the Information Value Chain Segment Maturity constrictions</vt:lpstr>
      <vt:lpstr>The CDO Dashboard - activated</vt:lpstr>
      <vt:lpstr>MDDMF v3.0 Initial unpacking (2017-2018)</vt:lpstr>
      <vt:lpstr>MDDMF v4.0 Addition of concepts fundamental to Data (2018-2020)</vt:lpstr>
      <vt:lpstr>11. Identify Business Maturity and Align for free data flow  Please email all queries to Herman.Badenhorst@edgedatawave.co.za,   - Start your message with:       - The company name you are representing;      - followed by your name;      - followed by your email address;      - followed by a message title (I will need context to understand the question); and      - followed by your question.  Answering of questions received during this workshop, AND which are pertinent to this workshop topic is free, only if submitted and received during this workshop.   Answers may be given during or after the workshop, or over the next few days. You are also welcome to engage me for training and consulting.</vt:lpstr>
      <vt:lpstr>Aligning the Business to manage data</vt:lpstr>
      <vt:lpstr>4 Things Time does to your Data.  Using Data Governance to  Avoid Truth Decay  </vt:lpstr>
      <vt:lpstr>Big Data 2019 </vt:lpstr>
      <vt:lpstr>Impact of Time on your Data  </vt:lpstr>
      <vt:lpstr>Experiences: Data Decay</vt:lpstr>
      <vt:lpstr>Data Decay</vt:lpstr>
      <vt:lpstr>Experiences: Latency</vt:lpstr>
      <vt:lpstr>Latency</vt:lpstr>
      <vt:lpstr>Experiences: Data in the minds of people</vt:lpstr>
      <vt:lpstr>Data flows change over time creating stagnant pools and laying down different layers of meaning</vt:lpstr>
      <vt:lpstr>Data in the minds of people</vt:lpstr>
      <vt:lpstr>Acquisitions and mergers (and Backwards Compatibility)</vt:lpstr>
      <vt:lpstr>Visual of Data (An Invoice)</vt:lpstr>
      <vt:lpstr>Analogy: When weaving a carpet, there are 3 different threads. Each thread is a data attribute. Each millimetre of thread is instantiated data of the attribute of that thread.</vt:lpstr>
      <vt:lpstr>A small company weaving a transaction</vt:lpstr>
      <vt:lpstr>Siloed Management of Data in systems</vt:lpstr>
      <vt:lpstr>Business Silos with their own Data Sources</vt:lpstr>
      <vt:lpstr>An Effective Data Governed Enterprise</vt:lpstr>
      <vt:lpstr>The best Data Manager,  will be the person who is …  a good Gardener.  https://www.youtube.com/watch?v=1e0NDruyU0U   Time impact and cycles and windows of opportunity in a Garden must be paid attention to. The Gold Analogy does not really work anymore, because gold does not decay, However, all data is fluid and subject to time, much like a garden. You can only pick and use the roses in a certain window of opportunity.</vt:lpstr>
      <vt:lpstr>Enterprise Data Management V4.0 </vt:lpstr>
      <vt:lpstr>The Multi Dimensional Data Management Framework V4.0)</vt:lpstr>
      <vt:lpstr>MDDMF v4.0 Initial unpacking (2018-2020)</vt:lpstr>
      <vt:lpstr>MDDMF v5.0 Addition of metadata and the environmental considerations (2021-2022)</vt:lpstr>
      <vt:lpstr>12. Identify Real Details and Map to Virtual  Please email all queries to Herman.Badenhorst@edgedatawave.co.za,   - Start your message with:       - The company name you are representing;      - followed by your name;      - followed by your email address;      - followed by a message title (I will need context to understand the question); and      - followed by your question.  Answering of questions received during this workshop, AND which are pertinent to this workshop topic is free, only if submitted and received during this workshop.   Answers may be given during or after the workshop, or over the next few days. You are also welcome to engage me for training and consulting.</vt:lpstr>
      <vt:lpstr>Implement the Metadata to enable Technical Support of the Data Management Capabilities</vt:lpstr>
      <vt:lpstr>Enterprise Data Management V5.0 </vt:lpstr>
      <vt:lpstr>The Multi Dimensional Data Management Framework V5.0)</vt:lpstr>
      <vt:lpstr>MDDMF v5.0 Initial unpacking (2021-2022)</vt:lpstr>
      <vt:lpstr>Version 6.0 Addition of Information Management Capabilities, and A.I. Partnership (2022-08-04 - …)</vt:lpstr>
      <vt:lpstr>13. The Information Components in your Enterprise  Please email all queries to Herman.Badenhorst@edgedatawave.co.za,   - Start your message with:       - The company name you are representing;      - followed by your name;      - followed by your email address;      - followed by a message title (I will need context to understand the question); and      - followed by your question.  Answering of questions received during this workshop, AND which are pertinent to this workshop topic is free, only if submitted and received during this workshop.   Answers may be given during or after the workshop, or over the next few days. You are also welcome to engage me for training and consulting.</vt:lpstr>
      <vt:lpstr>Decision Making Information Components</vt:lpstr>
      <vt:lpstr>Applying MDDMF 6.0 to Business Information</vt:lpstr>
      <vt:lpstr>A. I. mechanisms to evolve humanity</vt:lpstr>
      <vt:lpstr>14. Identify Information mapping to Data  Please email all queries to Herman.Badenhorst@edgedatawave.co.za,   - Start your message with:       - The company name you are representing;      - followed by your name;      - followed by your email address;      - followed by a message title (I will need context to understand the question); and      - followed by your question.  Answering of questions received during this workshop, AND which are pertinent to this workshop topic is free, only if submitted and received during this workshop.   Answers may be given during or after the workshop, or over the next few days. You are also welcome to engage me for training and consulting.</vt:lpstr>
      <vt:lpstr>Map the Information to the underlying Data</vt:lpstr>
      <vt:lpstr>Enterprise Data Management V6.0 </vt:lpstr>
      <vt:lpstr>The Multi Dimensional Data Management Framework V6.0)</vt:lpstr>
      <vt:lpstr>MDDMF v6.0 Initial unpacking (2022-08-04 - …)</vt:lpstr>
      <vt:lpstr>END OF SLIDES – MDDMF v1.0 - v6.0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Governance</dc:title>
  <dc:creator>William Evans</dc:creator>
  <cp:lastModifiedBy>William Evans</cp:lastModifiedBy>
  <cp:revision>88</cp:revision>
  <cp:lastPrinted>2017-04-18T15:22:13Z</cp:lastPrinted>
  <dcterms:created xsi:type="dcterms:W3CDTF">2017-01-31T01:41:35Z</dcterms:created>
  <dcterms:modified xsi:type="dcterms:W3CDTF">2022-08-18T08:52:52Z</dcterms:modified>
</cp:coreProperties>
</file>